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3794" name="Rectangle 4"/>
          <p:cNvSpPr>
            <a:spLocks noGrp="1"/>
          </p:cNvSpPr>
          <p:nvPr>
            <p:ph type="title" idx="4294967295"/>
          </p:nvPr>
        </p:nvSpPr>
        <p:spPr>
          <a:xfrm>
            <a:off x="2135188" y="115888"/>
            <a:ext cx="5832475" cy="129698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进程同步</a:t>
            </a:r>
            <a:b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</a:br>
            <a:r>
              <a:rPr lang="en-US" altLang="zh-CN" sz="3200" dirty="0">
                <a:latin typeface="Times New Roman" panose="02020503050405090304" pitchFamily="18" charset="0"/>
                <a:ea typeface="黑体" pitchFamily="49" charset="-122"/>
              </a:rPr>
              <a:t>11.4.1  </a:t>
            </a:r>
            <a:r>
              <a:rPr lang="zh-CN" altLang="en-US" sz="3200" dirty="0">
                <a:latin typeface="Times New Roman" panose="02020503050405090304" pitchFamily="18" charset="0"/>
                <a:ea typeface="黑体" pitchFamily="49" charset="-122"/>
              </a:rPr>
              <a:t>原子操作</a:t>
            </a:r>
            <a:endParaRPr lang="zh-CN" altLang="en-US" sz="32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7850" y="1557338"/>
            <a:ext cx="8496300" cy="3646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系统内核数据结构经常需要进行一些简单的更新和修改操作，但是必须要保证这些操作的原子性。为此，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系统内核定义了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类型的数据结构，提供了一些专门的原子操作原语，体系结构不同实现这些原子操作的原语有所不同。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黑体" pitchFamily="49" charset="-122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系统常用的原子操作原语主要有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atomic_read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atomic_set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atomic_add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atomic_sub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atomic_sub_and_test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atomic_inc_and_test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黑体" pitchFamily="49" charset="-122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atomic_dec_and_test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atomic_add_negative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黑体" pitchFamily="49" charset="-122"/>
                <a:cs typeface="Times New Roman" panose="02020503050405090304" pitchFamily="18" charset="0"/>
              </a:rPr>
              <a:t>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黑体" pitchFamily="49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11.4.2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自旋锁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34819" name="矩形 21"/>
          <p:cNvSpPr/>
          <p:nvPr/>
        </p:nvSpPr>
        <p:spPr>
          <a:xfrm>
            <a:off x="2279650" y="1916113"/>
            <a:ext cx="7488238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just">
              <a:lnSpc>
                <a:spcPct val="150000"/>
              </a:lnSpc>
            </a:pPr>
            <a:r>
              <a:rPr lang="en-US" altLang="zh-CN" sz="22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en-US" sz="2200" dirty="0">
                <a:latin typeface="Times New Roman" panose="02020503050405090304" pitchFamily="18" charset="0"/>
                <a:ea typeface="黑体" pitchFamily="49" charset="-122"/>
              </a:rPr>
              <a:t>系统中，自旋锁是多处理器中应用比较广泛的一种同步机制，大量用于内核中断处理，防止多个并发内核任务同时进入临界区。自旋锁仅能被一个内核任务拥有，若某个内核任务试图请求一个已被分配出的自旋锁，那么这个任务就会一直执行忙循环，即自旋转，等待锁的重新可用。若锁尚未分配出去，请求它的内核任务可立即获得它继续执行。</a:t>
            </a:r>
            <a:endParaRPr lang="zh-CN" altLang="en-US" sz="22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11.4.2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自旋锁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35843" name="矩形 21"/>
          <p:cNvSpPr/>
          <p:nvPr/>
        </p:nvSpPr>
        <p:spPr>
          <a:xfrm>
            <a:off x="1774825" y="1169988"/>
            <a:ext cx="8497888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just"/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自旋锁的定义如下：</a:t>
            </a:r>
            <a:endParaRPr lang="zh-CN" altLang="en-US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typedef struct{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volatile unsigned int lock;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    } spinlock_t;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void spinlock_init(spinlock_t *s)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{  s-&gt;lock = 0;  //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初始化为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0   }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void spin_lock(spinlock_t *s)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{  while (atomic_dec_and_test(&amp;s-&gt;lock) &lt;= 0)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  while ( s-&gt;lock &lt;= 0)      //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空循环</a:t>
            </a:r>
            <a:endParaRPr lang="zh-CN" altLang="en-US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}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void spin_unlock(spinlock_t *s)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{  s-&gt;lock = 0;   }     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int spin_trylock(spinlock_t *s)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{ return( atomic_dec_and_test(&amp;s-&gt;lock) &gt; 0);  //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返回值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表示失败，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表示成功 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}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自旋锁实现同步的基本形式如下：</a:t>
            </a:r>
            <a:endParaRPr lang="zh-CN" altLang="en-US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    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spinlock_t mr_lock = spin_lock_unlocked; //spin_lock_unlocked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初始值为</a:t>
            </a:r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0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spin_lock(&amp;mr_lock);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       critical section   //</a:t>
            </a:r>
            <a:r>
              <a:rPr lang="zh-CN" altLang="en-US" dirty="0">
                <a:latin typeface="Times New Roman" panose="02020503050405090304" pitchFamily="18" charset="0"/>
                <a:ea typeface="黑体" pitchFamily="49" charset="-122"/>
              </a:rPr>
              <a:t>临界区</a:t>
            </a:r>
            <a:endParaRPr lang="zh-CN" altLang="en-US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/>
            <a:r>
              <a:rPr lang="en-US" altLang="zh-CN" dirty="0">
                <a:latin typeface="Times New Roman" panose="02020503050405090304" pitchFamily="18" charset="0"/>
                <a:ea typeface="黑体" pitchFamily="49" charset="-122"/>
              </a:rPr>
              <a:t>spin_unlock *(&amp;mr_lock);</a:t>
            </a:r>
            <a:endParaRPr lang="en-US" altLang="zh-CN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信号量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4825" y="981075"/>
            <a:ext cx="8569325" cy="5810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系统内核信号量的定义如下：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semaphore {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atomaic_t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count;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sleepers;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wait_queue_head_t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*wait;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    };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其中，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是资源计数器，也是一个原子变量，表示系统可用的某类资源数。若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count&gt;0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，说明系统有可用资源提供给进程。若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count=0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，说明信号量处于忙状态，尚未进程等待这类资源。若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count&lt;0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，说明有至少一个进程处于等待这类资源。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sleepers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是一个唤醒计数器，记录等待该类资源的进程数。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wait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是一个存放因等待某类资源而阻塞的进程所组成的队列。若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count&gt;=0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，说明该队列为空，即无等待进程。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信号量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4825" y="1387475"/>
            <a:ext cx="8569325" cy="4556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semid_ds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结构定义如下：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semid_ds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{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ipc_perm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sem_perm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描述信号量集的认证信息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_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kernel_time_t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sem_otime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最后一次操作信号量集的时间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_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kernel_time_t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sem_ctime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最后一次修改信号量集的时间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sem_base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指向一个信号量集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sem_queue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sem_pending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信号量操作的阻塞队列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sem_pending_last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信号量操作的阻塞队列队尾指针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sem_undo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*undo;   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信号量集的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undo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序列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short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sem_nsems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信号量集中的信号量数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};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信号量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188" y="1916113"/>
            <a:ext cx="7993063" cy="2120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信号量集中的每个信号量的结构如下：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{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semval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信号量当前值，默认为二元信号量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sempid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最后一个操作该信号量的进程标识符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};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489585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信号量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7850" y="981075"/>
            <a:ext cx="8569325" cy="54051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信号量应用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内核定义了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down()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up()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函数对信号量进行操作，并定义了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down_intertuptbile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wake_up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等函数用于获取信号量、唤醒等待进程。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down()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函数用于收信号，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up()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函数用于发送信号。最简单的信号量使用方法如下：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static DECLARE_MUTEX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m_sem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定义并初始化互斥信号量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if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down_intertuptbile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(&amp;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m_sem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))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收到信号，但尚未获取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critical section 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临界区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up(&amp;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m_sem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);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down_intertuptbile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函数用于判断是否成功获取信号。若获取信号，说明某个等待进程将被唤醒，当返回值为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-EINTER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时，说明尚未获得所需资源；当返回值为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时，说明获得了所需资源。若未能获取信号，则该进程进入可中断阻塞状态。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2208213" y="144463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11.4.4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屏障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40963" name="矩形 21"/>
          <p:cNvSpPr/>
          <p:nvPr/>
        </p:nvSpPr>
        <p:spPr>
          <a:xfrm>
            <a:off x="1587500" y="1414463"/>
            <a:ext cx="8964613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just">
              <a:lnSpc>
                <a:spcPct val="150000"/>
              </a:lnSpc>
            </a:pP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Linux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系统通过定义了一些屏障宏来阻拦它前面或后面的读写内存操作，以保证它们在屏障之前完成或之后发生。最简单的屏障宏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barrier()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是一个编译器提示，告诉编译器不要在优化时调整屏障前后读写内存的顺序。由于现代操作系统都具有异步性，使得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CPU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中的指令执行顺序很难预料。因此，系统内核通过一些屏障宏来解决这个问题，以保证其异步执行的结果一致。这些屏障宏主要有三个：</a:t>
            </a:r>
            <a:endParaRPr lang="zh-CN" altLang="en-US" sz="2000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（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1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）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wmb()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。任何在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wmb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之前的写操作须比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wmb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之后的写操作先可预见；</a:t>
            </a:r>
            <a:endParaRPr lang="zh-CN" altLang="en-US" sz="2000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（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2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）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rmb()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。任何在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rmb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之前的读操作须比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rmb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之后的读操作要先读到数据；</a:t>
            </a:r>
            <a:endParaRPr lang="zh-CN" altLang="en-US" sz="2000" dirty="0">
              <a:latin typeface="Times New Roman" panose="02020503050405090304" pitchFamily="18" charset="0"/>
              <a:ea typeface="黑体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（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3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）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mb()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。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wmb()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和</a:t>
            </a:r>
            <a:r>
              <a:rPr lang="en-US" altLang="zh-CN" sz="2000" dirty="0">
                <a:latin typeface="Times New Roman" panose="02020503050405090304" pitchFamily="18" charset="0"/>
                <a:ea typeface="黑体" pitchFamily="49" charset="-122"/>
              </a:rPr>
              <a:t>rmb()</a:t>
            </a:r>
            <a:r>
              <a:rPr lang="zh-CN" altLang="en-US" sz="2000" dirty="0">
                <a:latin typeface="Times New Roman" panose="02020503050405090304" pitchFamily="18" charset="0"/>
                <a:ea typeface="黑体" pitchFamily="49" charset="-122"/>
              </a:rPr>
              <a:t>之和。</a:t>
            </a:r>
            <a:endParaRPr lang="zh-CN" altLang="en-US" sz="20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WPS 演示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华文细黑</vt:lpstr>
      <vt:lpstr>黑体-简</vt:lpstr>
      <vt:lpstr>MS UI Gothic</vt:lpstr>
      <vt:lpstr>Times New Roman</vt:lpstr>
      <vt:lpstr>黑体</vt:lpstr>
      <vt:lpstr>汉仪中黑KW</vt:lpstr>
      <vt:lpstr>冬青黑体简体中文</vt:lpstr>
      <vt:lpstr>Office 主题</vt:lpstr>
      <vt:lpstr>11.4 进程同步 11.4.1  原子操作</vt:lpstr>
      <vt:lpstr>11.4.2  自旋锁</vt:lpstr>
      <vt:lpstr>11.4.2  自旋锁</vt:lpstr>
      <vt:lpstr>11.4.3  信号量</vt:lpstr>
      <vt:lpstr>11.4.3  信号量</vt:lpstr>
      <vt:lpstr>11.4.3  信号量</vt:lpstr>
      <vt:lpstr>11.4.3  信号量</vt:lpstr>
      <vt:lpstr>11.4.4  屏障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4</cp:revision>
  <dcterms:created xsi:type="dcterms:W3CDTF">2020-10-16T01:30:45Z</dcterms:created>
  <dcterms:modified xsi:type="dcterms:W3CDTF">2020-10-16T01:30:45Z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