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Rectangle 10"/>
          <p:cNvSpPr txBox="1">
            <a:spLocks noGrp="1"/>
          </p:cNvSpPr>
          <p:nvPr>
            <p:ph type="sldNum" sz="quarter" idx="12"/>
          </p:nvPr>
        </p:nvSpPr>
        <p:spPr>
          <a:xfrm>
            <a:off x="9228138" y="6616700"/>
            <a:ext cx="1439862" cy="196850"/>
          </a:xfrm>
        </p:spPr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5pPr>
          </a:lstStyle>
          <a:p>
            <a:pPr lvl="0" eaLnBrk="0" hangingPunct="0"/>
            <a:r>
              <a:rPr lang="de-DE" altLang="zh-CN" sz="1000" b="1" i="1" dirty="0">
                <a:ea typeface="华文细黑" pitchFamily="2" charset="-122"/>
              </a:rPr>
              <a:t>Page </a:t>
            </a:r>
            <a:r>
              <a:rPr lang="de-DE" altLang="zh-CN" sz="1000" b="1" i="1" dirty="0">
                <a:ea typeface="华文细黑" pitchFamily="2" charset="-122"/>
                <a:sym typeface="MS UI Gothic" pitchFamily="34" charset="-128"/>
              </a:rPr>
              <a:t></a:t>
            </a:r>
            <a:r>
              <a:rPr lang="de-DE" altLang="zh-CN" sz="1000" b="1" i="1" dirty="0">
                <a:ea typeface="华文细黑" pitchFamily="2" charset="-122"/>
              </a:rPr>
              <a:t> </a:t>
            </a:r>
            <a:fld id="{9A0DB2DC-4C9A-4742-B13C-FB6460FD3503}" type="slidenum">
              <a:rPr lang="zh-CN" altLang="en-US" sz="1000" b="1" i="1" dirty="0">
                <a:ea typeface="华文细黑" pitchFamily="2" charset="-122"/>
              </a:rPr>
            </a:fld>
            <a:endParaRPr lang="zh-CN" altLang="en-US" sz="1000" b="1" i="1" dirty="0">
              <a:ea typeface="华文细黑" pitchFamily="2" charset="-122"/>
            </a:endParaRPr>
          </a:p>
        </p:txBody>
      </p:sp>
      <p:sp>
        <p:nvSpPr>
          <p:cNvPr id="41986" name="Rectangle 2"/>
          <p:cNvSpPr>
            <a:spLocks noGrp="1"/>
          </p:cNvSpPr>
          <p:nvPr>
            <p:ph type="title" idx="4294967295"/>
          </p:nvPr>
        </p:nvSpPr>
        <p:spPr>
          <a:xfrm>
            <a:off x="2063750" y="115888"/>
            <a:ext cx="5832475" cy="1296987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en-US" altLang="zh-CN" sz="4300" dirty="0">
                <a:latin typeface="Times New Roman" panose="02020503050405090304" pitchFamily="18" charset="0"/>
                <a:ea typeface="黑体" pitchFamily="49" charset="-122"/>
              </a:rPr>
              <a:t>11.5 </a:t>
            </a:r>
            <a:r>
              <a:rPr lang="zh-CN" altLang="en-US" sz="4300" dirty="0">
                <a:latin typeface="Times New Roman" panose="02020503050405090304" pitchFamily="18" charset="0"/>
                <a:ea typeface="黑体" pitchFamily="49" charset="-122"/>
              </a:rPr>
              <a:t>内存管理</a:t>
            </a:r>
            <a:br>
              <a:rPr lang="zh-CN" altLang="en-US" sz="4300" dirty="0">
                <a:latin typeface="Times New Roman" panose="02020503050405090304" pitchFamily="18" charset="0"/>
                <a:ea typeface="黑体" pitchFamily="49" charset="-122"/>
              </a:rPr>
            </a:br>
            <a:r>
              <a:rPr lang="en-US" altLang="zh-CN" sz="3600" dirty="0">
                <a:latin typeface="Times New Roman" panose="02020503050405090304" pitchFamily="18" charset="0"/>
                <a:ea typeface="黑体" pitchFamily="49" charset="-122"/>
              </a:rPr>
              <a:t>11.5.1 </a:t>
            </a:r>
            <a:r>
              <a:rPr lang="zh-CN" altLang="zh-CN" sz="3600" dirty="0">
                <a:latin typeface="Times New Roman" panose="02020503050405090304" pitchFamily="18" charset="0"/>
                <a:ea typeface="黑体" pitchFamily="49" charset="-122"/>
              </a:rPr>
              <a:t>物理内存管理</a:t>
            </a:r>
            <a:endParaRPr lang="zh-CN" altLang="zh-CN" sz="3600" dirty="0">
              <a:latin typeface="Times New Roman" panose="02020503050405090304" pitchFamily="18" charset="0"/>
              <a:ea typeface="黑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95525" y="1628775"/>
            <a:ext cx="7489825" cy="141097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Linux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系统中的物理内存管理是由物理内存管理器负责完成。物理内存的初始化是在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Linux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系统启动过程中完成，如图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11.3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所示是物理内存初始化后的布局。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</p:txBody>
      </p:sp>
      <p:pic>
        <p:nvPicPr>
          <p:cNvPr id="41988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2313" y="3573463"/>
            <a:ext cx="8096250" cy="1150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989" name="矩形 6"/>
          <p:cNvSpPr/>
          <p:nvPr/>
        </p:nvSpPr>
        <p:spPr>
          <a:xfrm>
            <a:off x="4233863" y="4799013"/>
            <a:ext cx="3598545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200" dirty="0">
                <a:latin typeface="Arial" panose="020B0604020202090204" pitchFamily="34" charset="0"/>
                <a:ea typeface="华文细黑" pitchFamily="2" charset="-122"/>
              </a:rPr>
              <a:t>图</a:t>
            </a:r>
            <a:r>
              <a:rPr lang="en-US" altLang="zh-CN" sz="2200" dirty="0">
                <a:latin typeface="Arial" panose="020B0604020202090204" pitchFamily="34" charset="0"/>
                <a:ea typeface="华文细黑" pitchFamily="2" charset="-122"/>
              </a:rPr>
              <a:t>11.3 </a:t>
            </a:r>
            <a:r>
              <a:rPr lang="zh-CN" altLang="en-US" sz="2200" dirty="0">
                <a:latin typeface="Arial" panose="020B0604020202090204" pitchFamily="34" charset="0"/>
                <a:ea typeface="华文细黑" pitchFamily="2" charset="-122"/>
              </a:rPr>
              <a:t>物理内存初始化布局</a:t>
            </a:r>
            <a:endParaRPr lang="zh-CN" altLang="en-US" sz="2200" dirty="0">
              <a:latin typeface="Arial" panose="020B0604020202090204" pitchFamily="34" charset="0"/>
              <a:ea typeface="华文细黑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灯片编号占位符 2"/>
          <p:cNvSpPr txBox="1">
            <a:spLocks noGrp="1"/>
          </p:cNvSpPr>
          <p:nvPr>
            <p:ph type="sldNum" sz="quarter" idx="12"/>
          </p:nvPr>
        </p:nvSpPr>
        <p:spPr>
          <a:xfrm>
            <a:off x="9228138" y="6616700"/>
            <a:ext cx="1439862" cy="196850"/>
          </a:xfrm>
        </p:spPr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5pPr>
          </a:lstStyle>
          <a:p>
            <a:pPr lvl="0" eaLnBrk="0" hangingPunct="0"/>
            <a:r>
              <a:rPr lang="de-DE" altLang="zh-CN" sz="1000" b="1" i="1" dirty="0">
                <a:ea typeface="华文细黑" pitchFamily="2" charset="-122"/>
              </a:rPr>
              <a:t>Page </a:t>
            </a:r>
            <a:r>
              <a:rPr lang="de-DE" altLang="zh-CN" sz="1000" b="1" i="1" dirty="0">
                <a:ea typeface="华文细黑" pitchFamily="2" charset="-122"/>
                <a:sym typeface="MS UI Gothic" pitchFamily="34" charset="-128"/>
              </a:rPr>
              <a:t></a:t>
            </a:r>
            <a:r>
              <a:rPr lang="de-DE" altLang="zh-CN" sz="1000" b="1" i="1" dirty="0">
                <a:ea typeface="华文细黑" pitchFamily="2" charset="-122"/>
              </a:rPr>
              <a:t> </a:t>
            </a:r>
            <a:fld id="{9A0DB2DC-4C9A-4742-B13C-FB6460FD3503}" type="slidenum">
              <a:rPr lang="zh-CN" altLang="en-US" sz="1000" b="1" i="1" dirty="0">
                <a:ea typeface="华文细黑" pitchFamily="2" charset="-122"/>
              </a:rPr>
            </a:fld>
            <a:endParaRPr lang="zh-CN" altLang="en-US" sz="1000" b="1" i="1" dirty="0">
              <a:ea typeface="华文细黑" pitchFamily="2" charset="-122"/>
            </a:endParaRPr>
          </a:p>
        </p:txBody>
      </p:sp>
      <p:sp>
        <p:nvSpPr>
          <p:cNvPr id="51202" name="标题 3"/>
          <p:cNvSpPr>
            <a:spLocks noGrp="1"/>
          </p:cNvSpPr>
          <p:nvPr>
            <p:ph type="title" idx="4294967295"/>
          </p:nvPr>
        </p:nvSpPr>
        <p:spPr>
          <a:xfrm>
            <a:off x="1992313" y="115888"/>
            <a:ext cx="5832475" cy="692150"/>
          </a:xfrm>
        </p:spPr>
        <p:txBody>
          <a:bodyPr vert="horz" wrap="square" lIns="91440" tIns="45720" rIns="91440" bIns="45720" anchor="b">
            <a:normAutofit fontScale="90000"/>
          </a:bodyPr>
          <a:p>
            <a:pPr algn="just" eaLnBrk="1" hangingPunct="1"/>
            <a:r>
              <a:rPr lang="en-US" altLang="zh-CN" sz="4300" dirty="0">
                <a:latin typeface="Times New Roman" panose="02020503050405090304" pitchFamily="18" charset="0"/>
                <a:ea typeface="黑体" pitchFamily="49" charset="-122"/>
              </a:rPr>
              <a:t>11.5.2 </a:t>
            </a:r>
            <a:r>
              <a:rPr lang="zh-CN" altLang="zh-CN" sz="4300" dirty="0">
                <a:latin typeface="Times New Roman" panose="02020503050405090304" pitchFamily="18" charset="0"/>
                <a:ea typeface="黑体" pitchFamily="49" charset="-122"/>
              </a:rPr>
              <a:t>虚拟内存管理</a:t>
            </a:r>
            <a:endParaRPr lang="zh-CN" altLang="zh-CN" sz="4300" dirty="0">
              <a:latin typeface="Times New Roman" panose="02020503050405090304" pitchFamily="18" charset="0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39900" y="1052513"/>
            <a:ext cx="3203575" cy="6451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2.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虚拟存储实现原理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</p:txBody>
      </p:sp>
      <p:pic>
        <p:nvPicPr>
          <p:cNvPr id="51204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1450" y="2092325"/>
            <a:ext cx="6192838" cy="31353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05" name="矩形 7"/>
          <p:cNvSpPr/>
          <p:nvPr/>
        </p:nvSpPr>
        <p:spPr>
          <a:xfrm>
            <a:off x="3573463" y="5692775"/>
            <a:ext cx="444373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000" dirty="0">
                <a:latin typeface="Arial" panose="020B0604020202090204" pitchFamily="34" charset="0"/>
                <a:ea typeface="华文细黑" pitchFamily="2" charset="-122"/>
              </a:rPr>
              <a:t>图</a:t>
            </a:r>
            <a:r>
              <a:rPr lang="en-US" altLang="zh-CN" sz="2000" dirty="0">
                <a:latin typeface="Arial" panose="020B0604020202090204" pitchFamily="34" charset="0"/>
                <a:ea typeface="华文细黑" pitchFamily="2" charset="-122"/>
              </a:rPr>
              <a:t>11.10 </a:t>
            </a:r>
            <a:r>
              <a:rPr lang="zh-CN" altLang="en-US" sz="2000" dirty="0">
                <a:latin typeface="Arial" panose="020B0604020202090204" pitchFamily="34" charset="0"/>
                <a:ea typeface="华文细黑" pitchFamily="2" charset="-122"/>
              </a:rPr>
              <a:t>实现虚拟存储的机制相互关系</a:t>
            </a:r>
            <a:endParaRPr lang="zh-CN" altLang="en-US" sz="2000" dirty="0">
              <a:latin typeface="Arial" panose="020B0604020202090204" pitchFamily="34" charset="0"/>
              <a:ea typeface="华文细黑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Rectangle 10"/>
          <p:cNvSpPr txBox="1">
            <a:spLocks noGrp="1"/>
          </p:cNvSpPr>
          <p:nvPr>
            <p:ph type="sldNum" sz="quarter" idx="12"/>
          </p:nvPr>
        </p:nvSpPr>
        <p:spPr>
          <a:xfrm>
            <a:off x="9228138" y="6616700"/>
            <a:ext cx="1439862" cy="196850"/>
          </a:xfrm>
        </p:spPr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5pPr>
          </a:lstStyle>
          <a:p>
            <a:pPr lvl="0" eaLnBrk="0" hangingPunct="0"/>
            <a:r>
              <a:rPr lang="de-DE" altLang="zh-CN" sz="1000" b="1" i="1" dirty="0">
                <a:ea typeface="华文细黑" pitchFamily="2" charset="-122"/>
              </a:rPr>
              <a:t>Page </a:t>
            </a:r>
            <a:r>
              <a:rPr lang="de-DE" altLang="zh-CN" sz="1000" b="1" i="1" dirty="0">
                <a:ea typeface="华文细黑" pitchFamily="2" charset="-122"/>
                <a:sym typeface="MS UI Gothic" pitchFamily="34" charset="-128"/>
              </a:rPr>
              <a:t></a:t>
            </a:r>
            <a:r>
              <a:rPr lang="de-DE" altLang="zh-CN" sz="1000" b="1" i="1" dirty="0">
                <a:ea typeface="华文细黑" pitchFamily="2" charset="-122"/>
              </a:rPr>
              <a:t> </a:t>
            </a:r>
            <a:fld id="{9A0DB2DC-4C9A-4742-B13C-FB6460FD3503}" type="slidenum">
              <a:rPr lang="zh-CN" altLang="en-US" sz="1000" b="1" i="1" dirty="0">
                <a:ea typeface="华文细黑" pitchFamily="2" charset="-122"/>
              </a:rPr>
            </a:fld>
            <a:endParaRPr lang="zh-CN" altLang="en-US" sz="1000" b="1" i="1" dirty="0">
              <a:ea typeface="华文细黑" pitchFamily="2" charset="-122"/>
            </a:endParaRPr>
          </a:p>
        </p:txBody>
      </p:sp>
      <p:sp>
        <p:nvSpPr>
          <p:cNvPr id="43010" name="Rectangle 2"/>
          <p:cNvSpPr>
            <a:spLocks noGrp="1"/>
          </p:cNvSpPr>
          <p:nvPr>
            <p:ph type="title" idx="4294967295"/>
          </p:nvPr>
        </p:nvSpPr>
        <p:spPr>
          <a:xfrm>
            <a:off x="2063750" y="115888"/>
            <a:ext cx="5832475" cy="692150"/>
          </a:xfrm>
        </p:spPr>
        <p:txBody>
          <a:bodyPr vert="horz" wrap="square" lIns="91440" tIns="45720" rIns="91440" bIns="45720" anchor="b">
            <a:normAutofit fontScale="90000"/>
          </a:bodyPr>
          <a:p>
            <a:pPr algn="just" eaLnBrk="1" hangingPunct="1"/>
            <a:r>
              <a:rPr lang="en-US" altLang="zh-CN" sz="4300" dirty="0">
                <a:latin typeface="Times New Roman" panose="02020503050405090304" pitchFamily="18" charset="0"/>
                <a:ea typeface="黑体" pitchFamily="49" charset="-122"/>
              </a:rPr>
              <a:t>11.5.1 </a:t>
            </a:r>
            <a:r>
              <a:rPr lang="zh-CN" altLang="zh-CN" sz="4300" dirty="0">
                <a:latin typeface="Times New Roman" panose="02020503050405090304" pitchFamily="18" charset="0"/>
                <a:ea typeface="黑体" pitchFamily="49" charset="-122"/>
              </a:rPr>
              <a:t>物理内存管理</a:t>
            </a:r>
            <a:endParaRPr lang="zh-CN" altLang="zh-CN" sz="4300" dirty="0">
              <a:latin typeface="Times New Roman" panose="02020503050405090304" pitchFamily="18" charset="0"/>
              <a:ea typeface="黑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92313" y="1463675"/>
            <a:ext cx="8207375" cy="36925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1.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物理内存描述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由于不同的硬件结构，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Linux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系统的物理内存管理也不尽相同，但是都是将物理内存空间划分为若干物理块（即帧或块），大小与页面相等。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Linux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系统为了支持多种硬件结构，构建了一个数组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mem_map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来描述内存中所有的物理块。每个物理块对应一个页面，即数组中每个元素表示一个物理块，其值大小由系统实际物理内存大小决定，用一个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mem_map_t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结构描述，又称为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page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结构。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Rectangle 10"/>
          <p:cNvSpPr txBox="1">
            <a:spLocks noGrp="1"/>
          </p:cNvSpPr>
          <p:nvPr>
            <p:ph type="sldNum" sz="quarter" idx="12"/>
          </p:nvPr>
        </p:nvSpPr>
        <p:spPr>
          <a:xfrm>
            <a:off x="9228138" y="6616700"/>
            <a:ext cx="1439862" cy="196850"/>
          </a:xfrm>
        </p:spPr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5pPr>
          </a:lstStyle>
          <a:p>
            <a:pPr lvl="0" eaLnBrk="0" hangingPunct="0"/>
            <a:r>
              <a:rPr lang="de-DE" altLang="zh-CN" sz="1000" b="1" i="1" dirty="0">
                <a:ea typeface="华文细黑" pitchFamily="2" charset="-122"/>
              </a:rPr>
              <a:t>Page </a:t>
            </a:r>
            <a:r>
              <a:rPr lang="de-DE" altLang="zh-CN" sz="1000" b="1" i="1" dirty="0">
                <a:ea typeface="华文细黑" pitchFamily="2" charset="-122"/>
                <a:sym typeface="MS UI Gothic" pitchFamily="34" charset="-128"/>
              </a:rPr>
              <a:t></a:t>
            </a:r>
            <a:r>
              <a:rPr lang="de-DE" altLang="zh-CN" sz="1000" b="1" i="1" dirty="0">
                <a:ea typeface="华文细黑" pitchFamily="2" charset="-122"/>
              </a:rPr>
              <a:t> </a:t>
            </a:r>
            <a:fld id="{9A0DB2DC-4C9A-4742-B13C-FB6460FD3503}" type="slidenum">
              <a:rPr lang="zh-CN" altLang="en-US" sz="1000" b="1" i="1" dirty="0">
                <a:ea typeface="华文细黑" pitchFamily="2" charset="-122"/>
              </a:rPr>
            </a:fld>
            <a:endParaRPr lang="zh-CN" altLang="en-US" sz="1000" b="1" i="1" dirty="0">
              <a:ea typeface="华文细黑" pitchFamily="2" charset="-122"/>
            </a:endParaRPr>
          </a:p>
        </p:txBody>
      </p:sp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>
          <a:xfrm>
            <a:off x="2063750" y="115888"/>
            <a:ext cx="5832475" cy="692150"/>
          </a:xfrm>
        </p:spPr>
        <p:txBody>
          <a:bodyPr vert="horz" wrap="square" lIns="91440" tIns="45720" rIns="91440" bIns="45720" anchor="b">
            <a:normAutofit fontScale="90000"/>
          </a:bodyPr>
          <a:p>
            <a:pPr algn="just" eaLnBrk="1" hangingPunct="1"/>
            <a:r>
              <a:rPr lang="en-US" altLang="zh-CN" sz="4300" dirty="0">
                <a:latin typeface="Times New Roman" panose="02020503050405090304" pitchFamily="18" charset="0"/>
                <a:ea typeface="黑体" pitchFamily="49" charset="-122"/>
              </a:rPr>
              <a:t>11.5.1 </a:t>
            </a:r>
            <a:r>
              <a:rPr lang="zh-CN" altLang="zh-CN" sz="4300" dirty="0">
                <a:latin typeface="Times New Roman" panose="02020503050405090304" pitchFamily="18" charset="0"/>
                <a:ea typeface="黑体" pitchFamily="49" charset="-122"/>
              </a:rPr>
              <a:t>物理内存管理</a:t>
            </a:r>
            <a:endParaRPr lang="zh-CN" altLang="zh-CN" sz="4300" dirty="0">
              <a:latin typeface="Times New Roman" panose="02020503050405090304" pitchFamily="18" charset="0"/>
              <a:ea typeface="黑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92313" y="908050"/>
            <a:ext cx="8424863" cy="57378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mem_map_t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的结构定义如下：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typedef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struct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page {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struct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page *next;              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指向下一个空闲物理块的指针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struct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page *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prev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;              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指向前一个空闲物理块的指针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struct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inode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*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inode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;            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物理块中所存放代码或数据所属文件的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inode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unsigned long offset;           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物理块中所存放代码或数据所属文件的位移量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struct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page *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next_hash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;         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散列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hash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表中链表的后继指针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atomic_t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count;                 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访问某物理块的进程数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unsigned flags;                 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页面状态标志位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unsigned dirty;                 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物理块中的虚拟页是否被修改的标志位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unsigned age;                   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物理块年龄，用于进程页面交换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struct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wait_queue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*wait;        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阻塞队列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struct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page *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prev_hash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;         //hash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表中链表的前向指针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struct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buffer_head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*buffers;    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物理块作为缓冲区时的地址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unsigned long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swap_unlock_entry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;//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未锁定的交换空间入口地址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unsigned long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map_nr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;           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物理块在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mem_map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表中的下标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}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mem_map_t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505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4575" y="908050"/>
            <a:ext cx="6111875" cy="55451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058" name="Rectangle 10"/>
          <p:cNvSpPr txBox="1">
            <a:spLocks noGrp="1"/>
          </p:cNvSpPr>
          <p:nvPr>
            <p:ph type="sldNum" sz="quarter" idx="12"/>
          </p:nvPr>
        </p:nvSpPr>
        <p:spPr>
          <a:xfrm>
            <a:off x="9228138" y="6616700"/>
            <a:ext cx="1439862" cy="196850"/>
          </a:xfrm>
        </p:spPr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5pPr>
          </a:lstStyle>
          <a:p>
            <a:pPr lvl="0" eaLnBrk="0" hangingPunct="0"/>
            <a:r>
              <a:rPr lang="de-DE" altLang="zh-CN" sz="1000" b="1" i="1" dirty="0">
                <a:ea typeface="华文细黑" pitchFamily="2" charset="-122"/>
              </a:rPr>
              <a:t>Page </a:t>
            </a:r>
            <a:r>
              <a:rPr lang="de-DE" altLang="zh-CN" sz="1000" b="1" i="1" dirty="0">
                <a:ea typeface="华文细黑" pitchFamily="2" charset="-122"/>
                <a:sym typeface="MS UI Gothic" pitchFamily="34" charset="-128"/>
              </a:rPr>
              <a:t></a:t>
            </a:r>
            <a:r>
              <a:rPr lang="de-DE" altLang="zh-CN" sz="1000" b="1" i="1" dirty="0">
                <a:ea typeface="华文细黑" pitchFamily="2" charset="-122"/>
              </a:rPr>
              <a:t> </a:t>
            </a:r>
            <a:fld id="{9A0DB2DC-4C9A-4742-B13C-FB6460FD3503}" type="slidenum">
              <a:rPr lang="zh-CN" altLang="en-US" sz="1000" b="1" i="1" dirty="0">
                <a:ea typeface="华文细黑" pitchFamily="2" charset="-122"/>
              </a:rPr>
            </a:fld>
            <a:endParaRPr lang="zh-CN" altLang="en-US" sz="1000" b="1" i="1" dirty="0">
              <a:ea typeface="华文细黑" pitchFamily="2" charset="-122"/>
            </a:endParaRPr>
          </a:p>
        </p:txBody>
      </p:sp>
      <p:sp>
        <p:nvSpPr>
          <p:cNvPr id="45059" name="Rectangle 2"/>
          <p:cNvSpPr>
            <a:spLocks noGrp="1"/>
          </p:cNvSpPr>
          <p:nvPr>
            <p:ph type="title" idx="4294967295"/>
          </p:nvPr>
        </p:nvSpPr>
        <p:spPr>
          <a:xfrm>
            <a:off x="2063750" y="115888"/>
            <a:ext cx="5832475" cy="692150"/>
          </a:xfrm>
        </p:spPr>
        <p:txBody>
          <a:bodyPr vert="horz" wrap="square" lIns="91440" tIns="45720" rIns="91440" bIns="45720" anchor="b">
            <a:normAutofit fontScale="90000"/>
          </a:bodyPr>
          <a:p>
            <a:pPr algn="just" eaLnBrk="1" hangingPunct="1"/>
            <a:r>
              <a:rPr lang="en-US" altLang="zh-CN" sz="4300" dirty="0">
                <a:latin typeface="Times New Roman" panose="02020503050405090304" pitchFamily="18" charset="0"/>
                <a:ea typeface="黑体" pitchFamily="49" charset="-122"/>
              </a:rPr>
              <a:t>11.5.1 </a:t>
            </a:r>
            <a:r>
              <a:rPr lang="zh-CN" altLang="zh-CN" sz="4300" dirty="0">
                <a:latin typeface="Times New Roman" panose="02020503050405090304" pitchFamily="18" charset="0"/>
                <a:ea typeface="黑体" pitchFamily="49" charset="-122"/>
              </a:rPr>
              <a:t>物理内存管理</a:t>
            </a:r>
            <a:endParaRPr lang="zh-CN" altLang="zh-CN" sz="4300" dirty="0">
              <a:latin typeface="Times New Roman" panose="02020503050405090304" pitchFamily="18" charset="0"/>
              <a:ea typeface="黑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39900" y="981075"/>
            <a:ext cx="3203575" cy="6451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2.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物理块分配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</p:txBody>
      </p:sp>
      <p:sp>
        <p:nvSpPr>
          <p:cNvPr id="45061" name="矩形 5"/>
          <p:cNvSpPr/>
          <p:nvPr/>
        </p:nvSpPr>
        <p:spPr>
          <a:xfrm>
            <a:off x="4295775" y="6488113"/>
            <a:ext cx="36245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图</a:t>
            </a:r>
            <a:r>
              <a:rPr lang="en-US" altLang="zh-CN" dirty="0">
                <a:latin typeface="Arial" panose="020B0604020202090204" pitchFamily="34" charset="0"/>
                <a:ea typeface="华文细黑" pitchFamily="2" charset="-122"/>
              </a:rPr>
              <a:t>11.5 Buddy</a:t>
            </a:r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算法分配物理块过程</a:t>
            </a:r>
            <a:endParaRPr lang="zh-CN" altLang="en-US" dirty="0">
              <a:latin typeface="Arial" panose="020B0604020202090204" pitchFamily="34" charset="0"/>
              <a:ea typeface="华文细黑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Rectangle 10"/>
          <p:cNvSpPr txBox="1">
            <a:spLocks noGrp="1"/>
          </p:cNvSpPr>
          <p:nvPr>
            <p:ph type="sldNum" sz="quarter" idx="12"/>
          </p:nvPr>
        </p:nvSpPr>
        <p:spPr>
          <a:xfrm>
            <a:off x="9228138" y="6616700"/>
            <a:ext cx="1439862" cy="196850"/>
          </a:xfrm>
        </p:spPr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5pPr>
          </a:lstStyle>
          <a:p>
            <a:pPr lvl="0" eaLnBrk="0" hangingPunct="0"/>
            <a:r>
              <a:rPr lang="de-DE" altLang="zh-CN" sz="1000" b="1" i="1" dirty="0">
                <a:ea typeface="华文细黑" pitchFamily="2" charset="-122"/>
              </a:rPr>
              <a:t>Page </a:t>
            </a:r>
            <a:r>
              <a:rPr lang="de-DE" altLang="zh-CN" sz="1000" b="1" i="1" dirty="0">
                <a:ea typeface="华文细黑" pitchFamily="2" charset="-122"/>
                <a:sym typeface="MS UI Gothic" pitchFamily="34" charset="-128"/>
              </a:rPr>
              <a:t></a:t>
            </a:r>
            <a:r>
              <a:rPr lang="de-DE" altLang="zh-CN" sz="1000" b="1" i="1" dirty="0">
                <a:ea typeface="华文细黑" pitchFamily="2" charset="-122"/>
              </a:rPr>
              <a:t> </a:t>
            </a:r>
            <a:fld id="{9A0DB2DC-4C9A-4742-B13C-FB6460FD3503}" type="slidenum">
              <a:rPr lang="zh-CN" altLang="en-US" sz="1000" b="1" i="1" dirty="0">
                <a:ea typeface="华文细黑" pitchFamily="2" charset="-122"/>
              </a:rPr>
            </a:fld>
            <a:endParaRPr lang="zh-CN" altLang="en-US" sz="1000" b="1" i="1" dirty="0">
              <a:ea typeface="华文细黑" pitchFamily="2" charset="-122"/>
            </a:endParaRPr>
          </a:p>
        </p:txBody>
      </p:sp>
      <p:sp>
        <p:nvSpPr>
          <p:cNvPr id="46082" name="Rectangle 2"/>
          <p:cNvSpPr>
            <a:spLocks noGrp="1"/>
          </p:cNvSpPr>
          <p:nvPr>
            <p:ph type="title" idx="4294967295"/>
          </p:nvPr>
        </p:nvSpPr>
        <p:spPr>
          <a:xfrm>
            <a:off x="2063750" y="115888"/>
            <a:ext cx="5832475" cy="692150"/>
          </a:xfrm>
        </p:spPr>
        <p:txBody>
          <a:bodyPr vert="horz" wrap="square" lIns="91440" tIns="45720" rIns="91440" bIns="45720" anchor="b">
            <a:normAutofit fontScale="90000"/>
          </a:bodyPr>
          <a:p>
            <a:pPr algn="just" eaLnBrk="1" hangingPunct="1"/>
            <a:r>
              <a:rPr lang="en-US" altLang="zh-CN" sz="4300" dirty="0">
                <a:latin typeface="Times New Roman" panose="02020503050405090304" pitchFamily="18" charset="0"/>
                <a:ea typeface="黑体" pitchFamily="49" charset="-122"/>
              </a:rPr>
              <a:t>11.5.1 </a:t>
            </a:r>
            <a:r>
              <a:rPr lang="zh-CN" altLang="zh-CN" sz="4300" dirty="0">
                <a:latin typeface="Times New Roman" panose="02020503050405090304" pitchFamily="18" charset="0"/>
                <a:ea typeface="黑体" pitchFamily="49" charset="-122"/>
              </a:rPr>
              <a:t>物理内存管理</a:t>
            </a:r>
            <a:endParaRPr lang="zh-CN" altLang="zh-CN" sz="4300" dirty="0">
              <a:latin typeface="Times New Roman" panose="02020503050405090304" pitchFamily="18" charset="0"/>
              <a:ea typeface="黑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39900" y="981075"/>
            <a:ext cx="3203575" cy="6451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3.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物理块回收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</p:txBody>
      </p:sp>
      <p:sp>
        <p:nvSpPr>
          <p:cNvPr id="46084" name="矩形 5"/>
          <p:cNvSpPr/>
          <p:nvPr/>
        </p:nvSpPr>
        <p:spPr>
          <a:xfrm>
            <a:off x="5081588" y="6443663"/>
            <a:ext cx="25196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图</a:t>
            </a:r>
            <a:r>
              <a:rPr lang="en-US" altLang="zh-CN" dirty="0">
                <a:latin typeface="Arial" panose="020B0604020202090204" pitchFamily="34" charset="0"/>
                <a:ea typeface="华文细黑" pitchFamily="2" charset="-122"/>
              </a:rPr>
              <a:t>11.6 </a:t>
            </a:r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物理块回收过程</a:t>
            </a:r>
            <a:endParaRPr lang="zh-CN" altLang="en-US" dirty="0">
              <a:latin typeface="Arial" panose="020B0604020202090204" pitchFamily="34" charset="0"/>
              <a:ea typeface="华文细黑" pitchFamily="2" charset="-122"/>
            </a:endParaRPr>
          </a:p>
        </p:txBody>
      </p:sp>
      <p:pic>
        <p:nvPicPr>
          <p:cNvPr id="4608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5775" y="903288"/>
            <a:ext cx="5256213" cy="54498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灯片编号占位符 2"/>
          <p:cNvSpPr txBox="1">
            <a:spLocks noGrp="1"/>
          </p:cNvSpPr>
          <p:nvPr>
            <p:ph type="sldNum" sz="quarter" idx="12"/>
          </p:nvPr>
        </p:nvSpPr>
        <p:spPr>
          <a:xfrm>
            <a:off x="9228138" y="6616700"/>
            <a:ext cx="1439862" cy="196850"/>
          </a:xfrm>
        </p:spPr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5pPr>
          </a:lstStyle>
          <a:p>
            <a:pPr lvl="0" eaLnBrk="0" hangingPunct="0"/>
            <a:r>
              <a:rPr lang="de-DE" altLang="zh-CN" sz="1000" b="1" i="1" dirty="0">
                <a:ea typeface="华文细黑" pitchFamily="2" charset="-122"/>
              </a:rPr>
              <a:t>Page </a:t>
            </a:r>
            <a:r>
              <a:rPr lang="de-DE" altLang="zh-CN" sz="1000" b="1" i="1" dirty="0">
                <a:ea typeface="华文细黑" pitchFamily="2" charset="-122"/>
                <a:sym typeface="MS UI Gothic" pitchFamily="34" charset="-128"/>
              </a:rPr>
              <a:t></a:t>
            </a:r>
            <a:r>
              <a:rPr lang="de-DE" altLang="zh-CN" sz="1000" b="1" i="1" dirty="0">
                <a:ea typeface="华文细黑" pitchFamily="2" charset="-122"/>
              </a:rPr>
              <a:t> </a:t>
            </a:r>
            <a:fld id="{9A0DB2DC-4C9A-4742-B13C-FB6460FD3503}" type="slidenum">
              <a:rPr lang="zh-CN" altLang="en-US" sz="1000" b="1" i="1" dirty="0">
                <a:ea typeface="华文细黑" pitchFamily="2" charset="-122"/>
              </a:rPr>
            </a:fld>
            <a:endParaRPr lang="zh-CN" altLang="en-US" sz="1000" b="1" i="1" dirty="0">
              <a:ea typeface="华文细黑" pitchFamily="2" charset="-122"/>
            </a:endParaRPr>
          </a:p>
        </p:txBody>
      </p:sp>
      <p:sp>
        <p:nvSpPr>
          <p:cNvPr id="47106" name="标题 3"/>
          <p:cNvSpPr>
            <a:spLocks noGrp="1"/>
          </p:cNvSpPr>
          <p:nvPr>
            <p:ph type="title" idx="4294967295"/>
          </p:nvPr>
        </p:nvSpPr>
        <p:spPr>
          <a:xfrm>
            <a:off x="1992313" y="115888"/>
            <a:ext cx="5832475" cy="692150"/>
          </a:xfrm>
        </p:spPr>
        <p:txBody>
          <a:bodyPr vert="horz" wrap="square" lIns="91440" tIns="45720" rIns="91440" bIns="45720" anchor="b">
            <a:normAutofit fontScale="90000"/>
          </a:bodyPr>
          <a:p>
            <a:pPr algn="just" eaLnBrk="1" hangingPunct="1"/>
            <a:r>
              <a:rPr lang="en-US" altLang="zh-CN" sz="4300" dirty="0">
                <a:latin typeface="Times New Roman" panose="02020503050405090304" pitchFamily="18" charset="0"/>
                <a:ea typeface="黑体" pitchFamily="49" charset="-122"/>
              </a:rPr>
              <a:t>11.5.2 </a:t>
            </a:r>
            <a:r>
              <a:rPr lang="zh-CN" altLang="zh-CN" sz="4300" dirty="0">
                <a:latin typeface="Times New Roman" panose="02020503050405090304" pitchFamily="18" charset="0"/>
                <a:ea typeface="黑体" pitchFamily="49" charset="-122"/>
              </a:rPr>
              <a:t>虚拟内存管理</a:t>
            </a:r>
            <a:endParaRPr lang="zh-CN" altLang="zh-CN" sz="4300" dirty="0">
              <a:latin typeface="Times New Roman" panose="02020503050405090304" pitchFamily="18" charset="0"/>
              <a:ea typeface="黑体" pitchFamily="49" charset="-122"/>
            </a:endParaRPr>
          </a:p>
        </p:txBody>
      </p:sp>
      <p:pic>
        <p:nvPicPr>
          <p:cNvPr id="47107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6275" y="1412875"/>
            <a:ext cx="5446713" cy="38877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7108" name="矩形 5"/>
          <p:cNvSpPr/>
          <p:nvPr/>
        </p:nvSpPr>
        <p:spPr>
          <a:xfrm>
            <a:off x="3851275" y="5876925"/>
            <a:ext cx="4157345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200" dirty="0">
                <a:latin typeface="Arial" panose="020B0604020202090204" pitchFamily="34" charset="0"/>
                <a:ea typeface="华文细黑" pitchFamily="2" charset="-122"/>
              </a:rPr>
              <a:t>图</a:t>
            </a:r>
            <a:r>
              <a:rPr lang="en-US" altLang="zh-CN" sz="2200" dirty="0">
                <a:latin typeface="Arial" panose="020B0604020202090204" pitchFamily="34" charset="0"/>
                <a:ea typeface="华文细黑" pitchFamily="2" charset="-122"/>
              </a:rPr>
              <a:t>11.7 </a:t>
            </a:r>
            <a:r>
              <a:rPr lang="zh-CN" altLang="en-US" sz="2200" dirty="0">
                <a:latin typeface="Arial" panose="020B0604020202090204" pitchFamily="34" charset="0"/>
                <a:ea typeface="华文细黑" pitchFamily="2" charset="-122"/>
              </a:rPr>
              <a:t>进程的虚拟存储地址空间</a:t>
            </a:r>
            <a:endParaRPr lang="zh-CN" altLang="en-US" sz="2200" dirty="0">
              <a:latin typeface="Arial" panose="020B0604020202090204" pitchFamily="34" charset="0"/>
              <a:ea typeface="华文细黑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灯片编号占位符 2"/>
          <p:cNvSpPr txBox="1">
            <a:spLocks noGrp="1"/>
          </p:cNvSpPr>
          <p:nvPr>
            <p:ph type="sldNum" sz="quarter" idx="12"/>
          </p:nvPr>
        </p:nvSpPr>
        <p:spPr>
          <a:xfrm>
            <a:off x="9228138" y="6616700"/>
            <a:ext cx="1439862" cy="196850"/>
          </a:xfrm>
        </p:spPr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5pPr>
          </a:lstStyle>
          <a:p>
            <a:pPr lvl="0" eaLnBrk="0" hangingPunct="0"/>
            <a:r>
              <a:rPr lang="de-DE" altLang="zh-CN" sz="1000" b="1" i="1" dirty="0">
                <a:ea typeface="华文细黑" pitchFamily="2" charset="-122"/>
              </a:rPr>
              <a:t>Page </a:t>
            </a:r>
            <a:r>
              <a:rPr lang="de-DE" altLang="zh-CN" sz="1000" b="1" i="1" dirty="0">
                <a:ea typeface="华文细黑" pitchFamily="2" charset="-122"/>
                <a:sym typeface="MS UI Gothic" pitchFamily="34" charset="-128"/>
              </a:rPr>
              <a:t></a:t>
            </a:r>
            <a:r>
              <a:rPr lang="de-DE" altLang="zh-CN" sz="1000" b="1" i="1" dirty="0">
                <a:ea typeface="华文细黑" pitchFamily="2" charset="-122"/>
              </a:rPr>
              <a:t> </a:t>
            </a:r>
            <a:fld id="{9A0DB2DC-4C9A-4742-B13C-FB6460FD3503}" type="slidenum">
              <a:rPr lang="zh-CN" altLang="en-US" sz="1000" b="1" i="1" dirty="0">
                <a:ea typeface="华文细黑" pitchFamily="2" charset="-122"/>
              </a:rPr>
            </a:fld>
            <a:endParaRPr lang="zh-CN" altLang="en-US" sz="1000" b="1" i="1" dirty="0">
              <a:ea typeface="华文细黑" pitchFamily="2" charset="-122"/>
            </a:endParaRPr>
          </a:p>
        </p:txBody>
      </p:sp>
      <p:sp>
        <p:nvSpPr>
          <p:cNvPr id="48130" name="标题 3"/>
          <p:cNvSpPr>
            <a:spLocks noGrp="1"/>
          </p:cNvSpPr>
          <p:nvPr>
            <p:ph type="title" idx="4294967295"/>
          </p:nvPr>
        </p:nvSpPr>
        <p:spPr>
          <a:xfrm>
            <a:off x="1992313" y="115888"/>
            <a:ext cx="5832475" cy="692150"/>
          </a:xfrm>
        </p:spPr>
        <p:txBody>
          <a:bodyPr vert="horz" wrap="square" lIns="91440" tIns="45720" rIns="91440" bIns="45720" anchor="b">
            <a:normAutofit fontScale="90000"/>
          </a:bodyPr>
          <a:p>
            <a:pPr algn="just" eaLnBrk="1" hangingPunct="1"/>
            <a:r>
              <a:rPr lang="en-US" altLang="zh-CN" sz="4300" dirty="0">
                <a:latin typeface="Times New Roman" panose="02020503050405090304" pitchFamily="18" charset="0"/>
                <a:ea typeface="黑体" pitchFamily="49" charset="-122"/>
              </a:rPr>
              <a:t>11.5.2 </a:t>
            </a:r>
            <a:r>
              <a:rPr lang="zh-CN" altLang="zh-CN" sz="4300" dirty="0">
                <a:latin typeface="Times New Roman" panose="02020503050405090304" pitchFamily="18" charset="0"/>
                <a:ea typeface="黑体" pitchFamily="49" charset="-122"/>
              </a:rPr>
              <a:t>虚拟内存管理</a:t>
            </a:r>
            <a:endParaRPr lang="zh-CN" altLang="zh-CN" sz="4300" dirty="0">
              <a:latin typeface="Times New Roman" panose="02020503050405090304" pitchFamily="18" charset="0"/>
              <a:ea typeface="黑体" pitchFamily="49" charset="-122"/>
            </a:endParaRPr>
          </a:p>
        </p:txBody>
      </p:sp>
      <p:sp>
        <p:nvSpPr>
          <p:cNvPr id="48131" name="矩形 5"/>
          <p:cNvSpPr/>
          <p:nvPr/>
        </p:nvSpPr>
        <p:spPr>
          <a:xfrm>
            <a:off x="1774825" y="1484313"/>
            <a:ext cx="8893175" cy="50774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Arial" panose="020B0604020202090204" pitchFamily="34" charset="0"/>
                <a:ea typeface="华文细黑" pitchFamily="2" charset="-122"/>
              </a:rPr>
              <a:t>mm_struct</a:t>
            </a:r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数据结构的定义如下：</a:t>
            </a:r>
            <a:endParaRPr lang="zh-CN" altLang="en-US" dirty="0">
              <a:latin typeface="Arial" panose="020B0604020202090204" pitchFamily="34" charset="0"/>
              <a:ea typeface="华文细黑" pitchFamily="2" charset="-122"/>
            </a:endParaRPr>
          </a:p>
          <a:p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  </a:t>
            </a:r>
            <a:r>
              <a:rPr lang="en-US" altLang="zh-CN" dirty="0">
                <a:latin typeface="Arial" panose="020B0604020202090204" pitchFamily="34" charset="0"/>
                <a:ea typeface="华文细黑" pitchFamily="2" charset="-122"/>
              </a:rPr>
              <a:t>struct mm_struct {</a:t>
            </a:r>
            <a:endParaRPr lang="en-US" altLang="zh-CN" dirty="0">
              <a:latin typeface="Arial" panose="020B0604020202090204" pitchFamily="34" charset="0"/>
              <a:ea typeface="华文细黑" pitchFamily="2" charset="-122"/>
            </a:endParaRPr>
          </a:p>
          <a:p>
            <a:r>
              <a:rPr lang="en-US" altLang="zh-CN" dirty="0">
                <a:latin typeface="Arial" panose="020B0604020202090204" pitchFamily="34" charset="0"/>
                <a:ea typeface="华文细黑" pitchFamily="2" charset="-122"/>
              </a:rPr>
              <a:t>     atomic_t count;  //</a:t>
            </a:r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引用</a:t>
            </a:r>
            <a:r>
              <a:rPr lang="en-US" altLang="zh-CN" dirty="0">
                <a:latin typeface="Arial" panose="020B0604020202090204" pitchFamily="34" charset="0"/>
                <a:ea typeface="华文细黑" pitchFamily="2" charset="-122"/>
              </a:rPr>
              <a:t>mm_struct</a:t>
            </a:r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结构的计数器</a:t>
            </a:r>
            <a:endParaRPr lang="zh-CN" altLang="en-US" dirty="0">
              <a:latin typeface="Arial" panose="020B0604020202090204" pitchFamily="34" charset="0"/>
              <a:ea typeface="华文细黑" pitchFamily="2" charset="-122"/>
            </a:endParaRPr>
          </a:p>
          <a:p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     </a:t>
            </a:r>
            <a:r>
              <a:rPr lang="en-US" altLang="zh-CN" dirty="0">
                <a:latin typeface="Arial" panose="020B0604020202090204" pitchFamily="34" charset="0"/>
                <a:ea typeface="华文细黑" pitchFamily="2" charset="-122"/>
              </a:rPr>
              <a:t>pgd_t *pgd;      //</a:t>
            </a:r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进程一级页表指针（页目录表起始地址）</a:t>
            </a:r>
            <a:endParaRPr lang="zh-CN" altLang="en-US" dirty="0">
              <a:latin typeface="Arial" panose="020B0604020202090204" pitchFamily="34" charset="0"/>
              <a:ea typeface="华文细黑" pitchFamily="2" charset="-122"/>
            </a:endParaRPr>
          </a:p>
          <a:p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     </a:t>
            </a:r>
            <a:r>
              <a:rPr lang="en-US" altLang="zh-CN" dirty="0">
                <a:latin typeface="Arial" panose="020B0604020202090204" pitchFamily="34" charset="0"/>
                <a:ea typeface="华文细黑" pitchFamily="2" charset="-122"/>
              </a:rPr>
              <a:t>int map_count;   //</a:t>
            </a:r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进程的用户空间中虚存区数</a:t>
            </a:r>
            <a:endParaRPr lang="zh-CN" altLang="en-US" dirty="0">
              <a:latin typeface="Arial" panose="020B0604020202090204" pitchFamily="34" charset="0"/>
              <a:ea typeface="华文细黑" pitchFamily="2" charset="-122"/>
            </a:endParaRPr>
          </a:p>
          <a:p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     </a:t>
            </a:r>
            <a:r>
              <a:rPr lang="en-US" altLang="zh-CN" dirty="0">
                <a:latin typeface="Arial" panose="020B0604020202090204" pitchFamily="34" charset="0"/>
                <a:ea typeface="华文细黑" pitchFamily="2" charset="-122"/>
              </a:rPr>
              <a:t>struct semaphore mmap_sem; //</a:t>
            </a:r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对</a:t>
            </a:r>
            <a:r>
              <a:rPr lang="en-US" altLang="zh-CN" dirty="0">
                <a:latin typeface="Arial" panose="020B0604020202090204" pitchFamily="34" charset="0"/>
                <a:ea typeface="华文细黑" pitchFamily="2" charset="-122"/>
              </a:rPr>
              <a:t>mm_struct</a:t>
            </a:r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结构互斥访问的信号量</a:t>
            </a:r>
            <a:endParaRPr lang="zh-CN" altLang="en-US" dirty="0">
              <a:latin typeface="Arial" panose="020B0604020202090204" pitchFamily="34" charset="0"/>
              <a:ea typeface="华文细黑" pitchFamily="2" charset="-122"/>
            </a:endParaRPr>
          </a:p>
          <a:p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     </a:t>
            </a:r>
            <a:r>
              <a:rPr lang="en-US" altLang="zh-CN" dirty="0">
                <a:latin typeface="Arial" panose="020B0604020202090204" pitchFamily="34" charset="0"/>
                <a:ea typeface="华文细黑" pitchFamily="2" charset="-122"/>
              </a:rPr>
              <a:t>unsigned long start_code,end_code,start_data,end_data; //</a:t>
            </a:r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代码段和数据段的起止地址</a:t>
            </a:r>
            <a:endParaRPr lang="zh-CN" altLang="en-US" dirty="0">
              <a:latin typeface="Arial" panose="020B0604020202090204" pitchFamily="34" charset="0"/>
              <a:ea typeface="华文细黑" pitchFamily="2" charset="-122"/>
            </a:endParaRPr>
          </a:p>
          <a:p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     </a:t>
            </a:r>
            <a:r>
              <a:rPr lang="en-US" altLang="zh-CN" dirty="0">
                <a:latin typeface="Arial" panose="020B0604020202090204" pitchFamily="34" charset="0"/>
                <a:ea typeface="华文细黑" pitchFamily="2" charset="-122"/>
              </a:rPr>
              <a:t>unsigned long start_brk,brk,start_stack,start_mmap; //</a:t>
            </a:r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进程未初始化数据段的起止地址、堆栈段和虚拟段双向链表的起始地址</a:t>
            </a:r>
            <a:endParaRPr lang="zh-CN" altLang="en-US" dirty="0">
              <a:latin typeface="Arial" panose="020B0604020202090204" pitchFamily="34" charset="0"/>
              <a:ea typeface="华文细黑" pitchFamily="2" charset="-122"/>
            </a:endParaRPr>
          </a:p>
          <a:p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     </a:t>
            </a:r>
            <a:r>
              <a:rPr lang="en-US" altLang="zh-CN" dirty="0">
                <a:latin typeface="Arial" panose="020B0604020202090204" pitchFamily="34" charset="0"/>
                <a:ea typeface="华文细黑" pitchFamily="2" charset="-122"/>
              </a:rPr>
              <a:t>unsigned long arg_start,arg_end,env_start,env_end; //</a:t>
            </a:r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参数段和环境段的起止地址</a:t>
            </a:r>
            <a:endParaRPr lang="zh-CN" altLang="en-US" dirty="0">
              <a:latin typeface="Arial" panose="020B0604020202090204" pitchFamily="34" charset="0"/>
              <a:ea typeface="华文细黑" pitchFamily="2" charset="-122"/>
            </a:endParaRPr>
          </a:p>
          <a:p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     </a:t>
            </a:r>
            <a:r>
              <a:rPr lang="en-US" altLang="zh-CN" dirty="0">
                <a:latin typeface="Arial" panose="020B0604020202090204" pitchFamily="34" charset="0"/>
                <a:ea typeface="华文细黑" pitchFamily="2" charset="-122"/>
              </a:rPr>
              <a:t>unsigned long rss,total_vm,locked_vm; //</a:t>
            </a:r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进程所占用的总物理块数、总虚拟页面数和已上锁的虚拟页面数</a:t>
            </a:r>
            <a:endParaRPr lang="zh-CN" altLang="en-US" dirty="0">
              <a:latin typeface="Arial" panose="020B0604020202090204" pitchFamily="34" charset="0"/>
              <a:ea typeface="华文细黑" pitchFamily="2" charset="-122"/>
            </a:endParaRPr>
          </a:p>
          <a:p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     </a:t>
            </a:r>
            <a:r>
              <a:rPr lang="en-US" altLang="zh-CN" dirty="0">
                <a:latin typeface="Arial" panose="020B0604020202090204" pitchFamily="34" charset="0"/>
                <a:ea typeface="华文细黑" pitchFamily="2" charset="-122"/>
              </a:rPr>
              <a:t>unsigned long def_flags; //</a:t>
            </a:r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特征位</a:t>
            </a:r>
            <a:endParaRPr lang="zh-CN" altLang="en-US" dirty="0">
              <a:latin typeface="Arial" panose="020B0604020202090204" pitchFamily="34" charset="0"/>
              <a:ea typeface="华文细黑" pitchFamily="2" charset="-122"/>
            </a:endParaRPr>
          </a:p>
          <a:p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     </a:t>
            </a:r>
            <a:r>
              <a:rPr lang="en-US" altLang="zh-CN" dirty="0">
                <a:latin typeface="Arial" panose="020B0604020202090204" pitchFamily="34" charset="0"/>
                <a:ea typeface="华文细黑" pitchFamily="2" charset="-122"/>
              </a:rPr>
              <a:t>struct vm_area_struct *mmap; //vm_area_struct</a:t>
            </a:r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形成的一个单链表</a:t>
            </a:r>
            <a:endParaRPr lang="zh-CN" altLang="en-US" dirty="0">
              <a:latin typeface="Arial" panose="020B0604020202090204" pitchFamily="34" charset="0"/>
              <a:ea typeface="华文细黑" pitchFamily="2" charset="-122"/>
            </a:endParaRPr>
          </a:p>
          <a:p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     </a:t>
            </a:r>
            <a:r>
              <a:rPr lang="en-US" altLang="zh-CN" dirty="0">
                <a:latin typeface="Arial" panose="020B0604020202090204" pitchFamily="34" charset="0"/>
                <a:ea typeface="华文细黑" pitchFamily="2" charset="-122"/>
              </a:rPr>
              <a:t>struct vm_area_struct *mmap_avl; //vm_area_struct</a:t>
            </a:r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形成的一棵</a:t>
            </a:r>
            <a:r>
              <a:rPr lang="en-US" altLang="zh-CN" dirty="0">
                <a:latin typeface="Arial" panose="020B0604020202090204" pitchFamily="34" charset="0"/>
                <a:ea typeface="华文细黑" pitchFamily="2" charset="-122"/>
              </a:rPr>
              <a:t>AVL</a:t>
            </a:r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平衡树</a:t>
            </a:r>
            <a:endParaRPr lang="zh-CN" altLang="en-US" dirty="0">
              <a:latin typeface="Arial" panose="020B0604020202090204" pitchFamily="34" charset="0"/>
              <a:ea typeface="华文细黑" pitchFamily="2" charset="-122"/>
            </a:endParaRPr>
          </a:p>
          <a:p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     </a:t>
            </a:r>
            <a:r>
              <a:rPr lang="en-US" altLang="zh-CN" dirty="0">
                <a:latin typeface="Arial" panose="020B0604020202090204" pitchFamily="34" charset="0"/>
                <a:ea typeface="华文细黑" pitchFamily="2" charset="-122"/>
              </a:rPr>
              <a:t>struct vm_area_struct *mmap_cache; //</a:t>
            </a:r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指向存放最近用到虚存段的高速缓存指针</a:t>
            </a:r>
            <a:endParaRPr lang="zh-CN" altLang="en-US" dirty="0">
              <a:latin typeface="Arial" panose="020B0604020202090204" pitchFamily="34" charset="0"/>
              <a:ea typeface="华文细黑" pitchFamily="2" charset="-122"/>
            </a:endParaRPr>
          </a:p>
          <a:p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  </a:t>
            </a:r>
            <a:r>
              <a:rPr lang="en-US" altLang="zh-CN" dirty="0">
                <a:latin typeface="Arial" panose="020B0604020202090204" pitchFamily="34" charset="0"/>
                <a:ea typeface="华文细黑" pitchFamily="2" charset="-122"/>
              </a:rPr>
              <a:t>}</a:t>
            </a:r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；</a:t>
            </a:r>
            <a:endParaRPr lang="zh-CN" altLang="en-US" dirty="0">
              <a:latin typeface="Arial" panose="020B0604020202090204" pitchFamily="34" charset="0"/>
              <a:ea typeface="华文细黑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39900" y="836613"/>
            <a:ext cx="3203575" cy="6451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1.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用户空间管理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灯片编号占位符 2"/>
          <p:cNvSpPr txBox="1">
            <a:spLocks noGrp="1"/>
          </p:cNvSpPr>
          <p:nvPr>
            <p:ph type="sldNum" sz="quarter" idx="12"/>
          </p:nvPr>
        </p:nvSpPr>
        <p:spPr>
          <a:xfrm>
            <a:off x="9228138" y="6616700"/>
            <a:ext cx="1439862" cy="196850"/>
          </a:xfrm>
        </p:spPr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5pPr>
          </a:lstStyle>
          <a:p>
            <a:pPr lvl="0" eaLnBrk="0" hangingPunct="0"/>
            <a:r>
              <a:rPr lang="de-DE" altLang="zh-CN" sz="1000" b="1" i="1" dirty="0">
                <a:ea typeface="华文细黑" pitchFamily="2" charset="-122"/>
              </a:rPr>
              <a:t>Page </a:t>
            </a:r>
            <a:r>
              <a:rPr lang="de-DE" altLang="zh-CN" sz="1000" b="1" i="1" dirty="0">
                <a:ea typeface="华文细黑" pitchFamily="2" charset="-122"/>
                <a:sym typeface="MS UI Gothic" pitchFamily="34" charset="-128"/>
              </a:rPr>
              <a:t></a:t>
            </a:r>
            <a:r>
              <a:rPr lang="de-DE" altLang="zh-CN" sz="1000" b="1" i="1" dirty="0">
                <a:ea typeface="华文细黑" pitchFamily="2" charset="-122"/>
              </a:rPr>
              <a:t> </a:t>
            </a:r>
            <a:fld id="{9A0DB2DC-4C9A-4742-B13C-FB6460FD3503}" type="slidenum">
              <a:rPr lang="zh-CN" altLang="en-US" sz="1000" b="1" i="1" dirty="0">
                <a:ea typeface="华文细黑" pitchFamily="2" charset="-122"/>
              </a:rPr>
            </a:fld>
            <a:endParaRPr lang="zh-CN" altLang="en-US" sz="1000" b="1" i="1" dirty="0">
              <a:ea typeface="华文细黑" pitchFamily="2" charset="-122"/>
            </a:endParaRPr>
          </a:p>
        </p:txBody>
      </p:sp>
      <p:sp>
        <p:nvSpPr>
          <p:cNvPr id="49154" name="标题 3"/>
          <p:cNvSpPr>
            <a:spLocks noGrp="1"/>
          </p:cNvSpPr>
          <p:nvPr>
            <p:ph type="title" idx="4294967295"/>
          </p:nvPr>
        </p:nvSpPr>
        <p:spPr>
          <a:xfrm>
            <a:off x="1992313" y="115888"/>
            <a:ext cx="5832475" cy="692150"/>
          </a:xfrm>
        </p:spPr>
        <p:txBody>
          <a:bodyPr vert="horz" wrap="square" lIns="91440" tIns="45720" rIns="91440" bIns="45720" anchor="b">
            <a:normAutofit fontScale="90000"/>
          </a:bodyPr>
          <a:p>
            <a:pPr algn="just" eaLnBrk="1" hangingPunct="1"/>
            <a:r>
              <a:rPr lang="en-US" altLang="zh-CN" sz="4300" dirty="0">
                <a:latin typeface="Times New Roman" panose="02020503050405090304" pitchFamily="18" charset="0"/>
                <a:ea typeface="黑体" pitchFamily="49" charset="-122"/>
              </a:rPr>
              <a:t>11.5.2 </a:t>
            </a:r>
            <a:r>
              <a:rPr lang="zh-CN" altLang="zh-CN" sz="4300" dirty="0">
                <a:latin typeface="Times New Roman" panose="02020503050405090304" pitchFamily="18" charset="0"/>
                <a:ea typeface="黑体" pitchFamily="49" charset="-122"/>
              </a:rPr>
              <a:t>虚拟内存管理</a:t>
            </a:r>
            <a:endParaRPr lang="zh-CN" altLang="zh-CN" sz="4300" dirty="0">
              <a:latin typeface="Times New Roman" panose="02020503050405090304" pitchFamily="18" charset="0"/>
              <a:ea typeface="黑体" pitchFamily="49" charset="-122"/>
            </a:endParaRPr>
          </a:p>
        </p:txBody>
      </p:sp>
      <p:sp>
        <p:nvSpPr>
          <p:cNvPr id="49155" name="矩形 5"/>
          <p:cNvSpPr/>
          <p:nvPr/>
        </p:nvSpPr>
        <p:spPr>
          <a:xfrm>
            <a:off x="1847850" y="1028700"/>
            <a:ext cx="8351838" cy="57378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en-US" altLang="zh-CN" dirty="0">
                <a:latin typeface="Arial" panose="020B0604020202090204" pitchFamily="34" charset="0"/>
                <a:ea typeface="华文细黑" pitchFamily="2" charset="-122"/>
              </a:rPr>
              <a:t>vm_area_struct</a:t>
            </a:r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数据结构的定义如下：</a:t>
            </a:r>
            <a:endParaRPr lang="zh-CN" altLang="en-US" dirty="0">
              <a:latin typeface="Arial" panose="020B0604020202090204" pitchFamily="34" charset="0"/>
              <a:ea typeface="华文细黑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Arial" panose="020B0604020202090204" pitchFamily="34" charset="0"/>
                <a:ea typeface="华文细黑" pitchFamily="2" charset="-122"/>
              </a:rPr>
              <a:t>struct vm_area_struct {</a:t>
            </a:r>
            <a:endParaRPr lang="en-US" altLang="zh-CN" dirty="0">
              <a:latin typeface="Arial" panose="020B0604020202090204" pitchFamily="34" charset="0"/>
              <a:ea typeface="华文细黑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Arial" panose="020B0604020202090204" pitchFamily="34" charset="0"/>
                <a:ea typeface="华文细黑" pitchFamily="2" charset="-122"/>
              </a:rPr>
              <a:t>   struct mm_struct *vm_mm; //</a:t>
            </a:r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指向虚存段所属进程</a:t>
            </a:r>
            <a:r>
              <a:rPr lang="en-US" altLang="zh-CN" dirty="0">
                <a:latin typeface="Arial" panose="020B0604020202090204" pitchFamily="34" charset="0"/>
                <a:ea typeface="华文细黑" pitchFamily="2" charset="-122"/>
              </a:rPr>
              <a:t>mm_struct</a:t>
            </a:r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的指针</a:t>
            </a:r>
            <a:endParaRPr lang="zh-CN" altLang="en-US" dirty="0">
              <a:latin typeface="Arial" panose="020B0604020202090204" pitchFamily="34" charset="0"/>
              <a:ea typeface="华文细黑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   </a:t>
            </a:r>
            <a:r>
              <a:rPr lang="en-US" altLang="zh-CN" dirty="0">
                <a:latin typeface="Arial" panose="020B0604020202090204" pitchFamily="34" charset="0"/>
                <a:ea typeface="华文细黑" pitchFamily="2" charset="-122"/>
              </a:rPr>
              <a:t>unsigned long vm_start,vm_end;  //</a:t>
            </a:r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虚存段的起止地址</a:t>
            </a:r>
            <a:endParaRPr lang="zh-CN" altLang="en-US" dirty="0">
              <a:latin typeface="Arial" panose="020B0604020202090204" pitchFamily="34" charset="0"/>
              <a:ea typeface="华文细黑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   </a:t>
            </a:r>
            <a:r>
              <a:rPr lang="en-US" altLang="zh-CN" dirty="0">
                <a:latin typeface="Arial" panose="020B0604020202090204" pitchFamily="34" charset="0"/>
                <a:ea typeface="华文细黑" pitchFamily="2" charset="-122"/>
              </a:rPr>
              <a:t>pgprot_t vm_page_prot;  //</a:t>
            </a:r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虚存段的访问权限</a:t>
            </a:r>
            <a:endParaRPr lang="zh-CN" altLang="en-US" dirty="0">
              <a:latin typeface="Arial" panose="020B0604020202090204" pitchFamily="34" charset="0"/>
              <a:ea typeface="华文细黑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   </a:t>
            </a:r>
            <a:r>
              <a:rPr lang="en-US" altLang="zh-CN" dirty="0">
                <a:latin typeface="Arial" panose="020B0604020202090204" pitchFamily="34" charset="0"/>
                <a:ea typeface="华文细黑" pitchFamily="2" charset="-122"/>
              </a:rPr>
              <a:t>unsigned short vm_flags; //</a:t>
            </a:r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虚存段标志</a:t>
            </a:r>
            <a:endParaRPr lang="zh-CN" altLang="en-US" dirty="0">
              <a:latin typeface="Arial" panose="020B0604020202090204" pitchFamily="34" charset="0"/>
              <a:ea typeface="华文细黑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   </a:t>
            </a:r>
            <a:r>
              <a:rPr lang="en-US" altLang="zh-CN" dirty="0">
                <a:latin typeface="Arial" panose="020B0604020202090204" pitchFamily="34" charset="0"/>
                <a:ea typeface="华文细黑" pitchFamily="2" charset="-122"/>
              </a:rPr>
              <a:t>short vm_avl_height;  //</a:t>
            </a:r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虚存段</a:t>
            </a:r>
            <a:r>
              <a:rPr lang="en-US" altLang="zh-CN" dirty="0">
                <a:latin typeface="Arial" panose="020B0604020202090204" pitchFamily="34" charset="0"/>
                <a:ea typeface="华文细黑" pitchFamily="2" charset="-122"/>
              </a:rPr>
              <a:t>AVL</a:t>
            </a:r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树的高度</a:t>
            </a:r>
            <a:endParaRPr lang="zh-CN" altLang="en-US" dirty="0">
              <a:latin typeface="Arial" panose="020B0604020202090204" pitchFamily="34" charset="0"/>
              <a:ea typeface="华文细黑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   </a:t>
            </a:r>
            <a:r>
              <a:rPr lang="en-US" altLang="zh-CN" dirty="0">
                <a:latin typeface="Arial" panose="020B0604020202090204" pitchFamily="34" charset="0"/>
                <a:ea typeface="华文细黑" pitchFamily="2" charset="-122"/>
              </a:rPr>
              <a:t>struct vm_area_struct *vm_avl_left; //</a:t>
            </a:r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指向虚存段</a:t>
            </a:r>
            <a:r>
              <a:rPr lang="en-US" altLang="zh-CN" dirty="0">
                <a:latin typeface="Arial" panose="020B0604020202090204" pitchFamily="34" charset="0"/>
                <a:ea typeface="华文细黑" pitchFamily="2" charset="-122"/>
              </a:rPr>
              <a:t>AVL</a:t>
            </a:r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树的左节点</a:t>
            </a:r>
            <a:endParaRPr lang="zh-CN" altLang="en-US" dirty="0">
              <a:latin typeface="Arial" panose="020B0604020202090204" pitchFamily="34" charset="0"/>
              <a:ea typeface="华文细黑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   </a:t>
            </a:r>
            <a:r>
              <a:rPr lang="en-US" altLang="zh-CN" dirty="0">
                <a:latin typeface="Arial" panose="020B0604020202090204" pitchFamily="34" charset="0"/>
                <a:ea typeface="华文细黑" pitchFamily="2" charset="-122"/>
              </a:rPr>
              <a:t>struct vm_area_struct *vm_avl_right; //</a:t>
            </a:r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指向虚存段</a:t>
            </a:r>
            <a:r>
              <a:rPr lang="en-US" altLang="zh-CN" dirty="0">
                <a:latin typeface="Arial" panose="020B0604020202090204" pitchFamily="34" charset="0"/>
                <a:ea typeface="华文细黑" pitchFamily="2" charset="-122"/>
              </a:rPr>
              <a:t>AVL</a:t>
            </a:r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树的右节点</a:t>
            </a:r>
            <a:endParaRPr lang="zh-CN" altLang="en-US" dirty="0">
              <a:latin typeface="Arial" panose="020B0604020202090204" pitchFamily="34" charset="0"/>
              <a:ea typeface="华文细黑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   </a:t>
            </a:r>
            <a:r>
              <a:rPr lang="en-US" altLang="zh-CN" dirty="0">
                <a:latin typeface="Arial" panose="020B0604020202090204" pitchFamily="34" charset="0"/>
                <a:ea typeface="华文细黑" pitchFamily="2" charset="-122"/>
              </a:rPr>
              <a:t>struct vm_area_struct *vm_next; //</a:t>
            </a:r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指向虚存段链表的下一个结点</a:t>
            </a:r>
            <a:endParaRPr lang="zh-CN" altLang="en-US" dirty="0">
              <a:latin typeface="Arial" panose="020B0604020202090204" pitchFamily="34" charset="0"/>
              <a:ea typeface="华文细黑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   </a:t>
            </a:r>
            <a:r>
              <a:rPr lang="en-US" altLang="zh-CN" dirty="0">
                <a:latin typeface="Arial" panose="020B0604020202090204" pitchFamily="34" charset="0"/>
                <a:ea typeface="华文细黑" pitchFamily="2" charset="-122"/>
              </a:rPr>
              <a:t>struct vm_area_struct *vm_next_shared; //</a:t>
            </a:r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指向共享同一个文件的下一个虚存段</a:t>
            </a:r>
            <a:endParaRPr lang="zh-CN" altLang="en-US" dirty="0">
              <a:latin typeface="Arial" panose="020B0604020202090204" pitchFamily="34" charset="0"/>
              <a:ea typeface="华文细黑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   </a:t>
            </a:r>
            <a:r>
              <a:rPr lang="en-US" altLang="zh-CN" dirty="0">
                <a:latin typeface="Arial" panose="020B0604020202090204" pitchFamily="34" charset="0"/>
                <a:ea typeface="华文细黑" pitchFamily="2" charset="-122"/>
              </a:rPr>
              <a:t>struct vm_area_struct *vm_prev_shared; //</a:t>
            </a:r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指向共享同一个文件的前一个虚存段</a:t>
            </a:r>
            <a:endParaRPr lang="zh-CN" altLang="en-US" dirty="0">
              <a:latin typeface="Arial" panose="020B0604020202090204" pitchFamily="34" charset="0"/>
              <a:ea typeface="华文细黑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   </a:t>
            </a:r>
            <a:r>
              <a:rPr lang="en-US" altLang="zh-CN" dirty="0">
                <a:latin typeface="Arial" panose="020B0604020202090204" pitchFamily="34" charset="0"/>
                <a:ea typeface="华文细黑" pitchFamily="2" charset="-122"/>
              </a:rPr>
              <a:t>struct vm_operations_struct *vm_ops; //</a:t>
            </a:r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封装了对本虚存段进行操作的函数</a:t>
            </a:r>
            <a:endParaRPr lang="zh-CN" altLang="en-US" dirty="0">
              <a:latin typeface="Arial" panose="020B0604020202090204" pitchFamily="34" charset="0"/>
              <a:ea typeface="华文细黑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   </a:t>
            </a:r>
            <a:r>
              <a:rPr lang="en-US" altLang="zh-CN" dirty="0">
                <a:latin typeface="Arial" panose="020B0604020202090204" pitchFamily="34" charset="0"/>
                <a:ea typeface="华文细黑" pitchFamily="2" charset="-122"/>
              </a:rPr>
              <a:t>unsigned long vm_offset;  //</a:t>
            </a:r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文件中共享内存的起点位移量</a:t>
            </a:r>
            <a:endParaRPr lang="zh-CN" altLang="en-US" dirty="0">
              <a:latin typeface="Arial" panose="020B0604020202090204" pitchFamily="34" charset="0"/>
              <a:ea typeface="华文细黑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   </a:t>
            </a:r>
            <a:r>
              <a:rPr lang="en-US" altLang="zh-CN" dirty="0">
                <a:latin typeface="Arial" panose="020B0604020202090204" pitchFamily="34" charset="0"/>
                <a:ea typeface="华文细黑" pitchFamily="2" charset="-122"/>
              </a:rPr>
              <a:t>unsigned long *vm_inode;  //</a:t>
            </a:r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指向文件的索引结点</a:t>
            </a:r>
            <a:endParaRPr lang="zh-CN" altLang="en-US" dirty="0">
              <a:latin typeface="Arial" panose="020B0604020202090204" pitchFamily="34" charset="0"/>
              <a:ea typeface="华文细黑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   </a:t>
            </a:r>
            <a:r>
              <a:rPr lang="en-US" altLang="zh-CN" dirty="0">
                <a:latin typeface="Arial" panose="020B0604020202090204" pitchFamily="34" charset="0"/>
                <a:ea typeface="华文细黑" pitchFamily="2" charset="-122"/>
              </a:rPr>
              <a:t>unsigned long vm_pte;     //</a:t>
            </a:r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指向共享内存的页表入口</a:t>
            </a:r>
            <a:endParaRPr lang="zh-CN" altLang="en-US" dirty="0">
              <a:latin typeface="Arial" panose="020B0604020202090204" pitchFamily="34" charset="0"/>
              <a:ea typeface="华文细黑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 </a:t>
            </a:r>
            <a:r>
              <a:rPr lang="en-US" altLang="zh-CN" dirty="0">
                <a:latin typeface="Arial" panose="020B0604020202090204" pitchFamily="34" charset="0"/>
                <a:ea typeface="华文细黑" pitchFamily="2" charset="-122"/>
              </a:rPr>
              <a:t>}</a:t>
            </a:r>
            <a:r>
              <a:rPr lang="zh-CN" altLang="en-US" dirty="0">
                <a:latin typeface="Arial" panose="020B0604020202090204" pitchFamily="34" charset="0"/>
                <a:ea typeface="华文细黑" pitchFamily="2" charset="-122"/>
              </a:rPr>
              <a:t>；</a:t>
            </a:r>
            <a:endParaRPr lang="zh-CN" altLang="en-US" dirty="0">
              <a:latin typeface="Arial" panose="020B0604020202090204" pitchFamily="34" charset="0"/>
              <a:ea typeface="华文细黑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017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2888" y="981075"/>
            <a:ext cx="7370762" cy="5543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0178" name="灯片编号占位符 2"/>
          <p:cNvSpPr txBox="1">
            <a:spLocks noGrp="1"/>
          </p:cNvSpPr>
          <p:nvPr>
            <p:ph type="sldNum" sz="quarter" idx="12"/>
          </p:nvPr>
        </p:nvSpPr>
        <p:spPr>
          <a:xfrm>
            <a:off x="9228138" y="6616700"/>
            <a:ext cx="1439862" cy="196850"/>
          </a:xfrm>
        </p:spPr>
        <p:txBody>
          <a:bodyPr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charset="-122"/>
                <a:cs typeface="+mn-cs"/>
              </a:defRPr>
            </a:lvl5pPr>
          </a:lstStyle>
          <a:p>
            <a:pPr lvl="0" eaLnBrk="0" hangingPunct="0"/>
            <a:r>
              <a:rPr lang="de-DE" altLang="zh-CN" sz="1000" b="1" i="1" dirty="0">
                <a:ea typeface="华文细黑" pitchFamily="2" charset="-122"/>
              </a:rPr>
              <a:t>Page </a:t>
            </a:r>
            <a:r>
              <a:rPr lang="de-DE" altLang="zh-CN" sz="1000" b="1" i="1" dirty="0">
                <a:ea typeface="华文细黑" pitchFamily="2" charset="-122"/>
                <a:sym typeface="MS UI Gothic" pitchFamily="34" charset="-128"/>
              </a:rPr>
              <a:t></a:t>
            </a:r>
            <a:r>
              <a:rPr lang="de-DE" altLang="zh-CN" sz="1000" b="1" i="1" dirty="0">
                <a:ea typeface="华文细黑" pitchFamily="2" charset="-122"/>
              </a:rPr>
              <a:t> </a:t>
            </a:r>
            <a:fld id="{9A0DB2DC-4C9A-4742-B13C-FB6460FD3503}" type="slidenum">
              <a:rPr lang="zh-CN" altLang="en-US" sz="1000" b="1" i="1" dirty="0">
                <a:ea typeface="华文细黑" pitchFamily="2" charset="-122"/>
              </a:rPr>
            </a:fld>
            <a:endParaRPr lang="zh-CN" altLang="en-US" sz="1000" b="1" i="1" dirty="0">
              <a:ea typeface="华文细黑" pitchFamily="2" charset="-122"/>
            </a:endParaRPr>
          </a:p>
        </p:txBody>
      </p:sp>
      <p:sp>
        <p:nvSpPr>
          <p:cNvPr id="50179" name="标题 3"/>
          <p:cNvSpPr>
            <a:spLocks noGrp="1"/>
          </p:cNvSpPr>
          <p:nvPr>
            <p:ph type="title" idx="4294967295"/>
          </p:nvPr>
        </p:nvSpPr>
        <p:spPr>
          <a:xfrm>
            <a:off x="1992313" y="115888"/>
            <a:ext cx="5832475" cy="692150"/>
          </a:xfrm>
        </p:spPr>
        <p:txBody>
          <a:bodyPr vert="horz" wrap="square" lIns="91440" tIns="45720" rIns="91440" bIns="45720" anchor="b">
            <a:normAutofit fontScale="90000"/>
          </a:bodyPr>
          <a:p>
            <a:pPr algn="just" eaLnBrk="1" hangingPunct="1"/>
            <a:r>
              <a:rPr lang="en-US" altLang="zh-CN" sz="4300" dirty="0">
                <a:latin typeface="Times New Roman" panose="02020503050405090304" pitchFamily="18" charset="0"/>
                <a:ea typeface="黑体" pitchFamily="49" charset="-122"/>
              </a:rPr>
              <a:t>11.5.2 </a:t>
            </a:r>
            <a:r>
              <a:rPr lang="zh-CN" altLang="zh-CN" sz="4300" dirty="0">
                <a:latin typeface="Times New Roman" panose="02020503050405090304" pitchFamily="18" charset="0"/>
                <a:ea typeface="黑体" pitchFamily="49" charset="-122"/>
              </a:rPr>
              <a:t>虚拟内存管理</a:t>
            </a:r>
            <a:endParaRPr lang="zh-CN" altLang="zh-CN" sz="4300" dirty="0">
              <a:latin typeface="Times New Roman" panose="02020503050405090304" pitchFamily="18" charset="0"/>
              <a:ea typeface="黑体" pitchFamily="49" charset="-122"/>
            </a:endParaRPr>
          </a:p>
        </p:txBody>
      </p:sp>
      <p:sp>
        <p:nvSpPr>
          <p:cNvPr id="50180" name="矩形 5"/>
          <p:cNvSpPr/>
          <p:nvPr/>
        </p:nvSpPr>
        <p:spPr>
          <a:xfrm>
            <a:off x="1847850" y="6022975"/>
            <a:ext cx="5274945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200" dirty="0">
                <a:latin typeface="Arial" panose="020B0604020202090204" pitchFamily="34" charset="0"/>
                <a:ea typeface="华文细黑" pitchFamily="2" charset="-122"/>
              </a:rPr>
              <a:t>图</a:t>
            </a:r>
            <a:r>
              <a:rPr lang="en-US" altLang="zh-CN" sz="2200" dirty="0">
                <a:latin typeface="Arial" panose="020B0604020202090204" pitchFamily="34" charset="0"/>
                <a:ea typeface="华文细黑" pitchFamily="2" charset="-122"/>
              </a:rPr>
              <a:t>11.8 </a:t>
            </a:r>
            <a:r>
              <a:rPr lang="zh-CN" altLang="en-US" sz="2200" dirty="0">
                <a:latin typeface="Arial" panose="020B0604020202090204" pitchFamily="34" charset="0"/>
                <a:ea typeface="华文细黑" pitchFamily="2" charset="-122"/>
              </a:rPr>
              <a:t>进程虚存管理数据结构之间的关系</a:t>
            </a:r>
            <a:endParaRPr lang="zh-CN" altLang="en-US" sz="2200" dirty="0">
              <a:latin typeface="Arial" panose="020B0604020202090204" pitchFamily="34" charset="0"/>
              <a:ea typeface="华文细黑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2814</Words>
  <Application>WPS 演示</Application>
  <PresentationFormat>宽屏</PresentationFormat>
  <Paragraphs>117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30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宋体</vt:lpstr>
      <vt:lpstr>华文细黑</vt:lpstr>
      <vt:lpstr>黑体-简</vt:lpstr>
      <vt:lpstr>MS UI Gothic</vt:lpstr>
      <vt:lpstr>Times New Roman</vt:lpstr>
      <vt:lpstr>黑体</vt:lpstr>
      <vt:lpstr>汉仪中黑KW</vt:lpstr>
      <vt:lpstr>冬青黑体简体中文</vt:lpstr>
      <vt:lpstr>Office 主题</vt:lpstr>
      <vt:lpstr>11.5 内存管理 11.5.1 物理内存管理</vt:lpstr>
      <vt:lpstr>11.5.1 物理内存管理</vt:lpstr>
      <vt:lpstr>11.5.1 物理内存管理</vt:lpstr>
      <vt:lpstr>11.5.1 物理内存管理</vt:lpstr>
      <vt:lpstr>11.5.1 物理内存管理</vt:lpstr>
      <vt:lpstr>11.5.2 虚拟内存管理</vt:lpstr>
      <vt:lpstr>11.5.2 虚拟内存管理</vt:lpstr>
      <vt:lpstr>11.5.2 虚拟内存管理</vt:lpstr>
      <vt:lpstr>11.5.2 虚拟内存管理</vt:lpstr>
      <vt:lpstr>11.5.2 虚拟内存管理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linaikuang</dc:creator>
  <cp:lastModifiedBy>linaikuang</cp:lastModifiedBy>
  <cp:revision>5</cp:revision>
  <dcterms:created xsi:type="dcterms:W3CDTF">2020-10-16T01:31:20Z</dcterms:created>
  <dcterms:modified xsi:type="dcterms:W3CDTF">2020-10-16T01:31:20Z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