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 name="矩形 5"/>
          <p:cNvSpPr/>
          <p:nvPr/>
        </p:nvSpPr>
        <p:spPr>
          <a:xfrm>
            <a:off x="1919288" y="1125538"/>
            <a:ext cx="8353425" cy="516953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Input/Output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）系统包括用于实现信息输入、输出和存储功能的设备和相应的设备控制器等。设备管理的对象主要是</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设备，基本任务是实现用户提出的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请求，提高</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速率以及</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设备的利用率。</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系统中的输入输出设备分为字符设备、块设备和网络设备三种类型。</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系统将硬件设备看作特殊的文件来操作，这些文件称为设备文件，如</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IDE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硬盘可以表示为</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/dev/</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hda</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。每个设备文件有设备名、设备类型、主设备号和次设备号等属性。系统通过</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mknod</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系统调用来创建一个设备文件，使用标准的文件操作函数对设备文件进行打开、读取、写入和关闭等有关操作。</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52227" name="标题 3"/>
          <p:cNvSpPr/>
          <p:nvPr/>
        </p:nvSpPr>
        <p:spPr>
          <a:xfrm>
            <a:off x="1992313" y="115888"/>
            <a:ext cx="5832475" cy="692150"/>
          </a:xfrm>
          <a:prstGeom prst="rect">
            <a:avLst/>
          </a:prstGeom>
          <a:noFill/>
          <a:ln w="9525">
            <a:noFill/>
          </a:ln>
        </p:spPr>
        <p:txBody>
          <a:bodyPr anchor="b"/>
          <a:p>
            <a:pPr algn="just"/>
            <a:r>
              <a:rPr lang="en-US" altLang="zh-CN" sz="4300" b="1" dirty="0">
                <a:solidFill>
                  <a:schemeClr val="tx2"/>
                </a:solidFill>
                <a:latin typeface="Times New Roman" panose="02020503050405090304" pitchFamily="18" charset="0"/>
                <a:ea typeface="黑体" pitchFamily="49" charset="-122"/>
              </a:rPr>
              <a:t>11.6 </a:t>
            </a:r>
            <a:r>
              <a:rPr lang="zh-CN" altLang="en-US" sz="4300" b="1" dirty="0">
                <a:solidFill>
                  <a:schemeClr val="tx2"/>
                </a:solidFill>
                <a:latin typeface="Times New Roman" panose="02020503050405090304" pitchFamily="18" charset="0"/>
                <a:ea typeface="黑体" pitchFamily="49" charset="-122"/>
              </a:rPr>
              <a:t>设备管理</a:t>
            </a:r>
            <a:endParaRPr lang="zh-CN" altLang="zh-CN" sz="4300" b="1" dirty="0">
              <a:solidFill>
                <a:schemeClr val="tx2"/>
              </a:solidFill>
              <a:latin typeface="Times New Roman" panose="02020503050405090304" pitchFamily="18" charset="0"/>
              <a:ea typeface="黑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1442"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11.6.2 </a:t>
            </a:r>
            <a:r>
              <a:rPr lang="zh-CN" altLang="en-US" sz="4300" dirty="0">
                <a:latin typeface="Times New Roman" panose="02020503050405090304" pitchFamily="18" charset="0"/>
                <a:ea typeface="黑体" pitchFamily="49" charset="-122"/>
              </a:rPr>
              <a:t>块设备驱动程序</a:t>
            </a:r>
            <a:endParaRPr lang="zh-CN" altLang="en-US" sz="4300" dirty="0">
              <a:latin typeface="Times New Roman" panose="02020503050405090304" pitchFamily="18" charset="0"/>
              <a:ea typeface="黑体" pitchFamily="49" charset="-122"/>
            </a:endParaRPr>
          </a:p>
        </p:txBody>
      </p:sp>
      <p:sp>
        <p:nvSpPr>
          <p:cNvPr id="61443" name="矩形 5"/>
          <p:cNvSpPr/>
          <p:nvPr/>
        </p:nvSpPr>
        <p:spPr>
          <a:xfrm>
            <a:off x="2208213" y="1844675"/>
            <a:ext cx="7559675" cy="2676525"/>
          </a:xfrm>
          <a:prstGeom prst="rect">
            <a:avLst/>
          </a:prstGeom>
          <a:noFill/>
          <a:ln w="9525">
            <a:noFill/>
          </a:ln>
        </p:spPr>
        <p:txBody>
          <a:bodyPr>
            <a:spAutoFit/>
          </a:bodyPr>
          <a:p>
            <a:pPr indent="457200" algn="just">
              <a:lnSpc>
                <a:spcPct val="150000"/>
              </a:lnSpc>
            </a:pPr>
            <a:r>
              <a:rPr lang="en-US" altLang="zh-CN" sz="2400" b="1" dirty="0">
                <a:latin typeface="Times New Roman" panose="02020503050405090304" pitchFamily="18" charset="0"/>
                <a:ea typeface="黑体" pitchFamily="49" charset="-122"/>
              </a:rPr>
              <a:t>3. </a:t>
            </a:r>
            <a:r>
              <a:rPr lang="zh-CN" altLang="en-US" sz="2400" b="1" dirty="0">
                <a:latin typeface="Times New Roman" panose="02020503050405090304" pitchFamily="18" charset="0"/>
                <a:ea typeface="黑体" pitchFamily="49" charset="-122"/>
              </a:rPr>
              <a:t>块设备驱动程序的数据结构</a:t>
            </a:r>
            <a:endParaRPr lang="zh-CN" altLang="en-US" sz="2400" b="1" dirty="0">
              <a:latin typeface="Times New Roman" panose="02020503050405090304" pitchFamily="18" charset="0"/>
              <a:ea typeface="黑体" pitchFamily="49" charset="-122"/>
            </a:endParaRPr>
          </a:p>
          <a:p>
            <a:pPr indent="457200" algn="just">
              <a:lnSpc>
                <a:spcPct val="150000"/>
              </a:lnSpc>
            </a:pPr>
            <a:r>
              <a:rPr lang="zh-CN" altLang="en-US" sz="2200" dirty="0">
                <a:latin typeface="Times New Roman" panose="02020503050405090304" pitchFamily="18" charset="0"/>
                <a:ea typeface="黑体" pitchFamily="49" charset="-122"/>
              </a:rPr>
              <a:t>块设备驱动程序也定义了类似字符设备驱动程序的数据结构，以完成对块设备的操作。重要的数据结构主要有：块设备驱动程序接口数据结构</a:t>
            </a:r>
            <a:r>
              <a:rPr lang="en-US" altLang="zh-CN" sz="2200" dirty="0">
                <a:latin typeface="Times New Roman" panose="02020503050405090304" pitchFamily="18" charset="0"/>
                <a:ea typeface="黑体" pitchFamily="49" charset="-122"/>
              </a:rPr>
              <a:t>block_device_operations</a:t>
            </a:r>
            <a:r>
              <a:rPr lang="zh-CN" altLang="en-US" sz="2200" dirty="0">
                <a:latin typeface="Times New Roman" panose="02020503050405090304" pitchFamily="18" charset="0"/>
                <a:ea typeface="黑体" pitchFamily="49" charset="-122"/>
              </a:rPr>
              <a:t>和数据请求结构</a:t>
            </a:r>
            <a:r>
              <a:rPr lang="en-US" altLang="zh-CN" sz="2200" dirty="0">
                <a:latin typeface="Times New Roman" panose="02020503050405090304" pitchFamily="18" charset="0"/>
                <a:ea typeface="黑体" pitchFamily="49" charset="-122"/>
              </a:rPr>
              <a:t>request</a:t>
            </a:r>
            <a:r>
              <a:rPr lang="zh-CN" altLang="en-US" sz="2200" dirty="0">
                <a:latin typeface="Times New Roman" panose="02020503050405090304" pitchFamily="18" charset="0"/>
                <a:ea typeface="黑体" pitchFamily="49" charset="-122"/>
              </a:rPr>
              <a:t>。</a:t>
            </a:r>
            <a:endParaRPr lang="zh-CN" altLang="en-US" sz="2200" dirty="0">
              <a:latin typeface="Times New Roman" panose="02020503050405090304" pitchFamily="18" charset="0"/>
              <a:ea typeface="黑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2466"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11.6.2 </a:t>
            </a:r>
            <a:r>
              <a:rPr lang="zh-CN" altLang="en-US" sz="4300" dirty="0">
                <a:latin typeface="Times New Roman" panose="02020503050405090304" pitchFamily="18" charset="0"/>
                <a:ea typeface="黑体" pitchFamily="49" charset="-122"/>
              </a:rPr>
              <a:t>块设备驱动程序</a:t>
            </a:r>
            <a:endParaRPr lang="zh-CN" altLang="en-US" sz="4300" dirty="0">
              <a:latin typeface="Times New Roman" panose="02020503050405090304" pitchFamily="18" charset="0"/>
              <a:ea typeface="黑体" pitchFamily="49" charset="-122"/>
            </a:endParaRPr>
          </a:p>
        </p:txBody>
      </p:sp>
      <p:sp>
        <p:nvSpPr>
          <p:cNvPr id="62467" name="矩形 5"/>
          <p:cNvSpPr/>
          <p:nvPr/>
        </p:nvSpPr>
        <p:spPr>
          <a:xfrm>
            <a:off x="1760538" y="981075"/>
            <a:ext cx="8640762" cy="5677535"/>
          </a:xfrm>
          <a:prstGeom prst="rect">
            <a:avLst/>
          </a:prstGeom>
          <a:noFill/>
          <a:ln w="9525">
            <a:noFill/>
          </a:ln>
        </p:spPr>
        <p:txBody>
          <a:bodyPr>
            <a:spAutoFit/>
          </a:bodyPr>
          <a:p>
            <a:pPr indent="457200" algn="just">
              <a:lnSpc>
                <a:spcPct val="150000"/>
              </a:lnSpc>
            </a:pPr>
            <a:r>
              <a:rPr lang="en-US" altLang="zh-CN" sz="2200" dirty="0">
                <a:latin typeface="Times New Roman" panose="02020503050405090304" pitchFamily="18" charset="0"/>
                <a:ea typeface="黑体" pitchFamily="49" charset="-122"/>
              </a:rPr>
              <a:t>block_device_operations</a:t>
            </a:r>
            <a:r>
              <a:rPr lang="zh-CN" altLang="en-US" sz="2200" dirty="0">
                <a:latin typeface="Times New Roman" panose="02020503050405090304" pitchFamily="18" charset="0"/>
                <a:ea typeface="黑体" pitchFamily="49" charset="-122"/>
              </a:rPr>
              <a:t>结构描述：</a:t>
            </a:r>
            <a:endParaRPr lang="zh-CN" altLang="en-US" sz="2200" dirty="0">
              <a:latin typeface="Times New Roman" panose="02020503050405090304" pitchFamily="18" charset="0"/>
              <a:ea typeface="黑体" pitchFamily="49" charset="-122"/>
            </a:endParaRPr>
          </a:p>
          <a:p>
            <a:pPr indent="457200" algn="just">
              <a:lnSpc>
                <a:spcPct val="150000"/>
              </a:lnSpc>
            </a:pPr>
            <a:r>
              <a:rPr lang="en-US" altLang="zh-CN" sz="2200" dirty="0">
                <a:latin typeface="Times New Roman" panose="02020503050405090304" pitchFamily="18" charset="0"/>
                <a:ea typeface="黑体" pitchFamily="49" charset="-122"/>
              </a:rPr>
              <a:t>struct block_device_operations {</a:t>
            </a:r>
            <a:endParaRPr lang="en-US" altLang="zh-CN" sz="2200" dirty="0">
              <a:latin typeface="Times New Roman" panose="02020503050405090304" pitchFamily="18" charset="0"/>
              <a:ea typeface="黑体" pitchFamily="49" charset="-122"/>
            </a:endParaRPr>
          </a:p>
          <a:p>
            <a:pPr indent="457200" algn="just">
              <a:lnSpc>
                <a:spcPct val="150000"/>
              </a:lnSpc>
            </a:pPr>
            <a:r>
              <a:rPr lang="en-US" altLang="zh-CN" sz="2200" dirty="0">
                <a:latin typeface="Times New Roman" panose="02020503050405090304" pitchFamily="18" charset="0"/>
                <a:ea typeface="黑体" pitchFamily="49" charset="-122"/>
              </a:rPr>
              <a:t>  int(*open)(struct inode *, struct file*); //</a:t>
            </a:r>
            <a:r>
              <a:rPr lang="zh-CN" altLang="en-US" sz="2200" dirty="0">
                <a:latin typeface="Times New Roman" panose="02020503050405090304" pitchFamily="18" charset="0"/>
                <a:ea typeface="黑体" pitchFamily="49" charset="-122"/>
              </a:rPr>
              <a:t>打开块设备文件</a:t>
            </a:r>
            <a:endParaRPr lang="zh-CN" altLang="en-US" sz="2200" dirty="0">
              <a:latin typeface="Times New Roman" panose="02020503050405090304" pitchFamily="18" charset="0"/>
              <a:ea typeface="黑体" pitchFamily="49" charset="-122"/>
            </a:endParaRPr>
          </a:p>
          <a:p>
            <a:pPr indent="457200" algn="just">
              <a:lnSpc>
                <a:spcPct val="150000"/>
              </a:lnSpc>
            </a:pPr>
            <a:r>
              <a:rPr lang="zh-CN" altLang="en-US" sz="2200" dirty="0">
                <a:latin typeface="Times New Roman" panose="02020503050405090304" pitchFamily="18" charset="0"/>
                <a:ea typeface="黑体" pitchFamily="49" charset="-122"/>
              </a:rPr>
              <a:t>  </a:t>
            </a:r>
            <a:r>
              <a:rPr lang="en-US" altLang="zh-CN" sz="2200" dirty="0">
                <a:latin typeface="Times New Roman" panose="02020503050405090304" pitchFamily="18" charset="0"/>
                <a:ea typeface="黑体" pitchFamily="49" charset="-122"/>
              </a:rPr>
              <a:t>int(*release)(struct inode*, struct file*); //</a:t>
            </a:r>
            <a:r>
              <a:rPr lang="zh-CN" altLang="en-US" sz="2200" dirty="0">
                <a:latin typeface="Times New Roman" panose="02020503050405090304" pitchFamily="18" charset="0"/>
                <a:ea typeface="黑体" pitchFamily="49" charset="-122"/>
              </a:rPr>
              <a:t>关闭对块设备文件的最后一个引用</a:t>
            </a:r>
            <a:endParaRPr lang="zh-CN" altLang="en-US" sz="2200" dirty="0">
              <a:latin typeface="Times New Roman" panose="02020503050405090304" pitchFamily="18" charset="0"/>
              <a:ea typeface="黑体" pitchFamily="49" charset="-122"/>
            </a:endParaRPr>
          </a:p>
          <a:p>
            <a:pPr indent="457200" algn="just">
              <a:lnSpc>
                <a:spcPct val="150000"/>
              </a:lnSpc>
            </a:pPr>
            <a:r>
              <a:rPr lang="zh-CN" altLang="en-US" sz="2200" dirty="0">
                <a:latin typeface="Times New Roman" panose="02020503050405090304" pitchFamily="18" charset="0"/>
                <a:ea typeface="黑体" pitchFamily="49" charset="-122"/>
              </a:rPr>
              <a:t>  </a:t>
            </a:r>
            <a:r>
              <a:rPr lang="en-US" altLang="zh-CN" sz="2200" dirty="0">
                <a:latin typeface="Times New Roman" panose="02020503050405090304" pitchFamily="18" charset="0"/>
                <a:ea typeface="黑体" pitchFamily="49" charset="-122"/>
              </a:rPr>
              <a:t>int(*ioctl)(struct inode*,struct file*,unsigned,unsigned long); //</a:t>
            </a:r>
            <a:r>
              <a:rPr lang="zh-CN" altLang="en-US" sz="2200" dirty="0">
                <a:latin typeface="Times New Roman" panose="02020503050405090304" pitchFamily="18" charset="0"/>
                <a:ea typeface="黑体" pitchFamily="49" charset="-122"/>
              </a:rPr>
              <a:t>对块设备文件</a:t>
            </a:r>
            <a:r>
              <a:rPr lang="en-US" altLang="zh-CN" sz="2200" dirty="0">
                <a:latin typeface="Times New Roman" panose="02020503050405090304" pitchFamily="18" charset="0"/>
                <a:ea typeface="黑体" pitchFamily="49" charset="-122"/>
              </a:rPr>
              <a:t>ioctl()</a:t>
            </a:r>
            <a:r>
              <a:rPr lang="zh-CN" altLang="en-US" sz="2200" dirty="0">
                <a:latin typeface="Times New Roman" panose="02020503050405090304" pitchFamily="18" charset="0"/>
                <a:ea typeface="黑体" pitchFamily="49" charset="-122"/>
              </a:rPr>
              <a:t>调用</a:t>
            </a:r>
            <a:endParaRPr lang="zh-CN" altLang="en-US" sz="2200" dirty="0">
              <a:latin typeface="Times New Roman" panose="02020503050405090304" pitchFamily="18" charset="0"/>
              <a:ea typeface="黑体" pitchFamily="49" charset="-122"/>
            </a:endParaRPr>
          </a:p>
          <a:p>
            <a:pPr indent="457200" algn="just">
              <a:lnSpc>
                <a:spcPct val="150000"/>
              </a:lnSpc>
            </a:pPr>
            <a:r>
              <a:rPr lang="zh-CN" altLang="en-US" sz="2200" dirty="0">
                <a:latin typeface="Times New Roman" panose="02020503050405090304" pitchFamily="18" charset="0"/>
                <a:ea typeface="黑体" pitchFamily="49" charset="-122"/>
              </a:rPr>
              <a:t>  </a:t>
            </a:r>
            <a:r>
              <a:rPr lang="en-US" altLang="zh-CN" sz="2200" dirty="0">
                <a:latin typeface="Times New Roman" panose="02020503050405090304" pitchFamily="18" charset="0"/>
                <a:ea typeface="黑体" pitchFamily="49" charset="-122"/>
              </a:rPr>
              <a:t>int(*check_media_change)(kdev_t); //</a:t>
            </a:r>
            <a:r>
              <a:rPr lang="zh-CN" altLang="en-US" sz="2200" dirty="0">
                <a:latin typeface="Times New Roman" panose="02020503050405090304" pitchFamily="18" charset="0"/>
                <a:ea typeface="黑体" pitchFamily="49" charset="-122"/>
              </a:rPr>
              <a:t>判断设备介质是否发生变化</a:t>
            </a:r>
            <a:endParaRPr lang="zh-CN" altLang="en-US" sz="2200" dirty="0">
              <a:latin typeface="Times New Roman" panose="02020503050405090304" pitchFamily="18" charset="0"/>
              <a:ea typeface="黑体" pitchFamily="49" charset="-122"/>
            </a:endParaRPr>
          </a:p>
          <a:p>
            <a:pPr indent="457200" algn="just">
              <a:lnSpc>
                <a:spcPct val="150000"/>
              </a:lnSpc>
            </a:pPr>
            <a:r>
              <a:rPr lang="zh-CN" altLang="en-US" sz="2200" dirty="0">
                <a:latin typeface="Times New Roman" panose="02020503050405090304" pitchFamily="18" charset="0"/>
                <a:ea typeface="黑体" pitchFamily="49" charset="-122"/>
              </a:rPr>
              <a:t>  </a:t>
            </a:r>
            <a:r>
              <a:rPr lang="en-US" altLang="zh-CN" sz="2200" dirty="0">
                <a:latin typeface="Times New Roman" panose="02020503050405090304" pitchFamily="18" charset="0"/>
                <a:ea typeface="黑体" pitchFamily="49" charset="-122"/>
              </a:rPr>
              <a:t>int(*revalidate)(kdev_t);  //</a:t>
            </a:r>
            <a:r>
              <a:rPr lang="zh-CN" altLang="en-US" sz="2200" dirty="0">
                <a:latin typeface="Times New Roman" panose="02020503050405090304" pitchFamily="18" charset="0"/>
                <a:ea typeface="黑体" pitchFamily="49" charset="-122"/>
              </a:rPr>
              <a:t>检查块设备上的数据是否有效</a:t>
            </a:r>
            <a:endParaRPr lang="zh-CN" altLang="en-US" sz="2200" dirty="0">
              <a:latin typeface="Times New Roman" panose="02020503050405090304" pitchFamily="18" charset="0"/>
              <a:ea typeface="黑体" pitchFamily="49" charset="-122"/>
            </a:endParaRPr>
          </a:p>
          <a:p>
            <a:pPr indent="457200" algn="just">
              <a:lnSpc>
                <a:spcPct val="150000"/>
              </a:lnSpc>
            </a:pPr>
            <a:r>
              <a:rPr lang="zh-CN" altLang="en-US" sz="2200" dirty="0">
                <a:latin typeface="Times New Roman" panose="02020503050405090304" pitchFamily="18" charset="0"/>
                <a:ea typeface="黑体" pitchFamily="49" charset="-122"/>
              </a:rPr>
              <a:t>  </a:t>
            </a:r>
            <a:r>
              <a:rPr lang="en-US" altLang="zh-CN" sz="2200" dirty="0">
                <a:latin typeface="Times New Roman" panose="02020503050405090304" pitchFamily="18" charset="0"/>
                <a:ea typeface="黑体" pitchFamily="49" charset="-122"/>
              </a:rPr>
              <a:t>……   //</a:t>
            </a:r>
            <a:r>
              <a:rPr lang="zh-CN" altLang="en-US" sz="2200" dirty="0">
                <a:latin typeface="Times New Roman" panose="02020503050405090304" pitchFamily="18" charset="0"/>
                <a:ea typeface="黑体" pitchFamily="49" charset="-122"/>
              </a:rPr>
              <a:t>不同的内核版本，结构域的内容不尽相同</a:t>
            </a:r>
            <a:endParaRPr lang="zh-CN" altLang="en-US" sz="2200" dirty="0">
              <a:latin typeface="Times New Roman" panose="02020503050405090304" pitchFamily="18" charset="0"/>
              <a:ea typeface="黑体" pitchFamily="49" charset="-122"/>
            </a:endParaRPr>
          </a:p>
          <a:p>
            <a:pPr indent="457200" algn="just">
              <a:lnSpc>
                <a:spcPct val="150000"/>
              </a:lnSpc>
            </a:pPr>
            <a:r>
              <a:rPr lang="zh-CN" altLang="en-US" sz="2200" dirty="0">
                <a:latin typeface="Times New Roman" panose="02020503050405090304" pitchFamily="18" charset="0"/>
                <a:ea typeface="黑体" pitchFamily="49" charset="-122"/>
              </a:rPr>
              <a:t> </a:t>
            </a:r>
            <a:r>
              <a:rPr lang="en-US" altLang="zh-CN" sz="2200" dirty="0">
                <a:latin typeface="Times New Roman" panose="02020503050405090304" pitchFamily="18" charset="0"/>
                <a:ea typeface="黑体" pitchFamily="49" charset="-122"/>
              </a:rPr>
              <a:t>};</a:t>
            </a:r>
            <a:endParaRPr lang="en-US" altLang="zh-CN" sz="2200" dirty="0">
              <a:latin typeface="Times New Roman" panose="02020503050405090304" pitchFamily="18" charset="0"/>
              <a:ea typeface="黑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3490"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11.6.2 </a:t>
            </a:r>
            <a:r>
              <a:rPr lang="zh-CN" altLang="en-US" sz="4300" dirty="0">
                <a:latin typeface="Times New Roman" panose="02020503050405090304" pitchFamily="18" charset="0"/>
                <a:ea typeface="黑体" pitchFamily="49" charset="-122"/>
              </a:rPr>
              <a:t>块设备驱动程序</a:t>
            </a:r>
            <a:endParaRPr lang="zh-CN" altLang="en-US" sz="4300" dirty="0">
              <a:latin typeface="Times New Roman" panose="02020503050405090304" pitchFamily="18" charset="0"/>
              <a:ea typeface="黑体" pitchFamily="49" charset="-122"/>
            </a:endParaRPr>
          </a:p>
        </p:txBody>
      </p:sp>
      <p:sp>
        <p:nvSpPr>
          <p:cNvPr id="63491" name="矩形 5"/>
          <p:cNvSpPr/>
          <p:nvPr/>
        </p:nvSpPr>
        <p:spPr>
          <a:xfrm>
            <a:off x="1703388" y="1069975"/>
            <a:ext cx="8496300" cy="5631180"/>
          </a:xfrm>
          <a:prstGeom prst="rect">
            <a:avLst/>
          </a:prstGeom>
          <a:noFill/>
          <a:ln w="9525">
            <a:noFill/>
          </a:ln>
        </p:spPr>
        <p:txBody>
          <a:bodyPr>
            <a:spAutoFit/>
          </a:bodyPr>
          <a:p>
            <a:pPr indent="457200" algn="just">
              <a:lnSpc>
                <a:spcPct val="120000"/>
              </a:lnSpc>
            </a:pPr>
            <a:r>
              <a:rPr lang="en-US" altLang="zh-CN" sz="2000" dirty="0">
                <a:latin typeface="Times New Roman" panose="02020503050405090304" pitchFamily="18" charset="0"/>
                <a:ea typeface="黑体" pitchFamily="49" charset="-122"/>
              </a:rPr>
              <a:t>request</a:t>
            </a:r>
            <a:r>
              <a:rPr lang="zh-CN" altLang="en-US" sz="2000" dirty="0">
                <a:latin typeface="Times New Roman" panose="02020503050405090304" pitchFamily="18" charset="0"/>
                <a:ea typeface="黑体" pitchFamily="49" charset="-122"/>
              </a:rPr>
              <a:t>结构描述：</a:t>
            </a:r>
            <a:endParaRPr lang="zh-CN" altLang="en-US" sz="2000" dirty="0">
              <a:latin typeface="Times New Roman" panose="02020503050405090304" pitchFamily="18" charset="0"/>
              <a:ea typeface="黑体" pitchFamily="49" charset="-122"/>
            </a:endParaRPr>
          </a:p>
          <a:p>
            <a:pPr indent="457200" algn="just">
              <a:lnSpc>
                <a:spcPct val="120000"/>
              </a:lnSpc>
            </a:pPr>
            <a:r>
              <a:rPr lang="en-US" altLang="zh-CN" sz="2000" dirty="0">
                <a:latin typeface="Times New Roman" panose="02020503050405090304" pitchFamily="18" charset="0"/>
                <a:ea typeface="黑体" pitchFamily="49" charset="-122"/>
              </a:rPr>
              <a:t>struct request {</a:t>
            </a:r>
            <a:endParaRPr lang="en-US" altLang="zh-CN" sz="2000" dirty="0">
              <a:latin typeface="Times New Roman" panose="02020503050405090304" pitchFamily="18" charset="0"/>
              <a:ea typeface="黑体" pitchFamily="49" charset="-122"/>
            </a:endParaRPr>
          </a:p>
          <a:p>
            <a:pPr indent="457200" algn="just">
              <a:lnSpc>
                <a:spcPct val="120000"/>
              </a:lnSpc>
            </a:pPr>
            <a:r>
              <a:rPr lang="en-US" altLang="zh-CN" sz="2000" dirty="0">
                <a:latin typeface="Times New Roman" panose="02020503050405090304" pitchFamily="18" charset="0"/>
                <a:ea typeface="黑体" pitchFamily="49" charset="-122"/>
              </a:rPr>
              <a:t>       struct list_head queuelist;  //</a:t>
            </a:r>
            <a:r>
              <a:rPr lang="zh-CN" altLang="en-US" sz="2000" dirty="0">
                <a:latin typeface="Times New Roman" panose="02020503050405090304" pitchFamily="18" charset="0"/>
                <a:ea typeface="黑体" pitchFamily="49" charset="-122"/>
              </a:rPr>
              <a:t>块设备</a:t>
            </a:r>
            <a:r>
              <a:rPr lang="en-US" altLang="zh-CN" sz="2000" dirty="0">
                <a:latin typeface="Times New Roman" panose="02020503050405090304" pitchFamily="18" charset="0"/>
                <a:ea typeface="黑体" pitchFamily="49" charset="-122"/>
              </a:rPr>
              <a:t>I/O</a:t>
            </a:r>
            <a:r>
              <a:rPr lang="zh-CN" altLang="en-US" sz="2000" dirty="0">
                <a:latin typeface="Times New Roman" panose="02020503050405090304" pitchFamily="18" charset="0"/>
                <a:ea typeface="黑体" pitchFamily="49" charset="-122"/>
              </a:rPr>
              <a:t>请求队列链表</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sector_t hard_sector;  //</a:t>
            </a:r>
            <a:r>
              <a:rPr lang="zh-CN" altLang="en-US" sz="2000" dirty="0">
                <a:latin typeface="Times New Roman" panose="02020503050405090304" pitchFamily="18" charset="0"/>
                <a:ea typeface="黑体" pitchFamily="49" charset="-122"/>
              </a:rPr>
              <a:t>下一个将要传输的扇区位置</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unsigned long sector;  //</a:t>
            </a:r>
            <a:r>
              <a:rPr lang="zh-CN" altLang="en-US" sz="2000" dirty="0">
                <a:latin typeface="Times New Roman" panose="02020503050405090304" pitchFamily="18" charset="0"/>
                <a:ea typeface="黑体" pitchFamily="49" charset="-122"/>
              </a:rPr>
              <a:t>本次请求传输的第一个扇区号</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unsigned long hard_nr_sectors; //</a:t>
            </a:r>
            <a:r>
              <a:rPr lang="zh-CN" altLang="en-US" sz="2000" dirty="0">
                <a:latin typeface="Times New Roman" panose="02020503050405090304" pitchFamily="18" charset="0"/>
                <a:ea typeface="黑体" pitchFamily="49" charset="-122"/>
              </a:rPr>
              <a:t>等待传输扇区的总数</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unsigned long current_nr_sectors; //</a:t>
            </a:r>
            <a:r>
              <a:rPr lang="zh-CN" altLang="en-US" sz="2000" dirty="0">
                <a:latin typeface="Times New Roman" panose="02020503050405090304" pitchFamily="18" charset="0"/>
                <a:ea typeface="黑体" pitchFamily="49" charset="-122"/>
              </a:rPr>
              <a:t>当前</a:t>
            </a:r>
            <a:r>
              <a:rPr lang="en-US" altLang="zh-CN" sz="2000" dirty="0">
                <a:latin typeface="Times New Roman" panose="02020503050405090304" pitchFamily="18" charset="0"/>
                <a:ea typeface="黑体" pitchFamily="49" charset="-122"/>
              </a:rPr>
              <a:t>bio</a:t>
            </a:r>
            <a:r>
              <a:rPr lang="zh-CN" altLang="en-US" sz="2000" dirty="0">
                <a:latin typeface="Times New Roman" panose="02020503050405090304" pitchFamily="18" charset="0"/>
                <a:ea typeface="黑体" pitchFamily="49" charset="-122"/>
              </a:rPr>
              <a:t>中剩余的扇区数目</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struct bio *bio;  //</a:t>
            </a:r>
            <a:r>
              <a:rPr lang="zh-CN" altLang="en-US" sz="2000" dirty="0">
                <a:latin typeface="Times New Roman" panose="02020503050405090304" pitchFamily="18" charset="0"/>
                <a:ea typeface="黑体" pitchFamily="49" charset="-122"/>
              </a:rPr>
              <a:t>本次请求的</a:t>
            </a:r>
            <a:r>
              <a:rPr lang="en-US" altLang="zh-CN" sz="2000" dirty="0">
                <a:latin typeface="Times New Roman" panose="02020503050405090304" pitchFamily="18" charset="0"/>
                <a:ea typeface="黑体" pitchFamily="49" charset="-122"/>
              </a:rPr>
              <a:t>bio</a:t>
            </a:r>
            <a:r>
              <a:rPr lang="zh-CN" altLang="en-US" sz="2000" dirty="0">
                <a:latin typeface="Times New Roman" panose="02020503050405090304" pitchFamily="18" charset="0"/>
                <a:ea typeface="黑体" pitchFamily="49" charset="-122"/>
              </a:rPr>
              <a:t>结构链表（驱动程序执行请求的全部信息表）</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unsigned short nr_phys_segments; //</a:t>
            </a:r>
            <a:r>
              <a:rPr lang="zh-CN" altLang="en-US" sz="2000" dirty="0">
                <a:latin typeface="Times New Roman" panose="02020503050405090304" pitchFamily="18" charset="0"/>
                <a:ea typeface="黑体" pitchFamily="49" charset="-122"/>
              </a:rPr>
              <a:t>相邻页合并时，本次请求所占的物理内存中段数</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char *buffer;  //</a:t>
            </a:r>
            <a:r>
              <a:rPr lang="zh-CN" altLang="en-US" sz="2000" dirty="0">
                <a:latin typeface="Times New Roman" panose="02020503050405090304" pitchFamily="18" charset="0"/>
                <a:ea typeface="黑体" pitchFamily="49" charset="-122"/>
              </a:rPr>
              <a:t>写入或读出数据的缓冲区</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struct buffer_head *bh; //</a:t>
            </a:r>
            <a:r>
              <a:rPr lang="zh-CN" altLang="en-US" sz="2000" dirty="0">
                <a:latin typeface="Times New Roman" panose="02020503050405090304" pitchFamily="18" charset="0"/>
                <a:ea typeface="黑体" pitchFamily="49" charset="-122"/>
              </a:rPr>
              <a:t>本次请求对应的缓冲区链表中的第一个缓冲区</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   //</a:t>
            </a:r>
            <a:r>
              <a:rPr lang="zh-CN" altLang="en-US" sz="2000" dirty="0">
                <a:latin typeface="Times New Roman" panose="02020503050405090304" pitchFamily="18" charset="0"/>
                <a:ea typeface="黑体" pitchFamily="49" charset="-122"/>
              </a:rPr>
              <a:t>不同的内核版本，结构域的内容不尽相同</a:t>
            </a:r>
            <a:endParaRPr lang="zh-CN" altLang="en-US" sz="2000" dirty="0">
              <a:latin typeface="Times New Roman" panose="02020503050405090304" pitchFamily="18" charset="0"/>
              <a:ea typeface="黑体" pitchFamily="49" charset="-122"/>
            </a:endParaRPr>
          </a:p>
          <a:p>
            <a:pPr indent="457200" algn="just">
              <a:lnSpc>
                <a:spcPct val="12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a:t>
            </a:r>
            <a:endParaRPr lang="en-US" altLang="zh-CN" sz="2000" dirty="0">
              <a:latin typeface="Times New Roman" panose="02020503050405090304" pitchFamily="18" charset="0"/>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4514" name="标题 3"/>
          <p:cNvSpPr>
            <a:spLocks noGrp="1"/>
          </p:cNvSpPr>
          <p:nvPr>
            <p:ph type="title" idx="4294967295"/>
          </p:nvPr>
        </p:nvSpPr>
        <p:spPr>
          <a:xfrm>
            <a:off x="1992313" y="115888"/>
            <a:ext cx="71278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11.6.3 </a:t>
            </a:r>
            <a:r>
              <a:rPr lang="zh-CN" altLang="en-US" sz="4300" dirty="0">
                <a:latin typeface="Times New Roman" panose="02020503050405090304" pitchFamily="18" charset="0"/>
                <a:ea typeface="黑体" pitchFamily="49" charset="-122"/>
              </a:rPr>
              <a:t>网络设备驱动程序</a:t>
            </a:r>
            <a:endParaRPr lang="zh-CN" altLang="en-US" sz="4300" dirty="0">
              <a:latin typeface="Times New Roman" panose="02020503050405090304" pitchFamily="18" charset="0"/>
              <a:ea typeface="黑体" pitchFamily="49" charset="-122"/>
            </a:endParaRPr>
          </a:p>
        </p:txBody>
      </p:sp>
      <p:sp>
        <p:nvSpPr>
          <p:cNvPr id="64515" name="矩形 6"/>
          <p:cNvSpPr/>
          <p:nvPr/>
        </p:nvSpPr>
        <p:spPr>
          <a:xfrm>
            <a:off x="1919288" y="981075"/>
            <a:ext cx="4464050" cy="460375"/>
          </a:xfrm>
          <a:prstGeom prst="rect">
            <a:avLst/>
          </a:prstGeom>
          <a:noFill/>
          <a:ln w="9525">
            <a:noFill/>
          </a:ln>
        </p:spPr>
        <p:txBody>
          <a:bodyPr>
            <a:spAutoFit/>
          </a:bodyPr>
          <a:p>
            <a:pPr algn="just"/>
            <a:r>
              <a:rPr lang="en-US" altLang="zh-CN" sz="2400" b="1" dirty="0">
                <a:latin typeface="Times New Roman" panose="02020503050405090304" pitchFamily="18" charset="0"/>
                <a:ea typeface="黑体" pitchFamily="49" charset="-122"/>
              </a:rPr>
              <a:t>1. </a:t>
            </a:r>
            <a:r>
              <a:rPr lang="zh-CN" altLang="en-US" sz="2400" b="1" dirty="0">
                <a:latin typeface="Times New Roman" panose="02020503050405090304" pitchFamily="18" charset="0"/>
                <a:ea typeface="黑体" pitchFamily="49" charset="-122"/>
              </a:rPr>
              <a:t>网络设备驱动程序加载</a:t>
            </a:r>
            <a:endParaRPr lang="zh-CN" altLang="en-US" sz="2400" b="1" dirty="0">
              <a:latin typeface="Times New Roman" panose="02020503050405090304" pitchFamily="18" charset="0"/>
              <a:ea typeface="黑体" pitchFamily="49" charset="-122"/>
            </a:endParaRPr>
          </a:p>
        </p:txBody>
      </p:sp>
      <p:pic>
        <p:nvPicPr>
          <p:cNvPr id="64516" name="Picture 2"/>
          <p:cNvPicPr>
            <a:picLocks noChangeAspect="1"/>
          </p:cNvPicPr>
          <p:nvPr/>
        </p:nvPicPr>
        <p:blipFill>
          <a:blip r:embed="rId1"/>
          <a:stretch>
            <a:fillRect/>
          </a:stretch>
        </p:blipFill>
        <p:spPr>
          <a:xfrm>
            <a:off x="3719513" y="1492250"/>
            <a:ext cx="5067300" cy="4802188"/>
          </a:xfrm>
          <a:prstGeom prst="rect">
            <a:avLst/>
          </a:prstGeom>
          <a:noFill/>
          <a:ln w="9525">
            <a:noFill/>
          </a:ln>
        </p:spPr>
      </p:pic>
      <p:sp>
        <p:nvSpPr>
          <p:cNvPr id="8" name="矩形 7"/>
          <p:cNvSpPr/>
          <p:nvPr/>
        </p:nvSpPr>
        <p:spPr>
          <a:xfrm>
            <a:off x="4095750" y="6381750"/>
            <a:ext cx="4373880" cy="3987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图</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11.11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网络设备驱动程序加卸载过程</a:t>
            </a:r>
            <a:endPar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5538" name="标题 3"/>
          <p:cNvSpPr>
            <a:spLocks noGrp="1"/>
          </p:cNvSpPr>
          <p:nvPr>
            <p:ph type="title" idx="4294967295"/>
          </p:nvPr>
        </p:nvSpPr>
        <p:spPr>
          <a:xfrm>
            <a:off x="1992313" y="115888"/>
            <a:ext cx="71278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11.6.3 </a:t>
            </a:r>
            <a:r>
              <a:rPr lang="zh-CN" altLang="en-US" sz="4300" dirty="0">
                <a:latin typeface="Times New Roman" panose="02020503050405090304" pitchFamily="18" charset="0"/>
                <a:ea typeface="黑体" pitchFamily="49" charset="-122"/>
              </a:rPr>
              <a:t>网络设备驱动程序</a:t>
            </a:r>
            <a:endParaRPr lang="zh-CN" altLang="en-US" sz="4300" dirty="0">
              <a:latin typeface="Times New Roman" panose="02020503050405090304" pitchFamily="18" charset="0"/>
              <a:ea typeface="黑体" pitchFamily="49" charset="-122"/>
            </a:endParaRPr>
          </a:p>
        </p:txBody>
      </p:sp>
      <p:sp>
        <p:nvSpPr>
          <p:cNvPr id="65539" name="矩形 6"/>
          <p:cNvSpPr/>
          <p:nvPr/>
        </p:nvSpPr>
        <p:spPr>
          <a:xfrm>
            <a:off x="1847850" y="1268413"/>
            <a:ext cx="4464050" cy="460375"/>
          </a:xfrm>
          <a:prstGeom prst="rect">
            <a:avLst/>
          </a:prstGeom>
          <a:noFill/>
          <a:ln w="9525">
            <a:noFill/>
          </a:ln>
        </p:spPr>
        <p:txBody>
          <a:bodyPr>
            <a:spAutoFit/>
          </a:bodyPr>
          <a:p>
            <a:pPr algn="just"/>
            <a:r>
              <a:rPr lang="en-US" altLang="zh-CN" sz="2400" b="1" dirty="0">
                <a:latin typeface="Times New Roman" panose="02020503050405090304" pitchFamily="18" charset="0"/>
                <a:ea typeface="黑体" pitchFamily="49" charset="-122"/>
              </a:rPr>
              <a:t>2. </a:t>
            </a:r>
            <a:r>
              <a:rPr lang="zh-CN" altLang="en-US" sz="2400" b="1" dirty="0">
                <a:latin typeface="Times New Roman" panose="02020503050405090304" pitchFamily="18" charset="0"/>
                <a:ea typeface="黑体" pitchFamily="49" charset="-122"/>
              </a:rPr>
              <a:t>网络设备驱动程序结构</a:t>
            </a:r>
            <a:endParaRPr lang="zh-CN" altLang="en-US" sz="2400" b="1" dirty="0">
              <a:latin typeface="Times New Roman" panose="02020503050405090304" pitchFamily="18" charset="0"/>
              <a:ea typeface="黑体" pitchFamily="49" charset="-122"/>
            </a:endParaRPr>
          </a:p>
        </p:txBody>
      </p:sp>
      <p:sp>
        <p:nvSpPr>
          <p:cNvPr id="8" name="矩形 7"/>
          <p:cNvSpPr/>
          <p:nvPr/>
        </p:nvSpPr>
        <p:spPr>
          <a:xfrm>
            <a:off x="4079875" y="5732463"/>
            <a:ext cx="3611880" cy="3987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图</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11.12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网络设备驱动程序结构</a:t>
            </a:r>
            <a:endPar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pic>
        <p:nvPicPr>
          <p:cNvPr id="65541" name="Picture 2"/>
          <p:cNvPicPr>
            <a:picLocks noChangeAspect="1"/>
          </p:cNvPicPr>
          <p:nvPr/>
        </p:nvPicPr>
        <p:blipFill>
          <a:blip r:embed="rId1"/>
          <a:stretch>
            <a:fillRect/>
          </a:stretch>
        </p:blipFill>
        <p:spPr>
          <a:xfrm>
            <a:off x="2438400" y="2205038"/>
            <a:ext cx="7402513" cy="30956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6562" name="标题 3"/>
          <p:cNvSpPr>
            <a:spLocks noGrp="1"/>
          </p:cNvSpPr>
          <p:nvPr>
            <p:ph type="title" idx="4294967295"/>
          </p:nvPr>
        </p:nvSpPr>
        <p:spPr>
          <a:xfrm>
            <a:off x="1992313" y="115888"/>
            <a:ext cx="71278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11.6.3 </a:t>
            </a:r>
            <a:r>
              <a:rPr lang="zh-CN" altLang="en-US" sz="4300" dirty="0">
                <a:latin typeface="Times New Roman" panose="02020503050405090304" pitchFamily="18" charset="0"/>
                <a:ea typeface="黑体" pitchFamily="49" charset="-122"/>
              </a:rPr>
              <a:t>网络设备驱动程序</a:t>
            </a:r>
            <a:endParaRPr lang="zh-CN" altLang="en-US" sz="4300" dirty="0">
              <a:latin typeface="Times New Roman" panose="02020503050405090304" pitchFamily="18" charset="0"/>
              <a:ea typeface="黑体" pitchFamily="49" charset="-122"/>
            </a:endParaRPr>
          </a:p>
        </p:txBody>
      </p:sp>
      <p:sp>
        <p:nvSpPr>
          <p:cNvPr id="66563" name="矩形 6"/>
          <p:cNvSpPr/>
          <p:nvPr/>
        </p:nvSpPr>
        <p:spPr>
          <a:xfrm>
            <a:off x="1703388" y="908050"/>
            <a:ext cx="5329237" cy="460375"/>
          </a:xfrm>
          <a:prstGeom prst="rect">
            <a:avLst/>
          </a:prstGeom>
          <a:noFill/>
          <a:ln w="9525">
            <a:noFill/>
          </a:ln>
        </p:spPr>
        <p:txBody>
          <a:bodyPr>
            <a:spAutoFit/>
          </a:bodyPr>
          <a:p>
            <a:pPr algn="just"/>
            <a:r>
              <a:rPr lang="en-US" altLang="zh-CN" sz="2400" b="1" dirty="0">
                <a:latin typeface="Times New Roman" panose="02020503050405090304" pitchFamily="18" charset="0"/>
                <a:ea typeface="黑体" pitchFamily="49" charset="-122"/>
              </a:rPr>
              <a:t>3. </a:t>
            </a:r>
            <a:r>
              <a:rPr lang="zh-CN" altLang="en-US" sz="2400" b="1" dirty="0">
                <a:latin typeface="Times New Roman" panose="02020503050405090304" pitchFamily="18" charset="0"/>
                <a:ea typeface="黑体" pitchFamily="49" charset="-122"/>
              </a:rPr>
              <a:t>网络设备驱动程序的数据结构</a:t>
            </a:r>
            <a:endParaRPr lang="zh-CN" altLang="en-US" sz="2400" b="1" dirty="0">
              <a:latin typeface="Times New Roman" panose="02020503050405090304" pitchFamily="18" charset="0"/>
              <a:ea typeface="黑体" pitchFamily="49" charset="-122"/>
            </a:endParaRPr>
          </a:p>
        </p:txBody>
      </p:sp>
      <p:sp>
        <p:nvSpPr>
          <p:cNvPr id="66564" name="矩形 8"/>
          <p:cNvSpPr/>
          <p:nvPr/>
        </p:nvSpPr>
        <p:spPr>
          <a:xfrm>
            <a:off x="1703388" y="1282700"/>
            <a:ext cx="8964612" cy="5569585"/>
          </a:xfrm>
          <a:prstGeom prst="rect">
            <a:avLst/>
          </a:prstGeom>
          <a:noFill/>
          <a:ln w="9525">
            <a:noFill/>
          </a:ln>
        </p:spPr>
        <p:txBody>
          <a:bodyPr>
            <a:spAutoFit/>
          </a:bodyPr>
          <a:p>
            <a:r>
              <a:rPr lang="en-US" altLang="zh-CN" dirty="0">
                <a:latin typeface="Arial" panose="020B0604020202090204" pitchFamily="34" charset="0"/>
                <a:ea typeface="华文细黑" pitchFamily="2" charset="-122"/>
              </a:rPr>
              <a:t>net_device</a:t>
            </a:r>
            <a:r>
              <a:rPr lang="zh-CN" altLang="en-US" dirty="0">
                <a:latin typeface="Arial" panose="020B0604020202090204" pitchFamily="34" charset="0"/>
                <a:ea typeface="华文细黑" pitchFamily="2" charset="-122"/>
              </a:rPr>
              <a:t>结构的描述：</a:t>
            </a:r>
            <a:endParaRPr lang="zh-CN" altLang="en-US" dirty="0">
              <a:latin typeface="Arial" panose="020B0604020202090204" pitchFamily="34" charset="0"/>
              <a:ea typeface="华文细黑" pitchFamily="2" charset="-122"/>
            </a:endParaRPr>
          </a:p>
          <a:p>
            <a:r>
              <a:rPr lang="en-US" altLang="zh-CN" sz="1300" dirty="0">
                <a:latin typeface="Arial" panose="020B0604020202090204" pitchFamily="34" charset="0"/>
                <a:ea typeface="华文细黑" pitchFamily="2" charset="-122"/>
              </a:rPr>
              <a:t>struct net_device {</a:t>
            </a:r>
            <a:endParaRPr lang="en-US" altLang="zh-CN" sz="1300" dirty="0">
              <a:latin typeface="Arial" panose="020B0604020202090204" pitchFamily="34" charset="0"/>
              <a:ea typeface="华文细黑" pitchFamily="2" charset="-122"/>
            </a:endParaRPr>
          </a:p>
          <a:p>
            <a:r>
              <a:rPr lang="en-US" altLang="zh-CN" sz="1300" dirty="0">
                <a:latin typeface="Arial" panose="020B0604020202090204" pitchFamily="34" charset="0"/>
                <a:ea typeface="华文细黑" pitchFamily="2" charset="-122"/>
              </a:rPr>
              <a:t>   char name[IFNAMSIZE]</a:t>
            </a:r>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a:t>
            </a:r>
            <a:r>
              <a:rPr lang="zh-CN" altLang="en-US" sz="1300" dirty="0">
                <a:latin typeface="Arial" panose="020B0604020202090204" pitchFamily="34" charset="0"/>
                <a:ea typeface="华文细黑" pitchFamily="2" charset="-122"/>
              </a:rPr>
              <a:t>网络设备名称</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state;  //</a:t>
            </a:r>
            <a:r>
              <a:rPr lang="zh-CN" altLang="en-US" sz="1300" dirty="0">
                <a:latin typeface="Arial" panose="020B0604020202090204" pitchFamily="34" charset="0"/>
                <a:ea typeface="华文细黑" pitchFamily="2" charset="-122"/>
              </a:rPr>
              <a:t>网络设备状态</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rmem_start, rmem_end;  //</a:t>
            </a:r>
            <a:r>
              <a:rPr lang="zh-CN" altLang="en-US" sz="1300" dirty="0">
                <a:latin typeface="Arial" panose="020B0604020202090204" pitchFamily="34" charset="0"/>
                <a:ea typeface="华文细黑" pitchFamily="2" charset="-122"/>
              </a:rPr>
              <a:t>网络设备共享内存接收数据的起止地址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mem_start, mem_end;  //</a:t>
            </a:r>
            <a:r>
              <a:rPr lang="zh-CN" altLang="en-US" sz="1300" dirty="0">
                <a:latin typeface="Arial" panose="020B0604020202090204" pitchFamily="34" charset="0"/>
                <a:ea typeface="华文细黑" pitchFamily="2" charset="-122"/>
              </a:rPr>
              <a:t>网络设备共享内存发送数据的起止地址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base_addr;  //</a:t>
            </a:r>
            <a:r>
              <a:rPr lang="zh-CN" altLang="en-US" sz="1300" dirty="0">
                <a:latin typeface="Arial" panose="020B0604020202090204" pitchFamily="34" charset="0"/>
                <a:ea typeface="华文细黑" pitchFamily="2" charset="-122"/>
              </a:rPr>
              <a:t>网络设备接口的</a:t>
            </a:r>
            <a:r>
              <a:rPr lang="en-US" altLang="zh-CN" sz="1300" dirty="0">
                <a:latin typeface="Arial" panose="020B0604020202090204" pitchFamily="34" charset="0"/>
                <a:ea typeface="华文细黑" pitchFamily="2" charset="-122"/>
              </a:rPr>
              <a:t>I/O</a:t>
            </a:r>
            <a:r>
              <a:rPr lang="zh-CN" altLang="en-US" sz="1300" dirty="0">
                <a:latin typeface="Arial" panose="020B0604020202090204" pitchFamily="34" charset="0"/>
                <a:ea typeface="华文细黑" pitchFamily="2" charset="-122"/>
              </a:rPr>
              <a:t>基址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char irq;  //</a:t>
            </a:r>
            <a:r>
              <a:rPr lang="zh-CN" altLang="en-US" sz="1300" dirty="0">
                <a:latin typeface="Arial" panose="020B0604020202090204" pitchFamily="34" charset="0"/>
                <a:ea typeface="华文细黑" pitchFamily="2" charset="-122"/>
              </a:rPr>
              <a:t>中断号</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char dma;  //</a:t>
            </a:r>
            <a:r>
              <a:rPr lang="zh-CN" altLang="en-US" sz="1300" dirty="0">
                <a:latin typeface="Arial" panose="020B0604020202090204" pitchFamily="34" charset="0"/>
                <a:ea typeface="华文细黑" pitchFamily="2" charset="-122"/>
              </a:rPr>
              <a:t>网络设备的</a:t>
            </a:r>
            <a:r>
              <a:rPr lang="en-US" altLang="zh-CN" sz="1300" dirty="0">
                <a:latin typeface="Arial" panose="020B0604020202090204" pitchFamily="34" charset="0"/>
                <a:ea typeface="华文细黑" pitchFamily="2" charset="-122"/>
              </a:rPr>
              <a:t>DMA</a:t>
            </a:r>
            <a:r>
              <a:rPr lang="zh-CN" altLang="en-US" sz="1300" dirty="0">
                <a:latin typeface="Arial" panose="020B0604020202090204" pitchFamily="34" charset="0"/>
                <a:ea typeface="华文细黑" pitchFamily="2" charset="-122"/>
              </a:rPr>
              <a:t>通道</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mtu;  //</a:t>
            </a:r>
            <a:r>
              <a:rPr lang="zh-CN" altLang="en-US" sz="1300" dirty="0">
                <a:latin typeface="Arial" panose="020B0604020202090204" pitchFamily="34" charset="0"/>
                <a:ea typeface="华文细黑" pitchFamily="2" charset="-122"/>
              </a:rPr>
              <a:t>最大传输单元长度</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short type;  //</a:t>
            </a:r>
            <a:r>
              <a:rPr lang="zh-CN" altLang="en-US" sz="1300" dirty="0">
                <a:latin typeface="Arial" panose="020B0604020202090204" pitchFamily="34" charset="0"/>
                <a:ea typeface="华文细黑" pitchFamily="2" charset="-122"/>
              </a:rPr>
              <a:t>网络设备接口的硬件类型</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short hard_header_len;  //</a:t>
            </a:r>
            <a:r>
              <a:rPr lang="zh-CN" altLang="en-US" sz="1300" dirty="0">
                <a:latin typeface="Arial" panose="020B0604020202090204" pitchFamily="34" charset="0"/>
                <a:ea typeface="华文细黑" pitchFamily="2" charset="-122"/>
              </a:rPr>
              <a:t>网络设备的硬件头信息长度</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tx_queue_len;  //</a:t>
            </a:r>
            <a:r>
              <a:rPr lang="zh-CN" altLang="en-US" sz="1300" dirty="0">
                <a:latin typeface="Arial" panose="020B0604020202090204" pitchFamily="34" charset="0"/>
                <a:ea typeface="华文细黑" pitchFamily="2" charset="-122"/>
              </a:rPr>
              <a:t>设备传输队列允许的最大帧数</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char addr_len; //</a:t>
            </a:r>
            <a:r>
              <a:rPr lang="zh-CN" altLang="en-US" sz="1300" dirty="0">
                <a:latin typeface="Arial" panose="020B0604020202090204" pitchFamily="34" charset="0"/>
                <a:ea typeface="华文细黑" pitchFamily="2" charset="-122"/>
              </a:rPr>
              <a:t>硬件地址长度</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char dev_addr[MAX_ADDR_LEN]; //</a:t>
            </a:r>
            <a:r>
              <a:rPr lang="zh-CN" altLang="en-US" sz="1300" dirty="0">
                <a:latin typeface="Arial" panose="020B0604020202090204" pitchFamily="34" charset="0"/>
                <a:ea typeface="华文细黑" pitchFamily="2" charset="-122"/>
              </a:rPr>
              <a:t>设备硬件地址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short flags;  //</a:t>
            </a:r>
            <a:r>
              <a:rPr lang="zh-CN" altLang="en-US" sz="1300" dirty="0">
                <a:latin typeface="Arial" panose="020B0604020202090204" pitchFamily="34" charset="0"/>
                <a:ea typeface="华文细黑" pitchFamily="2" charset="-122"/>
              </a:rPr>
              <a:t>接口属性标志，只读、测试、环路广播、组播等</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int(*open)(struct device *dev); //</a:t>
            </a:r>
            <a:r>
              <a:rPr lang="zh-CN" altLang="en-US" sz="1300" dirty="0">
                <a:latin typeface="Arial" panose="020B0604020202090204" pitchFamily="34" charset="0"/>
                <a:ea typeface="华文细黑" pitchFamily="2" charset="-122"/>
              </a:rPr>
              <a:t>打开接口</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int(*stop)(struct device *dev); //</a:t>
            </a:r>
            <a:r>
              <a:rPr lang="zh-CN" altLang="en-US" sz="1300" dirty="0">
                <a:latin typeface="Arial" panose="020B0604020202090204" pitchFamily="34" charset="0"/>
                <a:ea typeface="华文细黑" pitchFamily="2" charset="-122"/>
              </a:rPr>
              <a:t>关闭接口</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int(*hard_start_xmit)(struct sk_buff *skb,struct device *dev);  //</a:t>
            </a:r>
            <a:r>
              <a:rPr lang="zh-CN" altLang="en-US" sz="1300" dirty="0">
                <a:latin typeface="Arial" panose="020B0604020202090204" pitchFamily="34" charset="0"/>
                <a:ea typeface="华文细黑" pitchFamily="2" charset="-122"/>
              </a:rPr>
              <a:t>初始化传输包</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 hard_header)(struct sk_buff *skb,struct device *dev,unsigned short type, void *addr,void *saddr, unsigned len);  //</a:t>
            </a:r>
            <a:r>
              <a:rPr lang="zh-CN" altLang="en-US" sz="1300" dirty="0">
                <a:latin typeface="Arial" panose="020B0604020202090204" pitchFamily="34" charset="0"/>
                <a:ea typeface="华文细黑" pitchFamily="2" charset="-122"/>
              </a:rPr>
              <a:t>形成硬件头信息</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 rebuild_header)(void *eth,struct device *dev,unsigned long raddr,struct sk_buff *skb);  //</a:t>
            </a:r>
            <a:r>
              <a:rPr lang="zh-CN" altLang="en-US" sz="1300" dirty="0">
                <a:latin typeface="Arial" panose="020B0604020202090204" pitchFamily="34" charset="0"/>
                <a:ea typeface="华文细黑" pitchFamily="2" charset="-122"/>
              </a:rPr>
              <a:t>重建硬件头信息</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void(*set_multicast_list)(struct deive *dev);  //</a:t>
            </a:r>
            <a:r>
              <a:rPr lang="zh-CN" altLang="en-US" sz="1300" dirty="0">
                <a:latin typeface="Arial" panose="020B0604020202090204" pitchFamily="34" charset="0"/>
                <a:ea typeface="华文细黑" pitchFamily="2" charset="-122"/>
              </a:rPr>
              <a:t>设置组播列表</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int(*set_mac_address)(struct device *dev,void *addr); //</a:t>
            </a:r>
            <a:r>
              <a:rPr lang="zh-CN" altLang="en-US" sz="1300" dirty="0">
                <a:latin typeface="Arial" panose="020B0604020202090204" pitchFamily="34" charset="0"/>
                <a:ea typeface="华文细黑" pitchFamily="2" charset="-122"/>
              </a:rPr>
              <a:t>设置</a:t>
            </a:r>
            <a:r>
              <a:rPr lang="en-US" altLang="zh-CN" sz="1300" dirty="0">
                <a:latin typeface="Arial" panose="020B0604020202090204" pitchFamily="34" charset="0"/>
                <a:ea typeface="华文细黑" pitchFamily="2" charset="-122"/>
              </a:rPr>
              <a:t>MAC</a:t>
            </a:r>
            <a:r>
              <a:rPr lang="zh-CN" altLang="en-US" sz="1300" dirty="0">
                <a:latin typeface="Arial" panose="020B0604020202090204" pitchFamily="34" charset="0"/>
                <a:ea typeface="华文细黑" pitchFamily="2" charset="-122"/>
              </a:rPr>
              <a:t>地址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int(*do_ioctl)(struct device *dev,struct ifreq *ifr,int cmd); //</a:t>
            </a:r>
            <a:r>
              <a:rPr lang="zh-CN" altLang="en-US" sz="1300" dirty="0">
                <a:latin typeface="Arial" panose="020B0604020202090204" pitchFamily="34" charset="0"/>
                <a:ea typeface="华文细黑" pitchFamily="2" charset="-122"/>
              </a:rPr>
              <a:t>对接口执行控制命令</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void(*set_config)(struct device *dev,struct ifmap *map); //</a:t>
            </a:r>
            <a:r>
              <a:rPr lang="zh-CN" altLang="en-US" sz="1300" dirty="0">
                <a:latin typeface="Arial" panose="020B0604020202090204" pitchFamily="34" charset="0"/>
                <a:ea typeface="华文细黑" pitchFamily="2" charset="-122"/>
              </a:rPr>
              <a:t>变更接口配置</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void(*header_cache)(struct heighbour *neigh,struct hh_cache *hh); //</a:t>
            </a:r>
            <a:r>
              <a:rPr lang="zh-CN" altLang="en-US" sz="1300" dirty="0">
                <a:latin typeface="Arial" panose="020B0604020202090204" pitchFamily="34" charset="0"/>
                <a:ea typeface="华文细黑" pitchFamily="2" charset="-122"/>
              </a:rPr>
              <a:t>给</a:t>
            </a:r>
            <a:r>
              <a:rPr lang="en-US" altLang="zh-CN" sz="1300" dirty="0">
                <a:latin typeface="Arial" panose="020B0604020202090204" pitchFamily="34" charset="0"/>
                <a:ea typeface="华文细黑" pitchFamily="2" charset="-122"/>
              </a:rPr>
              <a:t>hh_cache</a:t>
            </a:r>
            <a:r>
              <a:rPr lang="zh-CN" altLang="en-US" sz="1300" dirty="0">
                <a:latin typeface="Arial" panose="020B0604020202090204" pitchFamily="34" charset="0"/>
                <a:ea typeface="华文细黑" pitchFamily="2" charset="-122"/>
              </a:rPr>
              <a:t>赋值   </a:t>
            </a:r>
            <a:r>
              <a:rPr lang="en-US" altLang="zh-CN" sz="1300" dirty="0">
                <a:latin typeface="Arial" panose="020B0604020202090204" pitchFamily="34" charset="0"/>
                <a:ea typeface="华文细黑" pitchFamily="2" charset="-122"/>
              </a:rPr>
              <a:t>}</a:t>
            </a:r>
            <a:r>
              <a:rPr lang="zh-CN" altLang="en-US" sz="1300" dirty="0">
                <a:latin typeface="Arial" panose="020B0604020202090204" pitchFamily="34" charset="0"/>
                <a:ea typeface="华文细黑" pitchFamily="2" charset="-122"/>
              </a:rPr>
              <a:t>；</a:t>
            </a:r>
            <a:endParaRPr lang="zh-CN" altLang="en-US" sz="1300" dirty="0">
              <a:latin typeface="Arial" panose="020B0604020202090204" pitchFamily="34" charset="0"/>
              <a:ea typeface="华文细黑"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7586" name="标题 3"/>
          <p:cNvSpPr>
            <a:spLocks noGrp="1"/>
          </p:cNvSpPr>
          <p:nvPr>
            <p:ph type="title" idx="4294967295"/>
          </p:nvPr>
        </p:nvSpPr>
        <p:spPr>
          <a:xfrm>
            <a:off x="1992313" y="115888"/>
            <a:ext cx="71278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11.6.3 </a:t>
            </a:r>
            <a:r>
              <a:rPr lang="zh-CN" altLang="en-US" sz="4300" dirty="0">
                <a:latin typeface="Times New Roman" panose="02020503050405090304" pitchFamily="18" charset="0"/>
                <a:ea typeface="黑体" pitchFamily="49" charset="-122"/>
              </a:rPr>
              <a:t>网络设备驱动程序</a:t>
            </a:r>
            <a:endParaRPr lang="zh-CN" altLang="en-US" sz="4300" dirty="0">
              <a:latin typeface="Times New Roman" panose="02020503050405090304" pitchFamily="18" charset="0"/>
              <a:ea typeface="黑体" pitchFamily="49" charset="-122"/>
            </a:endParaRPr>
          </a:p>
        </p:txBody>
      </p:sp>
      <p:sp>
        <p:nvSpPr>
          <p:cNvPr id="67587" name="矩形 6"/>
          <p:cNvSpPr/>
          <p:nvPr/>
        </p:nvSpPr>
        <p:spPr>
          <a:xfrm>
            <a:off x="1703388" y="908050"/>
            <a:ext cx="5329237" cy="460375"/>
          </a:xfrm>
          <a:prstGeom prst="rect">
            <a:avLst/>
          </a:prstGeom>
          <a:noFill/>
          <a:ln w="9525">
            <a:noFill/>
          </a:ln>
        </p:spPr>
        <p:txBody>
          <a:bodyPr>
            <a:spAutoFit/>
          </a:bodyPr>
          <a:p>
            <a:pPr algn="just"/>
            <a:r>
              <a:rPr lang="en-US" altLang="zh-CN" sz="2400" b="1" dirty="0">
                <a:latin typeface="Times New Roman" panose="02020503050405090304" pitchFamily="18" charset="0"/>
                <a:ea typeface="黑体" pitchFamily="49" charset="-122"/>
              </a:rPr>
              <a:t>3. </a:t>
            </a:r>
            <a:r>
              <a:rPr lang="zh-CN" altLang="en-US" sz="2400" b="1" dirty="0">
                <a:latin typeface="Times New Roman" panose="02020503050405090304" pitchFamily="18" charset="0"/>
                <a:ea typeface="黑体" pitchFamily="49" charset="-122"/>
              </a:rPr>
              <a:t>网络设备驱动程序的数据结构</a:t>
            </a:r>
            <a:endParaRPr lang="zh-CN" altLang="en-US" sz="2400" b="1" dirty="0">
              <a:latin typeface="Times New Roman" panose="02020503050405090304" pitchFamily="18" charset="0"/>
              <a:ea typeface="黑体" pitchFamily="49" charset="-122"/>
            </a:endParaRPr>
          </a:p>
        </p:txBody>
      </p:sp>
      <p:sp>
        <p:nvSpPr>
          <p:cNvPr id="67588" name="矩形 8"/>
          <p:cNvSpPr/>
          <p:nvPr/>
        </p:nvSpPr>
        <p:spPr>
          <a:xfrm>
            <a:off x="1703388" y="1282700"/>
            <a:ext cx="8964612" cy="5569585"/>
          </a:xfrm>
          <a:prstGeom prst="rect">
            <a:avLst/>
          </a:prstGeom>
          <a:noFill/>
          <a:ln w="9525">
            <a:noFill/>
          </a:ln>
        </p:spPr>
        <p:txBody>
          <a:bodyPr>
            <a:spAutoFit/>
          </a:bodyPr>
          <a:p>
            <a:r>
              <a:rPr lang="en-US" altLang="zh-CN" dirty="0">
                <a:latin typeface="Arial" panose="020B0604020202090204" pitchFamily="34" charset="0"/>
                <a:ea typeface="华文细黑" pitchFamily="2" charset="-122"/>
              </a:rPr>
              <a:t>net_device</a:t>
            </a:r>
            <a:r>
              <a:rPr lang="zh-CN" altLang="en-US" dirty="0">
                <a:latin typeface="Arial" panose="020B0604020202090204" pitchFamily="34" charset="0"/>
                <a:ea typeface="华文细黑" pitchFamily="2" charset="-122"/>
              </a:rPr>
              <a:t>结构的描述：</a:t>
            </a:r>
            <a:endParaRPr lang="zh-CN" altLang="en-US" dirty="0">
              <a:latin typeface="Arial" panose="020B0604020202090204" pitchFamily="34" charset="0"/>
              <a:ea typeface="华文细黑" pitchFamily="2" charset="-122"/>
            </a:endParaRPr>
          </a:p>
          <a:p>
            <a:r>
              <a:rPr lang="en-US" altLang="zh-CN" sz="1300" dirty="0">
                <a:latin typeface="Arial" panose="020B0604020202090204" pitchFamily="34" charset="0"/>
                <a:ea typeface="华文细黑" pitchFamily="2" charset="-122"/>
              </a:rPr>
              <a:t>struct net_device {</a:t>
            </a:r>
            <a:endParaRPr lang="en-US" altLang="zh-CN" sz="1300" dirty="0">
              <a:latin typeface="Arial" panose="020B0604020202090204" pitchFamily="34" charset="0"/>
              <a:ea typeface="华文细黑" pitchFamily="2" charset="-122"/>
            </a:endParaRPr>
          </a:p>
          <a:p>
            <a:r>
              <a:rPr lang="en-US" altLang="zh-CN" sz="1300" dirty="0">
                <a:latin typeface="Arial" panose="020B0604020202090204" pitchFamily="34" charset="0"/>
                <a:ea typeface="华文细黑" pitchFamily="2" charset="-122"/>
              </a:rPr>
              <a:t>   char name[IFNAMSIZE]</a:t>
            </a:r>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a:t>
            </a:r>
            <a:r>
              <a:rPr lang="zh-CN" altLang="en-US" sz="1300" dirty="0">
                <a:latin typeface="Arial" panose="020B0604020202090204" pitchFamily="34" charset="0"/>
                <a:ea typeface="华文细黑" pitchFamily="2" charset="-122"/>
              </a:rPr>
              <a:t>网络设备名称</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state;  //</a:t>
            </a:r>
            <a:r>
              <a:rPr lang="zh-CN" altLang="en-US" sz="1300" dirty="0">
                <a:latin typeface="Arial" panose="020B0604020202090204" pitchFamily="34" charset="0"/>
                <a:ea typeface="华文细黑" pitchFamily="2" charset="-122"/>
              </a:rPr>
              <a:t>网络设备状态</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rmem_start, rmem_end;  //</a:t>
            </a:r>
            <a:r>
              <a:rPr lang="zh-CN" altLang="en-US" sz="1300" dirty="0">
                <a:latin typeface="Arial" panose="020B0604020202090204" pitchFamily="34" charset="0"/>
                <a:ea typeface="华文细黑" pitchFamily="2" charset="-122"/>
              </a:rPr>
              <a:t>网络设备共享内存接收数据的起止地址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mem_start, mem_end;  //</a:t>
            </a:r>
            <a:r>
              <a:rPr lang="zh-CN" altLang="en-US" sz="1300" dirty="0">
                <a:latin typeface="Arial" panose="020B0604020202090204" pitchFamily="34" charset="0"/>
                <a:ea typeface="华文细黑" pitchFamily="2" charset="-122"/>
              </a:rPr>
              <a:t>网络设备共享内存发送数据的起止地址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base_addr;  //</a:t>
            </a:r>
            <a:r>
              <a:rPr lang="zh-CN" altLang="en-US" sz="1300" dirty="0">
                <a:latin typeface="Arial" panose="020B0604020202090204" pitchFamily="34" charset="0"/>
                <a:ea typeface="华文细黑" pitchFamily="2" charset="-122"/>
              </a:rPr>
              <a:t>网络设备接口的</a:t>
            </a:r>
            <a:r>
              <a:rPr lang="en-US" altLang="zh-CN" sz="1300" dirty="0">
                <a:latin typeface="Arial" panose="020B0604020202090204" pitchFamily="34" charset="0"/>
                <a:ea typeface="华文细黑" pitchFamily="2" charset="-122"/>
              </a:rPr>
              <a:t>I/O</a:t>
            </a:r>
            <a:r>
              <a:rPr lang="zh-CN" altLang="en-US" sz="1300" dirty="0">
                <a:latin typeface="Arial" panose="020B0604020202090204" pitchFamily="34" charset="0"/>
                <a:ea typeface="华文细黑" pitchFamily="2" charset="-122"/>
              </a:rPr>
              <a:t>基址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char irq;  //</a:t>
            </a:r>
            <a:r>
              <a:rPr lang="zh-CN" altLang="en-US" sz="1300" dirty="0">
                <a:latin typeface="Arial" panose="020B0604020202090204" pitchFamily="34" charset="0"/>
                <a:ea typeface="华文细黑" pitchFamily="2" charset="-122"/>
              </a:rPr>
              <a:t>中断号</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char dma;  //</a:t>
            </a:r>
            <a:r>
              <a:rPr lang="zh-CN" altLang="en-US" sz="1300" dirty="0">
                <a:latin typeface="Arial" panose="020B0604020202090204" pitchFamily="34" charset="0"/>
                <a:ea typeface="华文细黑" pitchFamily="2" charset="-122"/>
              </a:rPr>
              <a:t>网络设备的</a:t>
            </a:r>
            <a:r>
              <a:rPr lang="en-US" altLang="zh-CN" sz="1300" dirty="0">
                <a:latin typeface="Arial" panose="020B0604020202090204" pitchFamily="34" charset="0"/>
                <a:ea typeface="华文细黑" pitchFamily="2" charset="-122"/>
              </a:rPr>
              <a:t>DMA</a:t>
            </a:r>
            <a:r>
              <a:rPr lang="zh-CN" altLang="en-US" sz="1300" dirty="0">
                <a:latin typeface="Arial" panose="020B0604020202090204" pitchFamily="34" charset="0"/>
                <a:ea typeface="华文细黑" pitchFamily="2" charset="-122"/>
              </a:rPr>
              <a:t>通道</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mtu;  //</a:t>
            </a:r>
            <a:r>
              <a:rPr lang="zh-CN" altLang="en-US" sz="1300" dirty="0">
                <a:latin typeface="Arial" panose="020B0604020202090204" pitchFamily="34" charset="0"/>
                <a:ea typeface="华文细黑" pitchFamily="2" charset="-122"/>
              </a:rPr>
              <a:t>最大传输单元长度</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short type;  //</a:t>
            </a:r>
            <a:r>
              <a:rPr lang="zh-CN" altLang="en-US" sz="1300" dirty="0">
                <a:latin typeface="Arial" panose="020B0604020202090204" pitchFamily="34" charset="0"/>
                <a:ea typeface="华文细黑" pitchFamily="2" charset="-122"/>
              </a:rPr>
              <a:t>网络设备接口的硬件类型</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short hard_header_len;  //</a:t>
            </a:r>
            <a:r>
              <a:rPr lang="zh-CN" altLang="en-US" sz="1300" dirty="0">
                <a:latin typeface="Arial" panose="020B0604020202090204" pitchFamily="34" charset="0"/>
                <a:ea typeface="华文细黑" pitchFamily="2" charset="-122"/>
              </a:rPr>
              <a:t>网络设备的硬件头信息长度</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long tx_queue_len;  //</a:t>
            </a:r>
            <a:r>
              <a:rPr lang="zh-CN" altLang="en-US" sz="1300" dirty="0">
                <a:latin typeface="Arial" panose="020B0604020202090204" pitchFamily="34" charset="0"/>
                <a:ea typeface="华文细黑" pitchFamily="2" charset="-122"/>
              </a:rPr>
              <a:t>设备传输队列允许的最大帧数</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char addr_len; //</a:t>
            </a:r>
            <a:r>
              <a:rPr lang="zh-CN" altLang="en-US" sz="1300" dirty="0">
                <a:latin typeface="Arial" panose="020B0604020202090204" pitchFamily="34" charset="0"/>
                <a:ea typeface="华文细黑" pitchFamily="2" charset="-122"/>
              </a:rPr>
              <a:t>硬件地址长度</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char dev_addr[MAX_ADDR_LEN]; //</a:t>
            </a:r>
            <a:r>
              <a:rPr lang="zh-CN" altLang="en-US" sz="1300" dirty="0">
                <a:latin typeface="Arial" panose="020B0604020202090204" pitchFamily="34" charset="0"/>
                <a:ea typeface="华文细黑" pitchFamily="2" charset="-122"/>
              </a:rPr>
              <a:t>设备硬件地址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unsigned short flags;  //</a:t>
            </a:r>
            <a:r>
              <a:rPr lang="zh-CN" altLang="en-US" sz="1300" dirty="0">
                <a:latin typeface="Arial" panose="020B0604020202090204" pitchFamily="34" charset="0"/>
                <a:ea typeface="华文细黑" pitchFamily="2" charset="-122"/>
              </a:rPr>
              <a:t>接口属性标志，只读、测试、环路广播、组播等</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int(*open)(struct device *dev); //</a:t>
            </a:r>
            <a:r>
              <a:rPr lang="zh-CN" altLang="en-US" sz="1300" dirty="0">
                <a:latin typeface="Arial" panose="020B0604020202090204" pitchFamily="34" charset="0"/>
                <a:ea typeface="华文细黑" pitchFamily="2" charset="-122"/>
              </a:rPr>
              <a:t>打开接口</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int(*stop)(struct device *dev); //</a:t>
            </a:r>
            <a:r>
              <a:rPr lang="zh-CN" altLang="en-US" sz="1300" dirty="0">
                <a:latin typeface="Arial" panose="020B0604020202090204" pitchFamily="34" charset="0"/>
                <a:ea typeface="华文细黑" pitchFamily="2" charset="-122"/>
              </a:rPr>
              <a:t>关闭接口</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int(*hard_start_xmit)(struct sk_buff *skb,struct device *dev);  //</a:t>
            </a:r>
            <a:r>
              <a:rPr lang="zh-CN" altLang="en-US" sz="1300" dirty="0">
                <a:latin typeface="Arial" panose="020B0604020202090204" pitchFamily="34" charset="0"/>
                <a:ea typeface="华文细黑" pitchFamily="2" charset="-122"/>
              </a:rPr>
              <a:t>初始化传输包</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 hard_header)(struct sk_buff *skb,struct device *dev,unsigned short type, void *addr,void *saddr, unsigned len);  //</a:t>
            </a:r>
            <a:r>
              <a:rPr lang="zh-CN" altLang="en-US" sz="1300" dirty="0">
                <a:latin typeface="Arial" panose="020B0604020202090204" pitchFamily="34" charset="0"/>
                <a:ea typeface="华文细黑" pitchFamily="2" charset="-122"/>
              </a:rPr>
              <a:t>形成硬件头信息</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 rebuild_header)(void *eth,struct device *dev,unsigned long raddr,struct sk_buff *skb);  //</a:t>
            </a:r>
            <a:r>
              <a:rPr lang="zh-CN" altLang="en-US" sz="1300" dirty="0">
                <a:latin typeface="Arial" panose="020B0604020202090204" pitchFamily="34" charset="0"/>
                <a:ea typeface="华文细黑" pitchFamily="2" charset="-122"/>
              </a:rPr>
              <a:t>重建硬件头信息</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void(*set_multicast_list)(struct deive *dev);  //</a:t>
            </a:r>
            <a:r>
              <a:rPr lang="zh-CN" altLang="en-US" sz="1300" dirty="0">
                <a:latin typeface="Arial" panose="020B0604020202090204" pitchFamily="34" charset="0"/>
                <a:ea typeface="华文细黑" pitchFamily="2" charset="-122"/>
              </a:rPr>
              <a:t>设置组播列表</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int(*set_mac_address)(struct device *dev,void *addr); //</a:t>
            </a:r>
            <a:r>
              <a:rPr lang="zh-CN" altLang="en-US" sz="1300" dirty="0">
                <a:latin typeface="Arial" panose="020B0604020202090204" pitchFamily="34" charset="0"/>
                <a:ea typeface="华文细黑" pitchFamily="2" charset="-122"/>
              </a:rPr>
              <a:t>设置</a:t>
            </a:r>
            <a:r>
              <a:rPr lang="en-US" altLang="zh-CN" sz="1300" dirty="0">
                <a:latin typeface="Arial" panose="020B0604020202090204" pitchFamily="34" charset="0"/>
                <a:ea typeface="华文细黑" pitchFamily="2" charset="-122"/>
              </a:rPr>
              <a:t>MAC</a:t>
            </a:r>
            <a:r>
              <a:rPr lang="zh-CN" altLang="en-US" sz="1300" dirty="0">
                <a:latin typeface="Arial" panose="020B0604020202090204" pitchFamily="34" charset="0"/>
                <a:ea typeface="华文细黑" pitchFamily="2" charset="-122"/>
              </a:rPr>
              <a:t>地址</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int(*do_ioctl)(struct device *dev,struct ifreq *ifr,int cmd); //</a:t>
            </a:r>
            <a:r>
              <a:rPr lang="zh-CN" altLang="en-US" sz="1300" dirty="0">
                <a:latin typeface="Arial" panose="020B0604020202090204" pitchFamily="34" charset="0"/>
                <a:ea typeface="华文细黑" pitchFamily="2" charset="-122"/>
              </a:rPr>
              <a:t>对接口执行控制命令</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void(*set_config)(struct device *dev,struct ifmap *map); //</a:t>
            </a:r>
            <a:r>
              <a:rPr lang="zh-CN" altLang="en-US" sz="1300" dirty="0">
                <a:latin typeface="Arial" panose="020B0604020202090204" pitchFamily="34" charset="0"/>
                <a:ea typeface="华文细黑" pitchFamily="2" charset="-122"/>
              </a:rPr>
              <a:t>变更接口配置</a:t>
            </a:r>
            <a:endParaRPr lang="zh-CN" altLang="en-US" sz="1300" dirty="0">
              <a:latin typeface="Arial" panose="020B0604020202090204" pitchFamily="34" charset="0"/>
              <a:ea typeface="华文细黑" pitchFamily="2" charset="-122"/>
            </a:endParaRPr>
          </a:p>
          <a:p>
            <a:r>
              <a:rPr lang="zh-CN" altLang="en-US" sz="1300" dirty="0">
                <a:latin typeface="Arial" panose="020B0604020202090204" pitchFamily="34" charset="0"/>
                <a:ea typeface="华文细黑" pitchFamily="2" charset="-122"/>
              </a:rPr>
              <a:t>   </a:t>
            </a:r>
            <a:r>
              <a:rPr lang="en-US" altLang="zh-CN" sz="1300" dirty="0">
                <a:latin typeface="Arial" panose="020B0604020202090204" pitchFamily="34" charset="0"/>
                <a:ea typeface="华文细黑" pitchFamily="2" charset="-122"/>
              </a:rPr>
              <a:t>void(*header_cache)(struct heighbour *neigh,struct hh_cache *hh); //</a:t>
            </a:r>
            <a:r>
              <a:rPr lang="zh-CN" altLang="en-US" sz="1300" dirty="0">
                <a:latin typeface="Arial" panose="020B0604020202090204" pitchFamily="34" charset="0"/>
                <a:ea typeface="华文细黑" pitchFamily="2" charset="-122"/>
              </a:rPr>
              <a:t>给</a:t>
            </a:r>
            <a:r>
              <a:rPr lang="en-US" altLang="zh-CN" sz="1300" dirty="0">
                <a:latin typeface="Arial" panose="020B0604020202090204" pitchFamily="34" charset="0"/>
                <a:ea typeface="华文细黑" pitchFamily="2" charset="-122"/>
              </a:rPr>
              <a:t>hh_cache</a:t>
            </a:r>
            <a:r>
              <a:rPr lang="zh-CN" altLang="en-US" sz="1300" dirty="0">
                <a:latin typeface="Arial" panose="020B0604020202090204" pitchFamily="34" charset="0"/>
                <a:ea typeface="华文细黑" pitchFamily="2" charset="-122"/>
              </a:rPr>
              <a:t>赋值   </a:t>
            </a:r>
            <a:r>
              <a:rPr lang="en-US" altLang="zh-CN" sz="1300" dirty="0">
                <a:latin typeface="Arial" panose="020B0604020202090204" pitchFamily="34" charset="0"/>
                <a:ea typeface="华文细黑" pitchFamily="2" charset="-122"/>
              </a:rPr>
              <a:t>}</a:t>
            </a:r>
            <a:r>
              <a:rPr lang="zh-CN" altLang="en-US" sz="1300" dirty="0">
                <a:latin typeface="Arial" panose="020B0604020202090204" pitchFamily="34" charset="0"/>
                <a:ea typeface="华文细黑" pitchFamily="2" charset="-122"/>
              </a:rPr>
              <a:t>；</a:t>
            </a:r>
            <a:endParaRPr lang="zh-CN" altLang="en-US" sz="1300" dirty="0">
              <a:latin typeface="Arial" panose="020B0604020202090204" pitchFamily="34" charset="0"/>
              <a:ea typeface="华文细黑"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8610" name="标题 3"/>
          <p:cNvSpPr>
            <a:spLocks noGrp="1"/>
          </p:cNvSpPr>
          <p:nvPr>
            <p:ph type="title" idx="4294967295"/>
          </p:nvPr>
        </p:nvSpPr>
        <p:spPr>
          <a:xfrm>
            <a:off x="1992313" y="115888"/>
            <a:ext cx="7056437"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11.6.3 </a:t>
            </a:r>
            <a:r>
              <a:rPr lang="zh-CN" altLang="en-US" sz="4300" dirty="0">
                <a:latin typeface="Times New Roman" panose="02020503050405090304" pitchFamily="18" charset="0"/>
                <a:ea typeface="黑体" pitchFamily="49" charset="-122"/>
              </a:rPr>
              <a:t>网络设备驱动程序</a:t>
            </a:r>
            <a:endParaRPr lang="zh-CN" altLang="en-US" sz="4300" dirty="0">
              <a:latin typeface="Times New Roman" panose="02020503050405090304" pitchFamily="18" charset="0"/>
              <a:ea typeface="黑体" pitchFamily="49" charset="-122"/>
            </a:endParaRPr>
          </a:p>
        </p:txBody>
      </p:sp>
      <p:sp>
        <p:nvSpPr>
          <p:cNvPr id="68611" name="矩形 8"/>
          <p:cNvSpPr/>
          <p:nvPr/>
        </p:nvSpPr>
        <p:spPr>
          <a:xfrm>
            <a:off x="1668463" y="908050"/>
            <a:ext cx="8964612" cy="5846445"/>
          </a:xfrm>
          <a:prstGeom prst="rect">
            <a:avLst/>
          </a:prstGeom>
          <a:noFill/>
          <a:ln w="9525">
            <a:noFill/>
          </a:ln>
        </p:spPr>
        <p:txBody>
          <a:bodyPr>
            <a:spAutoFit/>
          </a:bodyPr>
          <a:p>
            <a:r>
              <a:rPr lang="en-US" altLang="zh-CN" sz="1700" dirty="0">
                <a:latin typeface="Arial" panose="020B0604020202090204" pitchFamily="34" charset="0"/>
                <a:ea typeface="华文细黑" pitchFamily="2" charset="-122"/>
              </a:rPr>
              <a:t>sk_buffer</a:t>
            </a:r>
            <a:r>
              <a:rPr lang="zh-CN" altLang="en-US" sz="1700" dirty="0">
                <a:latin typeface="Arial" panose="020B0604020202090204" pitchFamily="34" charset="0"/>
                <a:ea typeface="华文细黑" pitchFamily="2" charset="-122"/>
              </a:rPr>
              <a:t>结构的描述：</a:t>
            </a:r>
            <a:endParaRPr lang="zh-CN" altLang="en-US"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struct sk_buffer {</a:t>
            </a:r>
            <a:endParaRPr lang="en-US" altLang="zh-CN"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   struct sk_buff *_alloc_skb(unsigned int size,gfp_t priority, int fclone, int node); //</a:t>
            </a:r>
            <a:r>
              <a:rPr lang="zh-CN" altLang="en-US" sz="1700" dirty="0">
                <a:latin typeface="Arial" panose="020B0604020202090204" pitchFamily="34" charset="0"/>
                <a:ea typeface="华文细黑" pitchFamily="2" charset="-122"/>
              </a:rPr>
              <a:t>申请一个</a:t>
            </a:r>
            <a:r>
              <a:rPr lang="en-US" altLang="zh-CN" sz="1700" dirty="0">
                <a:latin typeface="Arial" panose="020B0604020202090204" pitchFamily="34" charset="0"/>
                <a:ea typeface="华文细黑" pitchFamily="2" charset="-122"/>
              </a:rPr>
              <a:t>sk_buffer</a:t>
            </a:r>
            <a:r>
              <a:rPr lang="zh-CN" altLang="en-US" sz="1700" dirty="0">
                <a:latin typeface="Arial" panose="020B0604020202090204" pitchFamily="34" charset="0"/>
                <a:ea typeface="华文细黑" pitchFamily="2" charset="-122"/>
              </a:rPr>
              <a:t>并初始化</a:t>
            </a:r>
            <a:endParaRPr lang="zh-CN" altLang="en-US" sz="1700" dirty="0">
              <a:latin typeface="Arial" panose="020B0604020202090204" pitchFamily="34" charset="0"/>
              <a:ea typeface="华文细黑" pitchFamily="2" charset="-122"/>
            </a:endParaRPr>
          </a:p>
          <a:p>
            <a:r>
              <a:rPr lang="zh-CN" altLang="en-US" sz="1700" dirty="0">
                <a:latin typeface="Arial" panose="020B0604020202090204" pitchFamily="34" charset="0"/>
                <a:ea typeface="华文细黑" pitchFamily="2" charset="-122"/>
              </a:rPr>
              <a:t>   </a:t>
            </a:r>
            <a:r>
              <a:rPr lang="en-US" altLang="zh-CN" sz="1700" dirty="0">
                <a:latin typeface="Arial" panose="020B0604020202090204" pitchFamily="34" charset="0"/>
                <a:ea typeface="华文细黑" pitchFamily="2" charset="-122"/>
              </a:rPr>
              <a:t>struct sk_buffer *skb_get(struct sk_buff *skb); //</a:t>
            </a:r>
            <a:r>
              <a:rPr lang="zh-CN" altLang="en-US" sz="1700" dirty="0">
                <a:latin typeface="Arial" panose="020B0604020202090204" pitchFamily="34" charset="0"/>
                <a:ea typeface="华文细黑" pitchFamily="2" charset="-122"/>
              </a:rPr>
              <a:t>定义一个</a:t>
            </a:r>
            <a:r>
              <a:rPr lang="en-US" altLang="zh-CN" sz="1700" dirty="0">
                <a:latin typeface="Arial" panose="020B0604020202090204" pitchFamily="34" charset="0"/>
                <a:ea typeface="华文细黑" pitchFamily="2" charset="-122"/>
              </a:rPr>
              <a:t>sk_buff</a:t>
            </a:r>
            <a:r>
              <a:rPr lang="zh-CN" altLang="en-US" sz="1700" dirty="0">
                <a:latin typeface="Arial" panose="020B0604020202090204" pitchFamily="34" charset="0"/>
                <a:ea typeface="华文细黑" pitchFamily="2" charset="-122"/>
              </a:rPr>
              <a:t>指针</a:t>
            </a:r>
            <a:endParaRPr lang="zh-CN" altLang="en-US" sz="1700" dirty="0">
              <a:latin typeface="Arial" panose="020B0604020202090204" pitchFamily="34" charset="0"/>
              <a:ea typeface="华文细黑" pitchFamily="2" charset="-122"/>
            </a:endParaRPr>
          </a:p>
          <a:p>
            <a:r>
              <a:rPr lang="zh-CN" altLang="en-US" sz="1700" dirty="0">
                <a:latin typeface="Arial" panose="020B0604020202090204" pitchFamily="34" charset="0"/>
                <a:ea typeface="华文细黑" pitchFamily="2" charset="-122"/>
              </a:rPr>
              <a:t>   </a:t>
            </a:r>
            <a:r>
              <a:rPr lang="en-US" altLang="zh-CN" sz="1700" dirty="0">
                <a:latin typeface="Arial" panose="020B0604020202090204" pitchFamily="34" charset="0"/>
                <a:ea typeface="华文细黑" pitchFamily="2" charset="-122"/>
              </a:rPr>
              <a:t>int skb_cloned(const struct sk_buff *skb); //</a:t>
            </a:r>
            <a:r>
              <a:rPr lang="zh-CN" altLang="en-US" sz="1700" dirty="0">
                <a:latin typeface="Arial" panose="020B0604020202090204" pitchFamily="34" charset="0"/>
                <a:ea typeface="华文细黑" pitchFamily="2" charset="-122"/>
              </a:rPr>
              <a:t>复制一个</a:t>
            </a:r>
            <a:r>
              <a:rPr lang="en-US" altLang="zh-CN" sz="1700" dirty="0">
                <a:latin typeface="Arial" panose="020B0604020202090204" pitchFamily="34" charset="0"/>
                <a:ea typeface="华文细黑" pitchFamily="2" charset="-122"/>
              </a:rPr>
              <a:t>sk_buff</a:t>
            </a:r>
            <a:endParaRPr lang="en-US" altLang="zh-CN"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   int skb_shared(const struct sk_buff *skb); //</a:t>
            </a:r>
            <a:r>
              <a:rPr lang="zh-CN" altLang="en-US" sz="1700" dirty="0">
                <a:latin typeface="Arial" panose="020B0604020202090204" pitchFamily="34" charset="0"/>
                <a:ea typeface="华文细黑" pitchFamily="2" charset="-122"/>
              </a:rPr>
              <a:t>判断是否多个用户使用</a:t>
            </a:r>
            <a:r>
              <a:rPr lang="en-US" altLang="zh-CN" sz="1700" dirty="0">
                <a:latin typeface="Arial" panose="020B0604020202090204" pitchFamily="34" charset="0"/>
                <a:ea typeface="华文细黑" pitchFamily="2" charset="-122"/>
              </a:rPr>
              <a:t>sk_buff</a:t>
            </a:r>
            <a:endParaRPr lang="en-US" altLang="zh-CN"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   void skb_queue_head(struct sk_buff_head *list,struct sk_buff *newsk); //sk_buff</a:t>
            </a:r>
            <a:r>
              <a:rPr lang="zh-CN" altLang="en-US" sz="1700" dirty="0">
                <a:latin typeface="Arial" panose="020B0604020202090204" pitchFamily="34" charset="0"/>
                <a:ea typeface="华文细黑" pitchFamily="2" charset="-122"/>
              </a:rPr>
              <a:t>链表头部插入一个新的</a:t>
            </a:r>
            <a:r>
              <a:rPr lang="en-US" altLang="zh-CN" sz="1700" dirty="0">
                <a:latin typeface="Arial" panose="020B0604020202090204" pitchFamily="34" charset="0"/>
                <a:ea typeface="华文细黑" pitchFamily="2" charset="-122"/>
              </a:rPr>
              <a:t>sk_buff</a:t>
            </a:r>
            <a:endParaRPr lang="en-US" altLang="zh-CN"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   void skb_queue_tail(struct sk_buff_head *list,struct sk_buff *newsk); //sk_buff</a:t>
            </a:r>
            <a:r>
              <a:rPr lang="zh-CN" altLang="en-US" sz="1700" dirty="0">
                <a:latin typeface="Arial" panose="020B0604020202090204" pitchFamily="34" charset="0"/>
                <a:ea typeface="华文细黑" pitchFamily="2" charset="-122"/>
              </a:rPr>
              <a:t>链表尾部插入一个新的</a:t>
            </a:r>
            <a:r>
              <a:rPr lang="en-US" altLang="zh-CN" sz="1700" dirty="0">
                <a:latin typeface="Arial" panose="020B0604020202090204" pitchFamily="34" charset="0"/>
                <a:ea typeface="华文细黑" pitchFamily="2" charset="-122"/>
              </a:rPr>
              <a:t>sk_buff</a:t>
            </a:r>
            <a:endParaRPr lang="en-US" altLang="zh-CN"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   void skb_insert(struct sk_buff *old,struct sk_buff *newsk,struct sk_buff_head *list); //sk_buff</a:t>
            </a:r>
            <a:r>
              <a:rPr lang="zh-CN" altLang="en-US" sz="1700" dirty="0">
                <a:latin typeface="Arial" panose="020B0604020202090204" pitchFamily="34" charset="0"/>
                <a:ea typeface="华文细黑" pitchFamily="2" charset="-122"/>
              </a:rPr>
              <a:t>链表的</a:t>
            </a:r>
            <a:r>
              <a:rPr lang="en-US" altLang="zh-CN" sz="1700" dirty="0">
                <a:latin typeface="Arial" panose="020B0604020202090204" pitchFamily="34" charset="0"/>
                <a:ea typeface="华文细黑" pitchFamily="2" charset="-122"/>
              </a:rPr>
              <a:t>old</a:t>
            </a:r>
            <a:r>
              <a:rPr lang="zh-CN" altLang="en-US" sz="1700" dirty="0">
                <a:latin typeface="Arial" panose="020B0604020202090204" pitchFamily="34" charset="0"/>
                <a:ea typeface="华文细黑" pitchFamily="2" charset="-122"/>
              </a:rPr>
              <a:t>元素前插入一个元素</a:t>
            </a:r>
            <a:endParaRPr lang="zh-CN" altLang="en-US" sz="1700" dirty="0">
              <a:latin typeface="Arial" panose="020B0604020202090204" pitchFamily="34" charset="0"/>
              <a:ea typeface="华文细黑" pitchFamily="2" charset="-122"/>
            </a:endParaRPr>
          </a:p>
          <a:p>
            <a:r>
              <a:rPr lang="zh-CN" altLang="en-US" sz="1700" dirty="0">
                <a:latin typeface="Arial" panose="020B0604020202090204" pitchFamily="34" charset="0"/>
                <a:ea typeface="华文细黑" pitchFamily="2" charset="-122"/>
              </a:rPr>
              <a:t>   </a:t>
            </a:r>
            <a:r>
              <a:rPr lang="en-US" altLang="zh-CN" sz="1700" dirty="0">
                <a:latin typeface="Arial" panose="020B0604020202090204" pitchFamily="34" charset="0"/>
                <a:ea typeface="华文细黑" pitchFamily="2" charset="-122"/>
              </a:rPr>
              <a:t>void skb_append(struct sk_buff *old,struct sk_buff *newsk,struct sk_buff_head *list); //sk_buff</a:t>
            </a:r>
            <a:r>
              <a:rPr lang="zh-CN" altLang="en-US" sz="1700" dirty="0">
                <a:latin typeface="Arial" panose="020B0604020202090204" pitchFamily="34" charset="0"/>
                <a:ea typeface="华文细黑" pitchFamily="2" charset="-122"/>
              </a:rPr>
              <a:t>链表的</a:t>
            </a:r>
            <a:r>
              <a:rPr lang="en-US" altLang="zh-CN" sz="1700" dirty="0">
                <a:latin typeface="Arial" panose="020B0604020202090204" pitchFamily="34" charset="0"/>
                <a:ea typeface="华文细黑" pitchFamily="2" charset="-122"/>
              </a:rPr>
              <a:t>old</a:t>
            </a:r>
            <a:r>
              <a:rPr lang="zh-CN" altLang="en-US" sz="1700" dirty="0">
                <a:latin typeface="Arial" panose="020B0604020202090204" pitchFamily="34" charset="0"/>
                <a:ea typeface="华文细黑" pitchFamily="2" charset="-122"/>
              </a:rPr>
              <a:t>元素后插入一个元素</a:t>
            </a:r>
            <a:endParaRPr lang="zh-CN" altLang="en-US" sz="1700" dirty="0">
              <a:latin typeface="Arial" panose="020B0604020202090204" pitchFamily="34" charset="0"/>
              <a:ea typeface="华文细黑" pitchFamily="2" charset="-122"/>
            </a:endParaRPr>
          </a:p>
          <a:p>
            <a:r>
              <a:rPr lang="zh-CN" altLang="en-US" sz="1700" dirty="0">
                <a:latin typeface="Arial" panose="020B0604020202090204" pitchFamily="34" charset="0"/>
                <a:ea typeface="华文细黑" pitchFamily="2" charset="-122"/>
              </a:rPr>
              <a:t>   </a:t>
            </a:r>
            <a:r>
              <a:rPr lang="en-US" altLang="zh-CN" sz="1700" dirty="0">
                <a:latin typeface="Arial" panose="020B0604020202090204" pitchFamily="34" charset="0"/>
                <a:ea typeface="华文细黑" pitchFamily="2" charset="-122"/>
              </a:rPr>
              <a:t>unsigned char *skb_push(struct sk_buff *skb,unsigned int len); //</a:t>
            </a:r>
            <a:r>
              <a:rPr lang="zh-CN" altLang="en-US" sz="1700" dirty="0">
                <a:latin typeface="Arial" panose="020B0604020202090204" pitchFamily="34" charset="0"/>
                <a:ea typeface="华文细黑" pitchFamily="2" charset="-122"/>
              </a:rPr>
              <a:t>将</a:t>
            </a:r>
            <a:r>
              <a:rPr lang="en-US" altLang="zh-CN" sz="1700" dirty="0">
                <a:latin typeface="Arial" panose="020B0604020202090204" pitchFamily="34" charset="0"/>
                <a:ea typeface="华文细黑" pitchFamily="2" charset="-122"/>
              </a:rPr>
              <a:t>sk_buff</a:t>
            </a:r>
            <a:r>
              <a:rPr lang="zh-CN" altLang="en-US" sz="1700" dirty="0">
                <a:latin typeface="Arial" panose="020B0604020202090204" pitchFamily="34" charset="0"/>
                <a:ea typeface="华文细黑" pitchFamily="2" charset="-122"/>
              </a:rPr>
              <a:t>缓冲区长度增加</a:t>
            </a:r>
            <a:r>
              <a:rPr lang="en-US" altLang="zh-CN" sz="1700" dirty="0">
                <a:latin typeface="Arial" panose="020B0604020202090204" pitchFamily="34" charset="0"/>
                <a:ea typeface="华文细黑" pitchFamily="2" charset="-122"/>
              </a:rPr>
              <a:t>len</a:t>
            </a:r>
            <a:endParaRPr lang="en-US" altLang="zh-CN"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   unsigned char * skb_pull(struct sk_buff *skb,unsigned int len); //</a:t>
            </a:r>
            <a:r>
              <a:rPr lang="zh-CN" altLang="en-US" sz="1700" dirty="0">
                <a:latin typeface="Arial" panose="020B0604020202090204" pitchFamily="34" charset="0"/>
                <a:ea typeface="华文细黑" pitchFamily="2" charset="-122"/>
              </a:rPr>
              <a:t>从</a:t>
            </a:r>
            <a:r>
              <a:rPr lang="en-US" altLang="zh-CN" sz="1700" dirty="0">
                <a:latin typeface="Arial" panose="020B0604020202090204" pitchFamily="34" charset="0"/>
                <a:ea typeface="华文细黑" pitchFamily="2" charset="-122"/>
              </a:rPr>
              <a:t>sk_buff</a:t>
            </a:r>
            <a:r>
              <a:rPr lang="zh-CN" altLang="en-US" sz="1700" dirty="0">
                <a:latin typeface="Arial" panose="020B0604020202090204" pitchFamily="34" charset="0"/>
                <a:ea typeface="华文细黑" pitchFamily="2" charset="-122"/>
              </a:rPr>
              <a:t>缓冲区头部将缓冲区长度增加</a:t>
            </a:r>
            <a:r>
              <a:rPr lang="en-US" altLang="zh-CN" sz="1700" dirty="0">
                <a:latin typeface="Arial" panose="020B0604020202090204" pitchFamily="34" charset="0"/>
                <a:ea typeface="华文细黑" pitchFamily="2" charset="-122"/>
              </a:rPr>
              <a:t>len</a:t>
            </a:r>
            <a:endParaRPr lang="en-US" altLang="zh-CN"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   unsigned char *skb_put(struct sk_buff *skb,unsigned int len); //</a:t>
            </a:r>
            <a:r>
              <a:rPr lang="zh-CN" altLang="en-US" sz="1700" dirty="0">
                <a:latin typeface="Arial" panose="020B0604020202090204" pitchFamily="34" charset="0"/>
                <a:ea typeface="华文细黑" pitchFamily="2" charset="-122"/>
              </a:rPr>
              <a:t>在</a:t>
            </a:r>
            <a:r>
              <a:rPr lang="en-US" altLang="zh-CN" sz="1700" dirty="0">
                <a:latin typeface="Arial" panose="020B0604020202090204" pitchFamily="34" charset="0"/>
                <a:ea typeface="华文细黑" pitchFamily="2" charset="-122"/>
              </a:rPr>
              <a:t>sk_buff</a:t>
            </a:r>
            <a:r>
              <a:rPr lang="zh-CN" altLang="en-US" sz="1700" dirty="0">
                <a:latin typeface="Arial" panose="020B0604020202090204" pitchFamily="34" charset="0"/>
                <a:ea typeface="华文细黑" pitchFamily="2" charset="-122"/>
              </a:rPr>
              <a:t>缓冲区头部将缓冲区长度减</a:t>
            </a:r>
            <a:r>
              <a:rPr lang="en-US" altLang="zh-CN" sz="1700" dirty="0">
                <a:latin typeface="Arial" panose="020B0604020202090204" pitchFamily="34" charset="0"/>
                <a:ea typeface="华文细黑" pitchFamily="2" charset="-122"/>
              </a:rPr>
              <a:t>len</a:t>
            </a:r>
            <a:endParaRPr lang="en-US" altLang="zh-CN" sz="1700" dirty="0">
              <a:latin typeface="Arial" panose="020B0604020202090204" pitchFamily="34" charset="0"/>
              <a:ea typeface="华文细黑" pitchFamily="2" charset="-122"/>
            </a:endParaRPr>
          </a:p>
          <a:p>
            <a:r>
              <a:rPr lang="en-US" altLang="zh-CN" sz="1700" dirty="0">
                <a:latin typeface="Arial" panose="020B0604020202090204" pitchFamily="34" charset="0"/>
                <a:ea typeface="华文细黑" pitchFamily="2" charset="-122"/>
              </a:rPr>
              <a:t>};</a:t>
            </a:r>
            <a:endParaRPr lang="en-US" altLang="zh-CN" sz="1700" dirty="0">
              <a:latin typeface="Arial" panose="020B0604020202090204" pitchFamily="34" charset="0"/>
              <a:ea typeface="华文细黑"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9634" name="标题 3"/>
          <p:cNvSpPr>
            <a:spLocks noGrp="1"/>
          </p:cNvSpPr>
          <p:nvPr>
            <p:ph type="title" idx="4294967295"/>
          </p:nvPr>
        </p:nvSpPr>
        <p:spPr>
          <a:xfrm>
            <a:off x="1992313" y="115888"/>
            <a:ext cx="7199312"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11.6.4  </a:t>
            </a:r>
            <a:r>
              <a:rPr lang="zh-CN" altLang="en-US" sz="4300" dirty="0">
                <a:latin typeface="Times New Roman" panose="02020503050405090304" pitchFamily="18" charset="0"/>
                <a:ea typeface="黑体" pitchFamily="49" charset="-122"/>
              </a:rPr>
              <a:t>内核与驱动程序接口</a:t>
            </a:r>
            <a:endParaRPr lang="zh-CN" altLang="en-US" sz="4300" dirty="0">
              <a:latin typeface="Times New Roman" panose="02020503050405090304" pitchFamily="18" charset="0"/>
              <a:ea typeface="黑体" pitchFamily="49" charset="-122"/>
            </a:endParaRPr>
          </a:p>
        </p:txBody>
      </p:sp>
      <p:pic>
        <p:nvPicPr>
          <p:cNvPr id="69635" name="Picture 2"/>
          <p:cNvPicPr>
            <a:picLocks noChangeAspect="1"/>
          </p:cNvPicPr>
          <p:nvPr/>
        </p:nvPicPr>
        <p:blipFill>
          <a:blip r:embed="rId1"/>
          <a:stretch>
            <a:fillRect/>
          </a:stretch>
        </p:blipFill>
        <p:spPr>
          <a:xfrm>
            <a:off x="1992313" y="1557338"/>
            <a:ext cx="8099425" cy="3240087"/>
          </a:xfrm>
          <a:prstGeom prst="rect">
            <a:avLst/>
          </a:prstGeom>
          <a:noFill/>
          <a:ln w="9525">
            <a:noFill/>
          </a:ln>
        </p:spPr>
      </p:pic>
      <p:sp>
        <p:nvSpPr>
          <p:cNvPr id="7" name="矩形 6"/>
          <p:cNvSpPr/>
          <p:nvPr/>
        </p:nvSpPr>
        <p:spPr>
          <a:xfrm>
            <a:off x="3833813" y="5373688"/>
            <a:ext cx="4234180" cy="42989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图</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11.13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系统内核与驱动程序接口</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3250" name="标题 3"/>
          <p:cNvSpPr>
            <a:spLocks noGrp="1"/>
          </p:cNvSpPr>
          <p:nvPr>
            <p:ph type="title" idx="4294967295"/>
          </p:nvPr>
        </p:nvSpPr>
        <p:spPr>
          <a:xfrm>
            <a:off x="1992313" y="115888"/>
            <a:ext cx="7056437"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11.6.1 </a:t>
            </a:r>
            <a:r>
              <a:rPr lang="zh-CN" altLang="en-US" sz="4300" dirty="0">
                <a:latin typeface="Times New Roman" panose="02020503050405090304" pitchFamily="18" charset="0"/>
                <a:ea typeface="黑体" pitchFamily="49" charset="-122"/>
              </a:rPr>
              <a:t>字符设备驱动程序</a:t>
            </a:r>
            <a:endParaRPr lang="zh-CN" altLang="zh-CN" sz="4300" dirty="0">
              <a:latin typeface="Times New Roman" panose="02020503050405090304" pitchFamily="18" charset="0"/>
              <a:ea typeface="黑体" pitchFamily="49" charset="-122"/>
            </a:endParaRPr>
          </a:p>
        </p:txBody>
      </p:sp>
      <p:sp>
        <p:nvSpPr>
          <p:cNvPr id="6" name="矩形 5"/>
          <p:cNvSpPr/>
          <p:nvPr/>
        </p:nvSpPr>
        <p:spPr>
          <a:xfrm>
            <a:off x="2351088" y="1700213"/>
            <a:ext cx="7705725" cy="369252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字符设备驱动程序注册与注销</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系统内核定义了一个数组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chrdevs</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用于保存所有字符设备驱动程序的信息，这个数据结构是系统一个专门用于注册字符设备的数据结构。数组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chrdevs</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共有</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255</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个元素，每一项表示一个字符设备驱动程序，内核就是通过系统调用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register_chrdev</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向该数组插入一个新的字符设备文件来完成字符设备驱动程序的注册。</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4274" name="标题 3"/>
          <p:cNvSpPr>
            <a:spLocks noGrp="1"/>
          </p:cNvSpPr>
          <p:nvPr>
            <p:ph type="title" idx="4294967295"/>
          </p:nvPr>
        </p:nvSpPr>
        <p:spPr>
          <a:xfrm>
            <a:off x="1992313" y="115888"/>
            <a:ext cx="71278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11.6.1 </a:t>
            </a:r>
            <a:r>
              <a:rPr lang="zh-CN" altLang="en-US" sz="4300" dirty="0">
                <a:latin typeface="Times New Roman" panose="02020503050405090304" pitchFamily="18" charset="0"/>
                <a:ea typeface="黑体" pitchFamily="49" charset="-122"/>
              </a:rPr>
              <a:t>字符设备驱动程序</a:t>
            </a:r>
            <a:endParaRPr lang="zh-CN" altLang="zh-CN" sz="4300" dirty="0">
              <a:latin typeface="Times New Roman" panose="02020503050405090304" pitchFamily="18" charset="0"/>
              <a:ea typeface="黑体" pitchFamily="49" charset="-122"/>
            </a:endParaRPr>
          </a:p>
        </p:txBody>
      </p:sp>
      <p:sp>
        <p:nvSpPr>
          <p:cNvPr id="6" name="矩形 5"/>
          <p:cNvSpPr/>
          <p:nvPr/>
        </p:nvSpPr>
        <p:spPr>
          <a:xfrm>
            <a:off x="1774825" y="1138238"/>
            <a:ext cx="8569325" cy="516953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数组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chrdevs</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描述如下：</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static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char_device_struct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char_device_struct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*next;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指向下一个字符设备驱动程序</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major;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主设备号</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baseminor</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次设备号</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minorct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次设备数</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char name[64];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某类设备名称</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file_operations</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*fops;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指向文件操作表的指针</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cdev</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cdev</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设备介质</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chrdevs</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[CHRDEV_MAJOR_HASH_SIZE];</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5298" name="标题 3"/>
          <p:cNvSpPr>
            <a:spLocks noGrp="1"/>
          </p:cNvSpPr>
          <p:nvPr>
            <p:ph type="title" idx="4294967295"/>
          </p:nvPr>
        </p:nvSpPr>
        <p:spPr>
          <a:xfrm>
            <a:off x="1992313" y="115888"/>
            <a:ext cx="73437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11.6.1 </a:t>
            </a:r>
            <a:r>
              <a:rPr lang="zh-CN" altLang="en-US" sz="4300" dirty="0">
                <a:latin typeface="Times New Roman" panose="02020503050405090304" pitchFamily="18" charset="0"/>
                <a:ea typeface="黑体" pitchFamily="49" charset="-122"/>
              </a:rPr>
              <a:t>字符设备驱动程序</a:t>
            </a:r>
            <a:endParaRPr lang="zh-CN" altLang="zh-CN" sz="4300" dirty="0">
              <a:latin typeface="Times New Roman" panose="02020503050405090304" pitchFamily="18" charset="0"/>
              <a:ea typeface="黑体" pitchFamily="49" charset="-122"/>
            </a:endParaRPr>
          </a:p>
        </p:txBody>
      </p:sp>
      <p:sp>
        <p:nvSpPr>
          <p:cNvPr id="6" name="矩形 5"/>
          <p:cNvSpPr/>
          <p:nvPr/>
        </p:nvSpPr>
        <p:spPr>
          <a:xfrm>
            <a:off x="1746250" y="950913"/>
            <a:ext cx="8640763" cy="5612765"/>
          </a:xfrm>
          <a:prstGeom prst="rect">
            <a:avLst/>
          </a:prstGeom>
        </p:spPr>
        <p:txBody>
          <a:bodyPr>
            <a:spAutoFit/>
          </a:bodyPr>
          <a:lstStyle/>
          <a:p>
            <a:pPr marL="0" marR="0" lvl="0" indent="457200" algn="just" defTabSz="914400" rtl="0" eaLnBrk="1" fontAlgn="base" latinLnBrk="0" hangingPunct="1">
              <a:lnSpc>
                <a:spcPct val="12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字符设备驱动程序结构</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字符设备驱动程序对</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设备的操作是通过一组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fops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指针指向的函数来实现，系统对</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设备的存取都是依靠这些函数所提供的一组固定入口点来进行。</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open()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。完成初始化设备、识别次设备号并进行相应操作、设备递增使用计数、检查设备特定错误、分配并填写相关数据结构等操作。</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release()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。释放一个被分配出去的设备。</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read()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。通过设备实现从内核地址空间复制数据到用户地址空间。</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write()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。通过设备实现从用户地址空间复制数据到内核地址空间。</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5</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ioctl</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。完成读和写之外的操作，主要用来获取或改变正在运行的设备参数。</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6</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llseek</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。用于修改文件当前读或写的位置并将新位置作为返回值返回给调用者。</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6322" name="标题 3"/>
          <p:cNvSpPr>
            <a:spLocks noGrp="1"/>
          </p:cNvSpPr>
          <p:nvPr>
            <p:ph type="title" idx="4294967295"/>
          </p:nvPr>
        </p:nvSpPr>
        <p:spPr>
          <a:xfrm>
            <a:off x="1992313" y="115888"/>
            <a:ext cx="7056437"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11.6.1 </a:t>
            </a:r>
            <a:r>
              <a:rPr lang="zh-CN" altLang="en-US" sz="4300" dirty="0">
                <a:latin typeface="Times New Roman" panose="02020503050405090304" pitchFamily="18" charset="0"/>
                <a:ea typeface="黑体" pitchFamily="49" charset="-122"/>
              </a:rPr>
              <a:t>字符设备驱动程序</a:t>
            </a:r>
            <a:endParaRPr lang="zh-CN" altLang="zh-CN" sz="4300" dirty="0">
              <a:latin typeface="Times New Roman" panose="02020503050405090304" pitchFamily="18" charset="0"/>
              <a:ea typeface="黑体" pitchFamily="49" charset="-122"/>
            </a:endParaRPr>
          </a:p>
        </p:txBody>
      </p:sp>
      <p:sp>
        <p:nvSpPr>
          <p:cNvPr id="6" name="矩形 5"/>
          <p:cNvSpPr/>
          <p:nvPr/>
        </p:nvSpPr>
        <p:spPr>
          <a:xfrm>
            <a:off x="2135188" y="1989138"/>
            <a:ext cx="7777163" cy="267652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字符设备驱动程序的数据结构</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字符设备驱动程序中的相关操作会用到一个非常重要的数据结构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file_operations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，这个数据结构的每一个成员名称对应一个系统调用。这个系统调用通过设备文件的主设备号就能够找到相对应的字符设备驱动程序。</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7346" name="标题 3"/>
          <p:cNvSpPr>
            <a:spLocks noGrp="1"/>
          </p:cNvSpPr>
          <p:nvPr>
            <p:ph type="title" idx="4294967295"/>
          </p:nvPr>
        </p:nvSpPr>
        <p:spPr>
          <a:xfrm>
            <a:off x="1992313" y="115888"/>
            <a:ext cx="71278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11.6.1 </a:t>
            </a:r>
            <a:r>
              <a:rPr lang="zh-CN" altLang="en-US" sz="4300" dirty="0">
                <a:latin typeface="Times New Roman" panose="02020503050405090304" pitchFamily="18" charset="0"/>
                <a:ea typeface="黑体" pitchFamily="49" charset="-122"/>
              </a:rPr>
              <a:t>字符设备驱动程序</a:t>
            </a:r>
            <a:endParaRPr lang="zh-CN" altLang="zh-CN" sz="4300" dirty="0">
              <a:latin typeface="Times New Roman" panose="02020503050405090304" pitchFamily="18" charset="0"/>
              <a:ea typeface="黑体" pitchFamily="49" charset="-122"/>
            </a:endParaRPr>
          </a:p>
        </p:txBody>
      </p:sp>
      <p:sp>
        <p:nvSpPr>
          <p:cNvPr id="57347" name="矩形 5"/>
          <p:cNvSpPr/>
          <p:nvPr/>
        </p:nvSpPr>
        <p:spPr>
          <a:xfrm>
            <a:off x="2135188" y="1036638"/>
            <a:ext cx="7200900" cy="5662295"/>
          </a:xfrm>
          <a:prstGeom prst="rect">
            <a:avLst/>
          </a:prstGeom>
          <a:noFill/>
          <a:ln w="9525">
            <a:noFill/>
          </a:ln>
        </p:spPr>
        <p:txBody>
          <a:bodyPr>
            <a:spAutoFit/>
          </a:bodyPr>
          <a:p>
            <a:r>
              <a:rPr lang="en-US" altLang="zh-CN" dirty="0">
                <a:latin typeface="Times New Roman" panose="02020503050405090304" pitchFamily="18" charset="0"/>
                <a:ea typeface="华文细黑" pitchFamily="2" charset="-122"/>
              </a:rPr>
              <a:t> </a:t>
            </a:r>
            <a:r>
              <a:rPr lang="en-US" altLang="zh-CN" sz="2000" b="1" dirty="0">
                <a:latin typeface="Times New Roman" panose="02020503050405090304" pitchFamily="18" charset="0"/>
                <a:ea typeface="华文细黑" pitchFamily="2" charset="-122"/>
              </a:rPr>
              <a:t>file_operations</a:t>
            </a:r>
            <a:r>
              <a:rPr lang="zh-CN" altLang="en-US" sz="2000" b="1" dirty="0">
                <a:latin typeface="Times New Roman" panose="02020503050405090304" pitchFamily="18" charset="0"/>
                <a:ea typeface="华文细黑" pitchFamily="2" charset="-122"/>
              </a:rPr>
              <a:t>的定义</a:t>
            </a:r>
            <a:r>
              <a:rPr lang="zh-CN" altLang="en-US" dirty="0">
                <a:latin typeface="Times New Roman" panose="02020503050405090304" pitchFamily="18" charset="0"/>
                <a:ea typeface="华文细黑" pitchFamily="2" charset="-122"/>
              </a:rPr>
              <a:t>：</a:t>
            </a:r>
            <a:endParaRPr lang="zh-CN" altLang="en-US" dirty="0">
              <a:latin typeface="Times New Roman" panose="02020503050405090304" pitchFamily="18" charset="0"/>
              <a:ea typeface="华文细黑" pitchFamily="2" charset="-122"/>
            </a:endParaRPr>
          </a:p>
          <a:p>
            <a:r>
              <a:rPr lang="zh-CN" altLang="en-US" dirty="0">
                <a:latin typeface="Times New Roman" panose="02020503050405090304" pitchFamily="18" charset="0"/>
                <a:ea typeface="华文细黑" pitchFamily="2" charset="-122"/>
              </a:rPr>
              <a:t>  </a:t>
            </a:r>
            <a:r>
              <a:rPr lang="en-US" altLang="zh-CN" dirty="0">
                <a:latin typeface="Times New Roman" panose="02020503050405090304" pitchFamily="18" charset="0"/>
                <a:ea typeface="华文细黑" pitchFamily="2" charset="-122"/>
              </a:rPr>
              <a:t>struct file_operations {</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struct module *owner;</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loff_t(*llseek)(struct file,loff_t,int);</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ssize_t(*read)(struct file*,char_user*,size_t,loff_t*);</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ssize_t(*aio_read)(struct kiocb*,char_user*,size_t,loff_t);</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ssize_t(*write)(struct file*,const char_user*,size_t,loff_t*);</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ssize_t(*aio_write)(struct kiocb*,char_user*,size_t,loff_t);</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int(*readdir)(struct file*,void*,filldir_t);</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unsigned int(*poll)(struct file*,struct poll_table_struct*);</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int(*ioctl)(struct inode*,struct file*,unsigned int,unsigned long);</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long(*unlocked_ioctl)(struct file*,unsigned int,unsigned long);</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long(*compat_ioctl)(struct file*,unsigned int,unsigned long);</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int(*mmap)(struct file*,struct vm_area_struct*);</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int(*open)(struct inode*,struct file*);</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int(*flush)(struct file*,fl_owner_t id);</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int(*release)(struct inode*,struct file*);</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int(*lock)(struct file*,int,struct file_lock*);</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a:t>
            </a:r>
            <a:endParaRPr lang="en-US" altLang="zh-CN" dirty="0">
              <a:latin typeface="Times New Roman" panose="02020503050405090304" pitchFamily="18" charset="0"/>
              <a:ea typeface="华文细黑" pitchFamily="2" charset="-122"/>
            </a:endParaRPr>
          </a:p>
          <a:p>
            <a:r>
              <a:rPr lang="en-US" altLang="zh-CN" dirty="0">
                <a:latin typeface="Times New Roman" panose="02020503050405090304" pitchFamily="18" charset="0"/>
                <a:ea typeface="华文细黑" pitchFamily="2" charset="-122"/>
              </a:rPr>
              <a:t>   };</a:t>
            </a:r>
            <a:endParaRPr lang="en-US" altLang="zh-CN" dirty="0">
              <a:latin typeface="Times New Roman" panose="02020503050405090304" pitchFamily="18" charset="0"/>
              <a:ea typeface="华文细黑"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8370" name="标题 3"/>
          <p:cNvSpPr>
            <a:spLocks noGrp="1"/>
          </p:cNvSpPr>
          <p:nvPr>
            <p:ph type="title" idx="4294967295"/>
          </p:nvPr>
        </p:nvSpPr>
        <p:spPr>
          <a:xfrm>
            <a:off x="1992313" y="115888"/>
            <a:ext cx="7056437"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11.6.1 </a:t>
            </a:r>
            <a:r>
              <a:rPr lang="zh-CN" altLang="en-US" sz="4300" dirty="0">
                <a:latin typeface="Times New Roman" panose="02020503050405090304" pitchFamily="18" charset="0"/>
                <a:ea typeface="黑体" pitchFamily="49" charset="-122"/>
              </a:rPr>
              <a:t>字符设备驱动程序</a:t>
            </a:r>
            <a:endParaRPr lang="zh-CN" altLang="en-US" sz="4300" dirty="0">
              <a:latin typeface="Times New Roman" panose="02020503050405090304" pitchFamily="18" charset="0"/>
              <a:ea typeface="黑体" pitchFamily="49" charset="-122"/>
            </a:endParaRPr>
          </a:p>
        </p:txBody>
      </p:sp>
      <p:sp>
        <p:nvSpPr>
          <p:cNvPr id="58371" name="矩形 5"/>
          <p:cNvSpPr/>
          <p:nvPr/>
        </p:nvSpPr>
        <p:spPr>
          <a:xfrm>
            <a:off x="2566988" y="1844675"/>
            <a:ext cx="6697662" cy="3322955"/>
          </a:xfrm>
          <a:prstGeom prst="rect">
            <a:avLst/>
          </a:prstGeom>
          <a:noFill/>
          <a:ln w="9525">
            <a:noFill/>
          </a:ln>
        </p:spPr>
        <p:txBody>
          <a:bodyPr>
            <a:spAutoFit/>
          </a:bodyPr>
          <a:p>
            <a:pPr indent="457200" algn="just">
              <a:lnSpc>
                <a:spcPct val="150000"/>
              </a:lnSpc>
            </a:pPr>
            <a:r>
              <a:rPr lang="zh-CN" altLang="en-US" sz="2000" dirty="0">
                <a:latin typeface="Times New Roman" panose="02020503050405090304" pitchFamily="18" charset="0"/>
                <a:ea typeface="黑体" pitchFamily="49" charset="-122"/>
              </a:rPr>
              <a:t>设备驱动程序的</a:t>
            </a:r>
            <a:r>
              <a:rPr lang="en-US" altLang="zh-CN" sz="2000" dirty="0">
                <a:latin typeface="Times New Roman" panose="02020503050405090304" pitchFamily="18" charset="0"/>
                <a:ea typeface="黑体" pitchFamily="49" charset="-122"/>
              </a:rPr>
              <a:t>file_operations</a:t>
            </a:r>
            <a:r>
              <a:rPr lang="zh-CN" altLang="en-US" sz="2000" dirty="0">
                <a:latin typeface="Times New Roman" panose="02020503050405090304" pitchFamily="18" charset="0"/>
                <a:ea typeface="黑体" pitchFamily="49" charset="-122"/>
              </a:rPr>
              <a:t>实例化定义：</a:t>
            </a:r>
            <a:endParaRPr lang="zh-CN" altLang="en-US" sz="2000" dirty="0">
              <a:latin typeface="Times New Roman" panose="02020503050405090304" pitchFamily="18" charset="0"/>
              <a:ea typeface="黑体" pitchFamily="49" charset="-122"/>
            </a:endParaRPr>
          </a:p>
          <a:p>
            <a:pPr indent="457200" algn="just">
              <a:lnSpc>
                <a:spcPct val="150000"/>
              </a:lnSpc>
            </a:pPr>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struct file_operations chr_fops = {</a:t>
            </a:r>
            <a:endParaRPr lang="en-US" altLang="zh-CN" sz="2000" dirty="0">
              <a:latin typeface="Times New Roman" panose="02020503050405090304" pitchFamily="18" charset="0"/>
              <a:ea typeface="黑体" pitchFamily="49" charset="-122"/>
            </a:endParaRPr>
          </a:p>
          <a:p>
            <a:pPr indent="457200" algn="just">
              <a:lnSpc>
                <a:spcPct val="150000"/>
              </a:lnSpc>
            </a:pPr>
            <a:r>
              <a:rPr lang="en-US" altLang="zh-CN" sz="2000" dirty="0">
                <a:latin typeface="Times New Roman" panose="02020503050405090304" pitchFamily="18" charset="0"/>
                <a:ea typeface="黑体" pitchFamily="49" charset="-122"/>
              </a:rPr>
              <a:t>       .open = scull_open;</a:t>
            </a:r>
            <a:endParaRPr lang="en-US" altLang="zh-CN" sz="2000" dirty="0">
              <a:latin typeface="Times New Roman" panose="02020503050405090304" pitchFamily="18" charset="0"/>
              <a:ea typeface="黑体" pitchFamily="49" charset="-122"/>
            </a:endParaRPr>
          </a:p>
          <a:p>
            <a:pPr indent="457200" algn="just">
              <a:lnSpc>
                <a:spcPct val="150000"/>
              </a:lnSpc>
            </a:pPr>
            <a:r>
              <a:rPr lang="en-US" altLang="zh-CN" sz="2000" dirty="0">
                <a:latin typeface="Times New Roman" panose="02020503050405090304" pitchFamily="18" charset="0"/>
                <a:ea typeface="黑体" pitchFamily="49" charset="-122"/>
              </a:rPr>
              <a:t>       .read = scull_read;</a:t>
            </a:r>
            <a:endParaRPr lang="en-US" altLang="zh-CN" sz="2000" dirty="0">
              <a:latin typeface="Times New Roman" panose="02020503050405090304" pitchFamily="18" charset="0"/>
              <a:ea typeface="黑体" pitchFamily="49" charset="-122"/>
            </a:endParaRPr>
          </a:p>
          <a:p>
            <a:pPr indent="457200" algn="just">
              <a:lnSpc>
                <a:spcPct val="150000"/>
              </a:lnSpc>
            </a:pPr>
            <a:r>
              <a:rPr lang="en-US" altLang="zh-CN" sz="2000" dirty="0">
                <a:latin typeface="Times New Roman" panose="02020503050405090304" pitchFamily="18" charset="0"/>
                <a:ea typeface="黑体" pitchFamily="49" charset="-122"/>
              </a:rPr>
              <a:t>       .release = scull_release;</a:t>
            </a:r>
            <a:endParaRPr lang="en-US" altLang="zh-CN" sz="2000" dirty="0">
              <a:latin typeface="Times New Roman" panose="02020503050405090304" pitchFamily="18" charset="0"/>
              <a:ea typeface="黑体" pitchFamily="49" charset="-122"/>
            </a:endParaRPr>
          </a:p>
          <a:p>
            <a:pPr indent="457200" algn="just">
              <a:lnSpc>
                <a:spcPct val="150000"/>
              </a:lnSpc>
            </a:pPr>
            <a:r>
              <a:rPr lang="en-US" altLang="zh-CN" sz="2000" dirty="0">
                <a:latin typeface="Times New Roman" panose="02020503050405090304" pitchFamily="18" charset="0"/>
                <a:ea typeface="黑体" pitchFamily="49" charset="-122"/>
              </a:rPr>
              <a:t>       .ioctl = scull_ioctl;</a:t>
            </a:r>
            <a:endParaRPr lang="en-US" altLang="zh-CN" sz="2000" dirty="0">
              <a:latin typeface="Times New Roman" panose="02020503050405090304" pitchFamily="18" charset="0"/>
              <a:ea typeface="黑体" pitchFamily="49" charset="-122"/>
            </a:endParaRPr>
          </a:p>
          <a:p>
            <a:pPr indent="457200" algn="just">
              <a:lnSpc>
                <a:spcPct val="150000"/>
              </a:lnSpc>
            </a:pPr>
            <a:r>
              <a:rPr lang="en-US" altLang="zh-CN" sz="2000" dirty="0">
                <a:latin typeface="Times New Roman" panose="02020503050405090304" pitchFamily="18" charset="0"/>
                <a:ea typeface="黑体" pitchFamily="49" charset="-122"/>
              </a:rPr>
              <a:t>     };</a:t>
            </a:r>
            <a:endParaRPr lang="en-US" altLang="zh-CN" sz="2000" dirty="0">
              <a:latin typeface="Times New Roman" panose="02020503050405090304" pitchFamily="18" charset="0"/>
              <a:ea typeface="黑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59394"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11.6.2 </a:t>
            </a:r>
            <a:r>
              <a:rPr lang="zh-CN" altLang="en-US" sz="4300" dirty="0">
                <a:latin typeface="Times New Roman" panose="02020503050405090304" pitchFamily="18" charset="0"/>
                <a:ea typeface="黑体" pitchFamily="49" charset="-122"/>
              </a:rPr>
              <a:t>块设备驱动程序</a:t>
            </a:r>
            <a:endParaRPr lang="zh-CN" altLang="en-US" sz="4300" dirty="0">
              <a:latin typeface="Times New Roman" panose="02020503050405090304" pitchFamily="18" charset="0"/>
              <a:ea typeface="黑体" pitchFamily="49" charset="-122"/>
            </a:endParaRPr>
          </a:p>
        </p:txBody>
      </p:sp>
      <p:sp>
        <p:nvSpPr>
          <p:cNvPr id="59395" name="矩形 5"/>
          <p:cNvSpPr/>
          <p:nvPr/>
        </p:nvSpPr>
        <p:spPr>
          <a:xfrm>
            <a:off x="1847850" y="981075"/>
            <a:ext cx="8640763" cy="5600700"/>
          </a:xfrm>
          <a:prstGeom prst="rect">
            <a:avLst/>
          </a:prstGeom>
          <a:noFill/>
          <a:ln w="9525">
            <a:noFill/>
          </a:ln>
        </p:spPr>
        <p:txBody>
          <a:bodyPr>
            <a:spAutoFit/>
          </a:bodyPr>
          <a:p>
            <a:pPr indent="457200" algn="just">
              <a:lnSpc>
                <a:spcPct val="150000"/>
              </a:lnSpc>
            </a:pPr>
            <a:r>
              <a:rPr lang="zh-CN" altLang="en-US" sz="2400" b="1" dirty="0">
                <a:latin typeface="Times New Roman" panose="02020503050405090304" pitchFamily="18" charset="0"/>
                <a:ea typeface="黑体" pitchFamily="49" charset="-122"/>
              </a:rPr>
              <a:t> </a:t>
            </a:r>
            <a:r>
              <a:rPr lang="en-US" altLang="zh-CN" sz="2400" b="1" dirty="0">
                <a:latin typeface="Times New Roman" panose="02020503050405090304" pitchFamily="18" charset="0"/>
                <a:ea typeface="黑体" pitchFamily="49" charset="-122"/>
              </a:rPr>
              <a:t>1. </a:t>
            </a:r>
            <a:r>
              <a:rPr lang="zh-CN" altLang="en-US" sz="2400" b="1" dirty="0">
                <a:latin typeface="Times New Roman" panose="02020503050405090304" pitchFamily="18" charset="0"/>
                <a:ea typeface="黑体" pitchFamily="49" charset="-122"/>
              </a:rPr>
              <a:t>块设备驱动程序注册</a:t>
            </a:r>
            <a:endParaRPr lang="zh-CN" altLang="en-US" sz="2400" b="1"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系统内核也定义了一个数组</a:t>
            </a:r>
            <a:r>
              <a:rPr lang="en-US" altLang="zh-CN" sz="2000" dirty="0">
                <a:latin typeface="Times New Roman" panose="02020503050405090304" pitchFamily="18" charset="0"/>
                <a:ea typeface="黑体" pitchFamily="49" charset="-122"/>
              </a:rPr>
              <a:t>blkdevs[]</a:t>
            </a:r>
            <a:r>
              <a:rPr lang="zh-CN" altLang="en-US" sz="2000" dirty="0">
                <a:latin typeface="Times New Roman" panose="02020503050405090304" pitchFamily="18" charset="0"/>
                <a:ea typeface="黑体" pitchFamily="49" charset="-122"/>
              </a:rPr>
              <a:t>用于保存所有块设备驱动程序的信息，也是系统专门用于注册块设备的数据结构。内核通过系统调用</a:t>
            </a:r>
            <a:r>
              <a:rPr lang="en-US" altLang="zh-CN" sz="2000" dirty="0">
                <a:latin typeface="Times New Roman" panose="02020503050405090304" pitchFamily="18" charset="0"/>
                <a:ea typeface="黑体" pitchFamily="49" charset="-122"/>
              </a:rPr>
              <a:t>register_blkdev()</a:t>
            </a:r>
            <a:r>
              <a:rPr lang="zh-CN" altLang="en-US" sz="2000" dirty="0">
                <a:latin typeface="Times New Roman" panose="02020503050405090304" pitchFamily="18" charset="0"/>
                <a:ea typeface="黑体" pitchFamily="49" charset="-122"/>
              </a:rPr>
              <a:t>来实现块设备驱动程序的注册。</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数组</a:t>
            </a:r>
            <a:r>
              <a:rPr lang="en-US" altLang="zh-CN" sz="2000" dirty="0">
                <a:latin typeface="Times New Roman" panose="02020503050405090304" pitchFamily="18" charset="0"/>
                <a:ea typeface="黑体" pitchFamily="49" charset="-122"/>
              </a:rPr>
              <a:t>blkdevs[]</a:t>
            </a:r>
            <a:r>
              <a:rPr lang="zh-CN" altLang="en-US" sz="2000" dirty="0">
                <a:latin typeface="Times New Roman" panose="02020503050405090304" pitchFamily="18" charset="0"/>
                <a:ea typeface="黑体" pitchFamily="49" charset="-122"/>
              </a:rPr>
              <a:t>描述：</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static struct block_device_struct {</a:t>
            </a:r>
            <a:endParaRPr lang="en-US" altLang="zh-CN" sz="2000" dirty="0">
              <a:latin typeface="Times New Roman" panose="02020503050405090304" pitchFamily="18" charset="0"/>
              <a:ea typeface="黑体" pitchFamily="49" charset="-122"/>
            </a:endParaRPr>
          </a:p>
          <a:p>
            <a:pPr indent="457200" algn="just"/>
            <a:r>
              <a:rPr lang="en-US" altLang="zh-CN" sz="2000" dirty="0">
                <a:latin typeface="Times New Roman" panose="02020503050405090304" pitchFamily="18" charset="0"/>
                <a:ea typeface="黑体" pitchFamily="49" charset="-122"/>
              </a:rPr>
              <a:t>       struct block_device_struct *next; //</a:t>
            </a:r>
            <a:r>
              <a:rPr lang="zh-CN" altLang="en-US" sz="2000" dirty="0">
                <a:latin typeface="Times New Roman" panose="02020503050405090304" pitchFamily="18" charset="0"/>
                <a:ea typeface="黑体" pitchFamily="49" charset="-122"/>
              </a:rPr>
              <a:t>指向下一个块设备驱动程序</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unsigned int major;  //</a:t>
            </a:r>
            <a:r>
              <a:rPr lang="zh-CN" altLang="en-US" sz="2000" dirty="0">
                <a:latin typeface="Times New Roman" panose="02020503050405090304" pitchFamily="18" charset="0"/>
                <a:ea typeface="黑体" pitchFamily="49" charset="-122"/>
              </a:rPr>
              <a:t>主设备号</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unsigned int first_minor; //</a:t>
            </a:r>
            <a:r>
              <a:rPr lang="zh-CN" altLang="en-US" sz="2000" dirty="0">
                <a:latin typeface="Times New Roman" panose="02020503050405090304" pitchFamily="18" charset="0"/>
                <a:ea typeface="黑体" pitchFamily="49" charset="-122"/>
              </a:rPr>
              <a:t>第一个次设备号，一般为</a:t>
            </a:r>
            <a:r>
              <a:rPr lang="en-US" altLang="zh-CN" sz="2000" dirty="0">
                <a:latin typeface="Times New Roman" panose="02020503050405090304" pitchFamily="18" charset="0"/>
                <a:ea typeface="黑体" pitchFamily="49" charset="-122"/>
              </a:rPr>
              <a:t>0</a:t>
            </a:r>
            <a:endParaRPr lang="en-US" altLang="zh-CN" sz="2000" dirty="0">
              <a:latin typeface="Times New Roman" panose="02020503050405090304" pitchFamily="18" charset="0"/>
              <a:ea typeface="黑体" pitchFamily="49" charset="-122"/>
            </a:endParaRPr>
          </a:p>
          <a:p>
            <a:pPr indent="457200" algn="just"/>
            <a:r>
              <a:rPr lang="en-US" altLang="zh-CN" sz="2000" dirty="0">
                <a:latin typeface="Times New Roman" panose="02020503050405090304" pitchFamily="18" charset="0"/>
                <a:ea typeface="黑体" pitchFamily="49" charset="-122"/>
              </a:rPr>
              <a:t>       int minorct;   //</a:t>
            </a:r>
            <a:r>
              <a:rPr lang="zh-CN" altLang="en-US" sz="2000" dirty="0">
                <a:latin typeface="Times New Roman" panose="02020503050405090304" pitchFamily="18" charset="0"/>
                <a:ea typeface="黑体" pitchFamily="49" charset="-122"/>
              </a:rPr>
              <a:t>次设备数</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char name[32]; //</a:t>
            </a:r>
            <a:r>
              <a:rPr lang="zh-CN" altLang="en-US" sz="2000" dirty="0">
                <a:latin typeface="Times New Roman" panose="02020503050405090304" pitchFamily="18" charset="0"/>
                <a:ea typeface="黑体" pitchFamily="49" charset="-122"/>
              </a:rPr>
              <a:t>主设备名称</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struct block_device_operations *fops; //</a:t>
            </a:r>
            <a:r>
              <a:rPr lang="zh-CN" altLang="en-US" sz="2000" dirty="0">
                <a:latin typeface="Times New Roman" panose="02020503050405090304" pitchFamily="18" charset="0"/>
                <a:ea typeface="黑体" pitchFamily="49" charset="-122"/>
              </a:rPr>
              <a:t>指向块设备操作函数表的指针</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struct request_queue queue;  //</a:t>
            </a:r>
            <a:r>
              <a:rPr lang="zh-CN" altLang="en-US" sz="2000" dirty="0">
                <a:latin typeface="Times New Roman" panose="02020503050405090304" pitchFamily="18" charset="0"/>
                <a:ea typeface="黑体" pitchFamily="49" charset="-122"/>
              </a:rPr>
              <a:t>内核管理块设备</a:t>
            </a:r>
            <a:r>
              <a:rPr lang="en-US" altLang="zh-CN" sz="2000" dirty="0">
                <a:latin typeface="Times New Roman" panose="02020503050405090304" pitchFamily="18" charset="0"/>
                <a:ea typeface="黑体" pitchFamily="49" charset="-122"/>
              </a:rPr>
              <a:t>I/O</a:t>
            </a:r>
            <a:r>
              <a:rPr lang="zh-CN" altLang="en-US" sz="2000" dirty="0">
                <a:latin typeface="Times New Roman" panose="02020503050405090304" pitchFamily="18" charset="0"/>
                <a:ea typeface="黑体" pitchFamily="49" charset="-122"/>
              </a:rPr>
              <a:t>请求的队列</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void private_data;   //</a:t>
            </a:r>
            <a:r>
              <a:rPr lang="zh-CN" altLang="en-US" sz="2000" dirty="0">
                <a:latin typeface="Times New Roman" panose="02020503050405090304" pitchFamily="18" charset="0"/>
                <a:ea typeface="黑体" pitchFamily="49" charset="-122"/>
              </a:rPr>
              <a:t>读写的数据</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sector_t capacity;   //</a:t>
            </a:r>
            <a:r>
              <a:rPr lang="zh-CN" altLang="en-US" sz="2000" dirty="0">
                <a:latin typeface="Times New Roman" panose="02020503050405090304" pitchFamily="18" charset="0"/>
                <a:ea typeface="黑体" pitchFamily="49" charset="-122"/>
              </a:rPr>
              <a:t>扇区容量大小</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int flags;         //</a:t>
            </a:r>
            <a:r>
              <a:rPr lang="zh-CN" altLang="en-US" sz="2000" dirty="0">
                <a:latin typeface="Times New Roman" panose="02020503050405090304" pitchFamily="18" charset="0"/>
                <a:ea typeface="黑体" pitchFamily="49" charset="-122"/>
              </a:rPr>
              <a:t>块设备驱动程序状态标志位</a:t>
            </a:r>
            <a:endParaRPr lang="zh-CN" altLang="en-US" sz="2000" dirty="0">
              <a:latin typeface="Times New Roman" panose="02020503050405090304" pitchFamily="18" charset="0"/>
              <a:ea typeface="黑体" pitchFamily="49" charset="-122"/>
            </a:endParaRPr>
          </a:p>
          <a:p>
            <a:pPr indent="457200" algn="just"/>
            <a:r>
              <a:rPr lang="zh-CN" altLang="en-US" sz="2000" dirty="0">
                <a:latin typeface="Times New Roman" panose="02020503050405090304" pitchFamily="18" charset="0"/>
                <a:ea typeface="黑体" pitchFamily="49" charset="-122"/>
              </a:rPr>
              <a:t>     </a:t>
            </a:r>
            <a:r>
              <a:rPr lang="en-US" altLang="zh-CN" sz="2000" dirty="0">
                <a:latin typeface="Times New Roman" panose="02020503050405090304" pitchFamily="18" charset="0"/>
                <a:ea typeface="黑体" pitchFamily="49" charset="-122"/>
              </a:rPr>
              <a:t>} *blkdevs[BLKDEV_MAJOR_HA</a:t>
            </a:r>
            <a:r>
              <a:rPr lang="en-US" altLang="zh-CN" sz="2200" dirty="0">
                <a:latin typeface="Times New Roman" panose="02020503050405090304" pitchFamily="18" charset="0"/>
                <a:ea typeface="黑体" pitchFamily="49" charset="-122"/>
              </a:rPr>
              <a:t>SH_SIZE];</a:t>
            </a:r>
            <a:endParaRPr lang="en-US" altLang="zh-CN" sz="2200" dirty="0">
              <a:latin typeface="Times New Roman" panose="02020503050405090304" pitchFamily="18" charset="0"/>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60418"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11.6.2 </a:t>
            </a:r>
            <a:r>
              <a:rPr lang="zh-CN" altLang="en-US" sz="4300" dirty="0">
                <a:latin typeface="Times New Roman" panose="02020503050405090304" pitchFamily="18" charset="0"/>
                <a:ea typeface="黑体" pitchFamily="49" charset="-122"/>
              </a:rPr>
              <a:t>块设备驱动程序</a:t>
            </a:r>
            <a:endParaRPr lang="zh-CN" altLang="en-US" sz="4300" dirty="0">
              <a:latin typeface="Times New Roman" panose="02020503050405090304" pitchFamily="18" charset="0"/>
              <a:ea typeface="黑体" pitchFamily="49" charset="-122"/>
            </a:endParaRPr>
          </a:p>
        </p:txBody>
      </p:sp>
      <p:sp>
        <p:nvSpPr>
          <p:cNvPr id="60419" name="矩形 5"/>
          <p:cNvSpPr/>
          <p:nvPr/>
        </p:nvSpPr>
        <p:spPr>
          <a:xfrm>
            <a:off x="2208213" y="1755775"/>
            <a:ext cx="7632700" cy="3184525"/>
          </a:xfrm>
          <a:prstGeom prst="rect">
            <a:avLst/>
          </a:prstGeom>
          <a:noFill/>
          <a:ln w="9525">
            <a:noFill/>
          </a:ln>
        </p:spPr>
        <p:txBody>
          <a:bodyPr>
            <a:spAutoFit/>
          </a:bodyPr>
          <a:p>
            <a:pPr indent="457200" algn="just">
              <a:lnSpc>
                <a:spcPct val="150000"/>
              </a:lnSpc>
            </a:pPr>
            <a:r>
              <a:rPr lang="en-US" altLang="zh-CN" sz="2400" b="1" dirty="0">
                <a:latin typeface="Times New Roman" panose="02020503050405090304" pitchFamily="18" charset="0"/>
                <a:ea typeface="黑体" pitchFamily="49" charset="-122"/>
              </a:rPr>
              <a:t>2. </a:t>
            </a:r>
            <a:r>
              <a:rPr lang="zh-CN" altLang="en-US" sz="2400" b="1" dirty="0">
                <a:latin typeface="Times New Roman" panose="02020503050405090304" pitchFamily="18" charset="0"/>
                <a:ea typeface="黑体" pitchFamily="49" charset="-122"/>
              </a:rPr>
              <a:t>块设备驱动程序结构</a:t>
            </a:r>
            <a:endParaRPr lang="zh-CN" altLang="en-US" sz="2400" b="1" dirty="0">
              <a:latin typeface="Times New Roman" panose="02020503050405090304" pitchFamily="18" charset="0"/>
              <a:ea typeface="黑体" pitchFamily="49" charset="-122"/>
            </a:endParaRPr>
          </a:p>
          <a:p>
            <a:pPr indent="457200" algn="just">
              <a:lnSpc>
                <a:spcPct val="150000"/>
              </a:lnSpc>
            </a:pPr>
            <a:r>
              <a:rPr lang="zh-CN" altLang="en-US" sz="2200" dirty="0">
                <a:latin typeface="Times New Roman" panose="02020503050405090304" pitchFamily="18" charset="0"/>
                <a:ea typeface="黑体" pitchFamily="49" charset="-122"/>
              </a:rPr>
              <a:t>块设备驱动程序也提供的函数操作</a:t>
            </a:r>
            <a:r>
              <a:rPr lang="en-US" altLang="zh-CN" sz="2200" dirty="0">
                <a:latin typeface="Times New Roman" panose="02020503050405090304" pitchFamily="18" charset="0"/>
                <a:ea typeface="黑体" pitchFamily="49" charset="-122"/>
              </a:rPr>
              <a:t>open()</a:t>
            </a:r>
            <a:r>
              <a:rPr lang="zh-CN" altLang="en-US" sz="2200" dirty="0">
                <a:latin typeface="Times New Roman" panose="02020503050405090304" pitchFamily="18" charset="0"/>
                <a:ea typeface="黑体" pitchFamily="49" charset="-122"/>
              </a:rPr>
              <a:t>、</a:t>
            </a:r>
            <a:r>
              <a:rPr lang="en-US" altLang="zh-CN" sz="2200" dirty="0">
                <a:latin typeface="Times New Roman" panose="02020503050405090304" pitchFamily="18" charset="0"/>
                <a:ea typeface="黑体" pitchFamily="49" charset="-122"/>
              </a:rPr>
              <a:t>release()</a:t>
            </a:r>
            <a:r>
              <a:rPr lang="zh-CN" altLang="en-US" sz="2200" dirty="0">
                <a:latin typeface="Times New Roman" panose="02020503050405090304" pitchFamily="18" charset="0"/>
                <a:ea typeface="黑体" pitchFamily="49" charset="-122"/>
              </a:rPr>
              <a:t>、</a:t>
            </a:r>
            <a:r>
              <a:rPr lang="en-US" altLang="zh-CN" sz="2200" dirty="0">
                <a:latin typeface="Times New Roman" panose="02020503050405090304" pitchFamily="18" charset="0"/>
                <a:ea typeface="黑体" pitchFamily="49" charset="-122"/>
              </a:rPr>
              <a:t>ioctl()</a:t>
            </a:r>
            <a:r>
              <a:rPr lang="zh-CN" altLang="en-US" sz="2200" dirty="0">
                <a:latin typeface="Times New Roman" panose="02020503050405090304" pitchFamily="18" charset="0"/>
                <a:ea typeface="黑体" pitchFamily="49" charset="-122"/>
              </a:rPr>
              <a:t>等，但是没有</a:t>
            </a:r>
            <a:r>
              <a:rPr lang="en-US" altLang="zh-CN" sz="2200" dirty="0">
                <a:latin typeface="Times New Roman" panose="02020503050405090304" pitchFamily="18" charset="0"/>
                <a:ea typeface="黑体" pitchFamily="49" charset="-122"/>
              </a:rPr>
              <a:t>read()</a:t>
            </a:r>
            <a:r>
              <a:rPr lang="zh-CN" altLang="en-US" sz="2200" dirty="0">
                <a:latin typeface="Times New Roman" panose="02020503050405090304" pitchFamily="18" charset="0"/>
                <a:ea typeface="黑体" pitchFamily="49" charset="-122"/>
              </a:rPr>
              <a:t>和</a:t>
            </a:r>
            <a:r>
              <a:rPr lang="en-US" altLang="zh-CN" sz="2200" dirty="0">
                <a:latin typeface="Times New Roman" panose="02020503050405090304" pitchFamily="18" charset="0"/>
                <a:ea typeface="黑体" pitchFamily="49" charset="-122"/>
              </a:rPr>
              <a:t>write()</a:t>
            </a:r>
            <a:r>
              <a:rPr lang="zh-CN" altLang="en-US" sz="2200" dirty="0">
                <a:latin typeface="Times New Roman" panose="02020503050405090304" pitchFamily="18" charset="0"/>
                <a:ea typeface="黑体" pitchFamily="49" charset="-122"/>
              </a:rPr>
              <a:t>函数。块设备驱动程序的数据读写操作是通过函数</a:t>
            </a:r>
            <a:r>
              <a:rPr lang="en-US" altLang="zh-CN" sz="2200" dirty="0">
                <a:latin typeface="Times New Roman" panose="02020503050405090304" pitchFamily="18" charset="0"/>
                <a:ea typeface="黑体" pitchFamily="49" charset="-122"/>
              </a:rPr>
              <a:t>request()</a:t>
            </a:r>
            <a:r>
              <a:rPr lang="zh-CN" altLang="en-US" sz="2200" dirty="0">
                <a:latin typeface="Times New Roman" panose="02020503050405090304" pitchFamily="18" charset="0"/>
                <a:ea typeface="黑体" pitchFamily="49" charset="-122"/>
              </a:rPr>
              <a:t>实现。具体的块设备不同，</a:t>
            </a:r>
            <a:r>
              <a:rPr lang="en-US" altLang="zh-CN" sz="2200" dirty="0">
                <a:latin typeface="Times New Roman" panose="02020503050405090304" pitchFamily="18" charset="0"/>
                <a:ea typeface="黑体" pitchFamily="49" charset="-122"/>
              </a:rPr>
              <a:t>request()</a:t>
            </a:r>
            <a:r>
              <a:rPr lang="zh-CN" altLang="en-US" sz="2200" dirty="0">
                <a:latin typeface="Times New Roman" panose="02020503050405090304" pitchFamily="18" charset="0"/>
                <a:ea typeface="黑体" pitchFamily="49" charset="-122"/>
              </a:rPr>
              <a:t>函数也不同，每个块设备捆绑一个</a:t>
            </a:r>
            <a:r>
              <a:rPr lang="en-US" altLang="zh-CN" sz="2200" dirty="0">
                <a:latin typeface="Times New Roman" panose="02020503050405090304" pitchFamily="18" charset="0"/>
                <a:ea typeface="黑体" pitchFamily="49" charset="-122"/>
              </a:rPr>
              <a:t>request()</a:t>
            </a:r>
            <a:r>
              <a:rPr lang="zh-CN" altLang="en-US" sz="2200" dirty="0">
                <a:latin typeface="Times New Roman" panose="02020503050405090304" pitchFamily="18" charset="0"/>
                <a:ea typeface="黑体" pitchFamily="49" charset="-122"/>
              </a:rPr>
              <a:t>函数，读写请求存储在</a:t>
            </a:r>
            <a:r>
              <a:rPr lang="en-US" altLang="zh-CN" sz="2200" dirty="0">
                <a:latin typeface="Times New Roman" panose="02020503050405090304" pitchFamily="18" charset="0"/>
                <a:ea typeface="黑体" pitchFamily="49" charset="-122"/>
              </a:rPr>
              <a:t>request</a:t>
            </a:r>
            <a:r>
              <a:rPr lang="zh-CN" altLang="en-US" sz="2200" dirty="0">
                <a:latin typeface="Times New Roman" panose="02020503050405090304" pitchFamily="18" charset="0"/>
                <a:ea typeface="黑体" pitchFamily="49" charset="-122"/>
              </a:rPr>
              <a:t>结构的链表中。</a:t>
            </a:r>
            <a:endParaRPr lang="zh-CN" altLang="en-US" sz="2200" dirty="0">
              <a:latin typeface="Times New Roman" panose="02020503050405090304" pitchFamily="18" charset="0"/>
              <a:ea typeface="黑体"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8475</Words>
  <Application>WPS 演示</Application>
  <PresentationFormat>宽屏</PresentationFormat>
  <Paragraphs>259</Paragraphs>
  <Slides>18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18</vt:i4>
      </vt:variant>
    </vt:vector>
  </HeadingPairs>
  <TitlesOfParts>
    <vt:vector size="38"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宋体</vt:lpstr>
      <vt:lpstr>华文细黑</vt:lpstr>
      <vt:lpstr>黑体-简</vt:lpstr>
      <vt:lpstr>MS UI Gothic</vt:lpstr>
      <vt:lpstr>Times New Roman</vt:lpstr>
      <vt:lpstr>黑体</vt:lpstr>
      <vt:lpstr>汉仪中黑KW</vt:lpstr>
      <vt:lpstr>冬青黑体简体中文</vt:lpstr>
      <vt:lpstr>Office 主题</vt:lpstr>
      <vt:lpstr>PowerPoint 演示文稿</vt:lpstr>
      <vt:lpstr>11.6.1 字符设备驱动程序</vt:lpstr>
      <vt:lpstr>11.6.1 字符设备驱动程序</vt:lpstr>
      <vt:lpstr>11.6.1 字符设备驱动程序</vt:lpstr>
      <vt:lpstr>11.6.1 字符设备驱动程序</vt:lpstr>
      <vt:lpstr>11.6.1 字符设备驱动程序</vt:lpstr>
      <vt:lpstr>11.6.1 字符设备驱动程序</vt:lpstr>
      <vt:lpstr>11.6.2 块设备驱动程序</vt:lpstr>
      <vt:lpstr>11.6.2 块设备驱动程序</vt:lpstr>
      <vt:lpstr>11.6.2 块设备驱动程序</vt:lpstr>
      <vt:lpstr>11.6.2 块设备驱动程序</vt:lpstr>
      <vt:lpstr>11.6.2 块设备驱动程序</vt:lpstr>
      <vt:lpstr>11.6.3 网络设备驱动程序</vt:lpstr>
      <vt:lpstr>11.6.3 网络设备驱动程序</vt:lpstr>
      <vt:lpstr>11.6.3 网络设备驱动程序</vt:lpstr>
      <vt:lpstr>11.6.3 网络设备驱动程序</vt:lpstr>
      <vt:lpstr>11.6.3 网络设备驱动程序</vt:lpstr>
      <vt:lpstr>11.6.4  内核与驱动程序接口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6</cp:revision>
  <dcterms:created xsi:type="dcterms:W3CDTF">2020-10-16T01:32:23Z</dcterms:created>
  <dcterms:modified xsi:type="dcterms:W3CDTF">2020-10-16T01:32:23Z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