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10" r:id="rId3"/>
    <p:sldId id="311" r:id="rId4"/>
    <p:sldId id="312" r:id="rId5"/>
    <p:sldId id="313" r:id="rId6"/>
    <p:sldId id="314" r:id="rId7"/>
    <p:sldId id="315" r:id="rId8"/>
    <p:sldId id="316" r:id="rId9"/>
    <p:sldId id="317" r:id="rId10"/>
    <p:sldId id="318" r:id="rId11"/>
    <p:sldId id="319" r:id="rId12"/>
    <p:sldId id="320" r:id="rId13"/>
    <p:sldId id="321" r:id="rId14"/>
    <p:sldId id="322" r:id="rId15"/>
    <p:sldId id="323" r:id="rId16"/>
    <p:sldId id="324" r:id="rId17"/>
    <p:sldId id="325" r:id="rId18"/>
    <p:sldId id="326" r:id="rId19"/>
    <p:sldId id="327" r:id="rId20"/>
    <p:sldId id="328" r:id="rId21"/>
    <p:sldId id="329" r:id="rId22"/>
    <p:sldId id="330" r:id="rId23"/>
    <p:sldId id="331" r:id="rId2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灯片编号占位符 2"/>
          <p:cNvSpPr txBox="1">
            <a:spLocks noGrp="1"/>
          </p:cNvSpPr>
          <p:nvPr>
            <p:ph type="sldNum" sz="quarter" idx="12"/>
          </p:nvPr>
        </p:nvSpPr>
        <p:spPr>
          <a:xfrm>
            <a:off x="9228138" y="6616700"/>
            <a:ext cx="1439862" cy="196850"/>
          </a:xfrm>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90204" pitchFamily="34" charset="0"/>
                <a:ea typeface="宋体"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5pPr>
          </a:lstStyle>
          <a:p>
            <a:pPr lvl="0" eaLnBrk="0" hangingPunct="0"/>
            <a:r>
              <a:rPr lang="de-DE" altLang="zh-CN" sz="1000" b="1" i="1" dirty="0">
                <a:ea typeface="华文细黑" pitchFamily="2" charset="-122"/>
              </a:rPr>
              <a:t>Page </a:t>
            </a:r>
            <a:r>
              <a:rPr lang="de-DE" altLang="zh-CN" sz="1000" b="1" i="1" dirty="0">
                <a:ea typeface="华文细黑" pitchFamily="2" charset="-122"/>
                <a:sym typeface="MS UI Gothic" pitchFamily="34" charset="-128"/>
              </a:rPr>
              <a:t></a:t>
            </a:r>
            <a:r>
              <a:rPr lang="de-DE" altLang="zh-CN" sz="1000" b="1" i="1" dirty="0">
                <a:ea typeface="华文细黑" pitchFamily="2" charset="-122"/>
              </a:rPr>
              <a:t> </a:t>
            </a:r>
            <a:fld id="{9A0DB2DC-4C9A-4742-B13C-FB6460FD3503}" type="slidenum">
              <a:rPr lang="zh-CN" altLang="en-US" sz="1000" b="1" i="1" dirty="0">
                <a:ea typeface="华文细黑" pitchFamily="2" charset="-122"/>
              </a:rPr>
            </a:fld>
            <a:endParaRPr lang="zh-CN" altLang="en-US" sz="1000" b="1" i="1" dirty="0">
              <a:ea typeface="华文细黑" pitchFamily="2" charset="-122"/>
            </a:endParaRPr>
          </a:p>
        </p:txBody>
      </p:sp>
      <p:sp>
        <p:nvSpPr>
          <p:cNvPr id="70658" name="标题 3"/>
          <p:cNvSpPr>
            <a:spLocks noGrp="1"/>
          </p:cNvSpPr>
          <p:nvPr>
            <p:ph type="title" idx="4294967295"/>
          </p:nvPr>
        </p:nvSpPr>
        <p:spPr>
          <a:xfrm>
            <a:off x="1992313" y="115888"/>
            <a:ext cx="5832475" cy="1152525"/>
          </a:xfrm>
        </p:spPr>
        <p:txBody>
          <a:bodyPr vert="horz" wrap="square" lIns="91440" tIns="45720" rIns="91440" bIns="45720" anchor="b">
            <a:normAutofit fontScale="90000"/>
          </a:bodyPr>
          <a:p>
            <a:pPr eaLnBrk="1" hangingPunct="1"/>
            <a:r>
              <a:rPr lang="en-US" altLang="zh-CN" sz="4300" dirty="0">
                <a:latin typeface="Times New Roman" panose="02020503050405090304" pitchFamily="18" charset="0"/>
                <a:ea typeface="黑体" pitchFamily="49" charset="-122"/>
              </a:rPr>
              <a:t>11.7 </a:t>
            </a:r>
            <a:r>
              <a:rPr lang="zh-CN" altLang="en-US" sz="4300" dirty="0">
                <a:latin typeface="Times New Roman" panose="02020503050405090304" pitchFamily="18" charset="0"/>
                <a:ea typeface="黑体" pitchFamily="49" charset="-122"/>
              </a:rPr>
              <a:t>文件管理</a:t>
            </a:r>
            <a:br>
              <a:rPr lang="zh-CN" altLang="en-US" sz="4300" dirty="0">
                <a:latin typeface="Times New Roman" panose="02020503050405090304" pitchFamily="18" charset="0"/>
                <a:ea typeface="黑体" pitchFamily="49" charset="-122"/>
              </a:rPr>
            </a:br>
            <a:r>
              <a:rPr lang="en-US" altLang="zh-CN" sz="3600" dirty="0">
                <a:latin typeface="Times New Roman" panose="02020503050405090304" pitchFamily="18" charset="0"/>
                <a:ea typeface="黑体" pitchFamily="49" charset="-122"/>
              </a:rPr>
              <a:t>11.7.1  </a:t>
            </a:r>
            <a:r>
              <a:rPr lang="zh-CN" altLang="en-US" sz="3600" dirty="0">
                <a:latin typeface="Times New Roman" panose="02020503050405090304" pitchFamily="18" charset="0"/>
                <a:ea typeface="黑体" pitchFamily="49" charset="-122"/>
              </a:rPr>
              <a:t>基本概念</a:t>
            </a:r>
            <a:endParaRPr lang="zh-CN" altLang="en-US" sz="3600" dirty="0">
              <a:latin typeface="Times New Roman" panose="02020503050405090304" pitchFamily="18" charset="0"/>
              <a:ea typeface="黑体" pitchFamily="49" charset="-122"/>
            </a:endParaRPr>
          </a:p>
        </p:txBody>
      </p:sp>
      <p:sp>
        <p:nvSpPr>
          <p:cNvPr id="70659" name="矩形 6"/>
          <p:cNvSpPr/>
          <p:nvPr/>
        </p:nvSpPr>
        <p:spPr>
          <a:xfrm>
            <a:off x="1992313" y="1125538"/>
            <a:ext cx="2663825" cy="460375"/>
          </a:xfrm>
          <a:prstGeom prst="rect">
            <a:avLst/>
          </a:prstGeom>
          <a:noFill/>
          <a:ln w="9525">
            <a:noFill/>
          </a:ln>
        </p:spPr>
        <p:txBody>
          <a:bodyPr>
            <a:spAutoFit/>
          </a:bodyPr>
          <a:p>
            <a:pPr algn="just"/>
            <a:r>
              <a:rPr lang="en-US" altLang="zh-CN" sz="2400" b="1" dirty="0">
                <a:latin typeface="Times New Roman" panose="02020503050405090304" pitchFamily="18" charset="0"/>
                <a:ea typeface="黑体" pitchFamily="49" charset="-122"/>
              </a:rPr>
              <a:t>1. </a:t>
            </a:r>
            <a:r>
              <a:rPr lang="zh-CN" altLang="en-US" sz="2400" b="1" dirty="0">
                <a:latin typeface="Times New Roman" panose="02020503050405090304" pitchFamily="18" charset="0"/>
                <a:ea typeface="黑体" pitchFamily="49" charset="-122"/>
              </a:rPr>
              <a:t>文件结构</a:t>
            </a:r>
            <a:endParaRPr lang="zh-CN" altLang="en-US" sz="2400" b="1" dirty="0">
              <a:latin typeface="Times New Roman" panose="02020503050405090304" pitchFamily="18" charset="0"/>
              <a:ea typeface="黑体" pitchFamily="49" charset="-122"/>
            </a:endParaRPr>
          </a:p>
        </p:txBody>
      </p:sp>
      <p:sp>
        <p:nvSpPr>
          <p:cNvPr id="8" name="矩形 7"/>
          <p:cNvSpPr/>
          <p:nvPr/>
        </p:nvSpPr>
        <p:spPr>
          <a:xfrm>
            <a:off x="4079875" y="5732463"/>
            <a:ext cx="3574415" cy="42989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图</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11.14  Linux</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系统目录结构</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pic>
        <p:nvPicPr>
          <p:cNvPr id="70661" name="Picture 3"/>
          <p:cNvPicPr>
            <a:picLocks noChangeAspect="1"/>
          </p:cNvPicPr>
          <p:nvPr/>
        </p:nvPicPr>
        <p:blipFill>
          <a:blip r:embed="rId1"/>
          <a:stretch>
            <a:fillRect/>
          </a:stretch>
        </p:blipFill>
        <p:spPr>
          <a:xfrm>
            <a:off x="2279650" y="1844675"/>
            <a:ext cx="7724775" cy="3671888"/>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灯片编号占位符 2"/>
          <p:cNvSpPr txBox="1">
            <a:spLocks noGrp="1"/>
          </p:cNvSpPr>
          <p:nvPr>
            <p:ph type="sldNum" sz="quarter" idx="12"/>
          </p:nvPr>
        </p:nvSpPr>
        <p:spPr>
          <a:xfrm>
            <a:off x="9228138" y="6616700"/>
            <a:ext cx="1439862" cy="196850"/>
          </a:xfrm>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90204" pitchFamily="34" charset="0"/>
                <a:ea typeface="宋体"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5pPr>
          </a:lstStyle>
          <a:p>
            <a:pPr lvl="0" eaLnBrk="0" hangingPunct="0"/>
            <a:r>
              <a:rPr lang="de-DE" altLang="zh-CN" sz="1000" b="1" i="1" dirty="0">
                <a:ea typeface="华文细黑" pitchFamily="2" charset="-122"/>
              </a:rPr>
              <a:t>Page </a:t>
            </a:r>
            <a:r>
              <a:rPr lang="de-DE" altLang="zh-CN" sz="1000" b="1" i="1" dirty="0">
                <a:ea typeface="华文细黑" pitchFamily="2" charset="-122"/>
                <a:sym typeface="MS UI Gothic" pitchFamily="34" charset="-128"/>
              </a:rPr>
              <a:t></a:t>
            </a:r>
            <a:r>
              <a:rPr lang="de-DE" altLang="zh-CN" sz="1000" b="1" i="1" dirty="0">
                <a:ea typeface="华文细黑" pitchFamily="2" charset="-122"/>
              </a:rPr>
              <a:t> </a:t>
            </a:r>
            <a:fld id="{9A0DB2DC-4C9A-4742-B13C-FB6460FD3503}" type="slidenum">
              <a:rPr lang="zh-CN" altLang="en-US" sz="1000" b="1" i="1" dirty="0">
                <a:ea typeface="华文细黑" pitchFamily="2" charset="-122"/>
              </a:rPr>
            </a:fld>
            <a:endParaRPr lang="zh-CN" altLang="en-US" sz="1000" b="1" i="1" dirty="0">
              <a:ea typeface="华文细黑" pitchFamily="2" charset="-122"/>
            </a:endParaRPr>
          </a:p>
        </p:txBody>
      </p:sp>
      <p:sp>
        <p:nvSpPr>
          <p:cNvPr id="79874" name="标题 3"/>
          <p:cNvSpPr>
            <a:spLocks noGrp="1"/>
          </p:cNvSpPr>
          <p:nvPr>
            <p:ph type="title" idx="4294967295"/>
          </p:nvPr>
        </p:nvSpPr>
        <p:spPr>
          <a:xfrm>
            <a:off x="1992313" y="115888"/>
            <a:ext cx="58324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49" charset="-122"/>
              </a:rPr>
              <a:t>11.7.2  </a:t>
            </a:r>
            <a:r>
              <a:rPr lang="zh-CN" altLang="en-US" sz="4300" dirty="0">
                <a:latin typeface="Times New Roman" panose="02020503050405090304" pitchFamily="18" charset="0"/>
                <a:ea typeface="黑体" pitchFamily="49" charset="-122"/>
              </a:rPr>
              <a:t>虚拟文件系统</a:t>
            </a:r>
            <a:endParaRPr lang="zh-CN" altLang="en-US" sz="4300" dirty="0">
              <a:latin typeface="Times New Roman" panose="02020503050405090304" pitchFamily="18" charset="0"/>
              <a:ea typeface="黑体" pitchFamily="49" charset="-122"/>
            </a:endParaRPr>
          </a:p>
        </p:txBody>
      </p:sp>
      <p:sp>
        <p:nvSpPr>
          <p:cNvPr id="9" name="矩形 8"/>
          <p:cNvSpPr/>
          <p:nvPr/>
        </p:nvSpPr>
        <p:spPr>
          <a:xfrm>
            <a:off x="2208213" y="1035050"/>
            <a:ext cx="7632700" cy="5442585"/>
          </a:xfrm>
          <a:prstGeom prst="rect">
            <a:avLst/>
          </a:prstGeom>
        </p:spPr>
        <p:txBody>
          <a:bodyPr>
            <a:spAutoFit/>
          </a:body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文件的数据结构定义：</a:t>
            </a:r>
            <a:endParaRPr kumimoji="0" lang="zh-CN" altLang="en-US" sz="20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file {</a:t>
            </a:r>
            <a:endPar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dentry</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f_dentry</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指向相关目录项的指针</a:t>
            </a:r>
            <a:endPar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vfsmount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f_vfsmnt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指向</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VFS</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安装点的指针</a:t>
            </a:r>
            <a:endPar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list_head</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f_list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所有打开的文件形成的一个链表</a:t>
            </a:r>
            <a:endPar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file_operations</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f_op</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指向文件操作函数的指针</a:t>
            </a:r>
            <a:endPar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file_ra_state</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f_ra</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文件预读取状态</a:t>
            </a:r>
            <a:endPar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mode_t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f_mode</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文件的打开模式</a:t>
            </a:r>
            <a:endPar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loff_t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f_pos</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文件当前偏移量</a:t>
            </a:r>
            <a:endPar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unsigned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f_flags</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打开文件时指定的标识</a:t>
            </a:r>
            <a:endPar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atomic_t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f_count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使用该文件的进程数</a:t>
            </a:r>
            <a:endPar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unsigned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f_uid</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使用者的用户标识</a:t>
            </a:r>
            <a:endPar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unsigned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f_gid</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使用者的用户组标识</a:t>
            </a:r>
            <a:endPar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void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private_data</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私用信息</a:t>
            </a:r>
            <a:endPar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endPar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endPar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灯片编号占位符 2"/>
          <p:cNvSpPr txBox="1">
            <a:spLocks noGrp="1"/>
          </p:cNvSpPr>
          <p:nvPr>
            <p:ph type="sldNum" sz="quarter" idx="12"/>
          </p:nvPr>
        </p:nvSpPr>
        <p:spPr>
          <a:xfrm>
            <a:off x="9228138" y="6616700"/>
            <a:ext cx="1439862" cy="196850"/>
          </a:xfrm>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90204" pitchFamily="34" charset="0"/>
                <a:ea typeface="宋体"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5pPr>
          </a:lstStyle>
          <a:p>
            <a:pPr lvl="0" eaLnBrk="0" hangingPunct="0"/>
            <a:r>
              <a:rPr lang="de-DE" altLang="zh-CN" sz="1000" b="1" i="1" dirty="0">
                <a:ea typeface="华文细黑" pitchFamily="2" charset="-122"/>
              </a:rPr>
              <a:t>Page </a:t>
            </a:r>
            <a:r>
              <a:rPr lang="de-DE" altLang="zh-CN" sz="1000" b="1" i="1" dirty="0">
                <a:ea typeface="华文细黑" pitchFamily="2" charset="-122"/>
                <a:sym typeface="MS UI Gothic" pitchFamily="34" charset="-128"/>
              </a:rPr>
              <a:t></a:t>
            </a:r>
            <a:r>
              <a:rPr lang="de-DE" altLang="zh-CN" sz="1000" b="1" i="1" dirty="0">
                <a:ea typeface="华文细黑" pitchFamily="2" charset="-122"/>
              </a:rPr>
              <a:t> </a:t>
            </a:r>
            <a:fld id="{9A0DB2DC-4C9A-4742-B13C-FB6460FD3503}" type="slidenum">
              <a:rPr lang="zh-CN" altLang="en-US" sz="1000" b="1" i="1" dirty="0">
                <a:ea typeface="华文细黑" pitchFamily="2" charset="-122"/>
              </a:rPr>
            </a:fld>
            <a:endParaRPr lang="zh-CN" altLang="en-US" sz="1000" b="1" i="1" dirty="0">
              <a:ea typeface="华文细黑" pitchFamily="2" charset="-122"/>
            </a:endParaRPr>
          </a:p>
        </p:txBody>
      </p:sp>
      <p:sp>
        <p:nvSpPr>
          <p:cNvPr id="80898" name="标题 3"/>
          <p:cNvSpPr>
            <a:spLocks noGrp="1"/>
          </p:cNvSpPr>
          <p:nvPr>
            <p:ph type="title" idx="4294967295"/>
          </p:nvPr>
        </p:nvSpPr>
        <p:spPr>
          <a:xfrm>
            <a:off x="1992313" y="115888"/>
            <a:ext cx="58324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49" charset="-122"/>
              </a:rPr>
              <a:t>11.7.2  </a:t>
            </a:r>
            <a:r>
              <a:rPr lang="zh-CN" altLang="en-US" sz="4300" dirty="0">
                <a:latin typeface="Times New Roman" panose="02020503050405090304" pitchFamily="18" charset="0"/>
                <a:ea typeface="黑体" pitchFamily="49" charset="-122"/>
              </a:rPr>
              <a:t>虚拟文件系统</a:t>
            </a:r>
            <a:endParaRPr lang="zh-CN" altLang="en-US" sz="4300" dirty="0">
              <a:latin typeface="Times New Roman" panose="02020503050405090304" pitchFamily="18" charset="0"/>
              <a:ea typeface="黑体" pitchFamily="49" charset="-122"/>
            </a:endParaRPr>
          </a:p>
        </p:txBody>
      </p:sp>
      <p:sp>
        <p:nvSpPr>
          <p:cNvPr id="80899" name="矩形 6"/>
          <p:cNvSpPr/>
          <p:nvPr/>
        </p:nvSpPr>
        <p:spPr>
          <a:xfrm>
            <a:off x="1703388" y="1022350"/>
            <a:ext cx="5329237" cy="460375"/>
          </a:xfrm>
          <a:prstGeom prst="rect">
            <a:avLst/>
          </a:prstGeom>
          <a:noFill/>
          <a:ln w="9525">
            <a:noFill/>
          </a:ln>
        </p:spPr>
        <p:txBody>
          <a:bodyPr>
            <a:spAutoFit/>
          </a:bodyPr>
          <a:p>
            <a:pPr algn="just"/>
            <a:r>
              <a:rPr lang="en-US" altLang="zh-CN" sz="2400" b="1" dirty="0">
                <a:latin typeface="Times New Roman" panose="02020503050405090304" pitchFamily="18" charset="0"/>
                <a:ea typeface="黑体" pitchFamily="49" charset="-122"/>
              </a:rPr>
              <a:t>2. VFS</a:t>
            </a:r>
            <a:r>
              <a:rPr lang="zh-CN" altLang="en-US" sz="2400" b="1" dirty="0">
                <a:latin typeface="Times New Roman" panose="02020503050405090304" pitchFamily="18" charset="0"/>
                <a:ea typeface="黑体" pitchFamily="49" charset="-122"/>
              </a:rPr>
              <a:t>操作数据结构</a:t>
            </a:r>
            <a:endParaRPr lang="zh-CN" altLang="en-US" sz="2400" b="1" dirty="0">
              <a:latin typeface="Times New Roman" panose="02020503050405090304" pitchFamily="18" charset="0"/>
              <a:ea typeface="黑体" pitchFamily="49" charset="-122"/>
            </a:endParaRPr>
          </a:p>
        </p:txBody>
      </p:sp>
      <p:sp>
        <p:nvSpPr>
          <p:cNvPr id="9" name="矩形 8"/>
          <p:cNvSpPr/>
          <p:nvPr/>
        </p:nvSpPr>
        <p:spPr>
          <a:xfrm>
            <a:off x="1919288" y="1547813"/>
            <a:ext cx="8604250" cy="5073650"/>
          </a:xfrm>
          <a:prstGeom prst="rect">
            <a:avLst/>
          </a:prstGeom>
        </p:spPr>
        <p:txBody>
          <a:bodyPr>
            <a:spAutoFit/>
          </a:bodyPr>
          <a:lstStyle/>
          <a:p>
            <a:pPr marL="0" marR="0" lvl="0" indent="0" algn="just" defTabSz="914400" rtl="0" eaLnBrk="1" fontAlgn="base" latinLnBrk="0" hangingPunct="1">
              <a:lnSpc>
                <a:spcPct val="120000"/>
              </a:lnSpc>
              <a:spcBef>
                <a:spcPct val="0"/>
              </a:spcBef>
              <a:spcAft>
                <a:spcPct val="0"/>
              </a:spcAft>
              <a:buClrTx/>
              <a:buSzTx/>
              <a:buFontTx/>
              <a:buNone/>
              <a:defRPr/>
            </a:pP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super_operations</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结构结构定义：</a:t>
            </a:r>
            <a:endPar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20000"/>
              </a:lnSpc>
              <a:spcBef>
                <a:spcPct val="0"/>
              </a:spcBef>
              <a:spcAft>
                <a:spcPct val="0"/>
              </a:spcAft>
              <a:buClrTx/>
              <a:buSzTx/>
              <a:buFontTx/>
              <a:buNone/>
              <a:defRPr/>
            </a:pP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super_operations</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endPar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2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alloc_inode</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super_block</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sb</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分配一个</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a:t>
            </a:r>
            <a:endPar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2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void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write_super</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super_block</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将超级块写回磁盘</a:t>
            </a:r>
            <a:endPar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2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void(*</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put_super</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super_block</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释放超级块所占用的内存</a:t>
            </a:r>
            <a:endPar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2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void(*</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read_inode</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从磁盘上读取某个文件的</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a:t>
            </a:r>
            <a:endPar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2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void(*</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write_inode</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将某个文件的</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写回磁盘</a:t>
            </a:r>
            <a:endPar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2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void(*</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dirty_inode</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将</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标记为“修改”</a:t>
            </a:r>
            <a:endPar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2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void(*</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put_inode</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逻辑上释放</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a:t>
            </a:r>
            <a:endPar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2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void(*</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delete_inode</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物理上释放</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a:t>
            </a:r>
            <a:endPar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2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void(*</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clear_inode</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清除</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中的信息</a:t>
            </a:r>
            <a:endPar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2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void(*</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statfs</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super_block</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statfs</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size);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获取文件系统的统计信息</a:t>
            </a:r>
            <a:endPar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2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void(*</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remount_fs</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super_block,int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flags,int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options);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更改文件系统所赋予参数</a:t>
            </a:r>
            <a:endPar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2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endPar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2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endPar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灯片编号占位符 2"/>
          <p:cNvSpPr txBox="1">
            <a:spLocks noGrp="1"/>
          </p:cNvSpPr>
          <p:nvPr>
            <p:ph type="sldNum" sz="quarter" idx="12"/>
          </p:nvPr>
        </p:nvSpPr>
        <p:spPr>
          <a:xfrm>
            <a:off x="9228138" y="6616700"/>
            <a:ext cx="1439862" cy="196850"/>
          </a:xfrm>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90204" pitchFamily="34" charset="0"/>
                <a:ea typeface="宋体"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5pPr>
          </a:lstStyle>
          <a:p>
            <a:pPr lvl="0" eaLnBrk="0" hangingPunct="0"/>
            <a:r>
              <a:rPr lang="de-DE" altLang="zh-CN" sz="1000" b="1" i="1" dirty="0">
                <a:ea typeface="华文细黑" pitchFamily="2" charset="-122"/>
              </a:rPr>
              <a:t>Page </a:t>
            </a:r>
            <a:r>
              <a:rPr lang="de-DE" altLang="zh-CN" sz="1000" b="1" i="1" dirty="0">
                <a:ea typeface="华文细黑" pitchFamily="2" charset="-122"/>
                <a:sym typeface="MS UI Gothic" pitchFamily="34" charset="-128"/>
              </a:rPr>
              <a:t></a:t>
            </a:r>
            <a:r>
              <a:rPr lang="de-DE" altLang="zh-CN" sz="1000" b="1" i="1" dirty="0">
                <a:ea typeface="华文细黑" pitchFamily="2" charset="-122"/>
              </a:rPr>
              <a:t> </a:t>
            </a:r>
            <a:fld id="{9A0DB2DC-4C9A-4742-B13C-FB6460FD3503}" type="slidenum">
              <a:rPr lang="zh-CN" altLang="en-US" sz="1000" b="1" i="1" dirty="0">
                <a:ea typeface="华文细黑" pitchFamily="2" charset="-122"/>
              </a:rPr>
            </a:fld>
            <a:endParaRPr lang="zh-CN" altLang="en-US" sz="1000" b="1" i="1" dirty="0">
              <a:ea typeface="华文细黑" pitchFamily="2" charset="-122"/>
            </a:endParaRPr>
          </a:p>
        </p:txBody>
      </p:sp>
      <p:sp>
        <p:nvSpPr>
          <p:cNvPr id="81922" name="标题 3"/>
          <p:cNvSpPr>
            <a:spLocks noGrp="1"/>
          </p:cNvSpPr>
          <p:nvPr>
            <p:ph type="title" idx="4294967295"/>
          </p:nvPr>
        </p:nvSpPr>
        <p:spPr>
          <a:xfrm>
            <a:off x="1992313" y="115888"/>
            <a:ext cx="58324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49" charset="-122"/>
              </a:rPr>
              <a:t>11.7.2  </a:t>
            </a:r>
            <a:r>
              <a:rPr lang="zh-CN" altLang="en-US" sz="4300" dirty="0">
                <a:latin typeface="Times New Roman" panose="02020503050405090304" pitchFamily="18" charset="0"/>
                <a:ea typeface="黑体" pitchFamily="49" charset="-122"/>
              </a:rPr>
              <a:t>虚拟文件系统</a:t>
            </a:r>
            <a:endParaRPr lang="zh-CN" altLang="en-US" sz="4300" dirty="0">
              <a:latin typeface="Times New Roman" panose="02020503050405090304" pitchFamily="18" charset="0"/>
              <a:ea typeface="黑体" pitchFamily="49" charset="-122"/>
            </a:endParaRPr>
          </a:p>
        </p:txBody>
      </p:sp>
      <p:sp>
        <p:nvSpPr>
          <p:cNvPr id="9" name="矩形 8"/>
          <p:cNvSpPr/>
          <p:nvPr/>
        </p:nvSpPr>
        <p:spPr>
          <a:xfrm>
            <a:off x="1774825" y="981075"/>
            <a:ext cx="8569325" cy="5492750"/>
          </a:xfrm>
          <a:prstGeom prst="rect">
            <a:avLst/>
          </a:prstGeom>
        </p:spPr>
        <p:txBody>
          <a:bodyPr>
            <a:spAutoFit/>
          </a:bodyPr>
          <a:lstStyle/>
          <a:p>
            <a:pPr marL="0" marR="0" lvl="0" indent="0" algn="just" defTabSz="914400" rtl="0" eaLnBrk="1" fontAlgn="base" latinLnBrk="0" hangingPunct="1">
              <a:lnSpc>
                <a:spcPct val="150000"/>
              </a:lnSpc>
              <a:spcBef>
                <a:spcPct val="0"/>
              </a:spcBef>
              <a:spcAft>
                <a:spcPct val="0"/>
              </a:spcAft>
              <a:buClrTx/>
              <a:buSzTx/>
              <a:buFontTx/>
              <a:buNone/>
              <a:defRPr/>
            </a:pPr>
            <a:r>
              <a:rPr kumimoji="0" lang="en-US" altLang="zh-CN" sz="1800" b="1"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inode_operations</a:t>
            </a:r>
            <a:r>
              <a:rPr kumimoji="0" lang="zh-CN" altLang="en-US" sz="18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结构定义：</a:t>
            </a:r>
            <a:endParaRPr kumimoji="0" lang="zh-CN" altLang="en-US" sz="18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50000"/>
              </a:lnSpc>
              <a:spcBef>
                <a:spcPct val="0"/>
              </a:spcBef>
              <a:spcAft>
                <a:spcPct val="0"/>
              </a:spcAft>
              <a:buClrTx/>
              <a:buSzTx/>
              <a:buFontTx/>
              <a:buNone/>
              <a:defRPr/>
            </a:pP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inode_operations</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endPar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(*create)(</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dentry</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nameidata</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为新文件创建一个</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a:t>
            </a:r>
            <a:endPar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dentry</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*(*lookup)(</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dentry</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检索一个</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所在的目录</a:t>
            </a:r>
            <a:endPar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5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(*link)(</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dentry</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dentry</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创建一个新的硬连接</a:t>
            </a:r>
            <a:endPar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5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(*unlink)(</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dentry</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删除一个硬连接</a:t>
            </a:r>
            <a:endPar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5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symlink</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dentry</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*,const char *);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为符号链创建一个新</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a:t>
            </a:r>
            <a:endPar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mkdir</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dentry</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为目录项创建一个新</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a:t>
            </a:r>
            <a:endPar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rmdir</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dentry</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删除目录项的一个</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a:t>
            </a:r>
            <a:endPar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void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readlink</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dentry</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buffer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buflen</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读取符号链的内容</a:t>
            </a:r>
            <a:endPar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5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endPar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endPar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灯片编号占位符 2"/>
          <p:cNvSpPr txBox="1">
            <a:spLocks noGrp="1"/>
          </p:cNvSpPr>
          <p:nvPr>
            <p:ph type="sldNum" sz="quarter" idx="12"/>
          </p:nvPr>
        </p:nvSpPr>
        <p:spPr>
          <a:xfrm>
            <a:off x="9228138" y="6616700"/>
            <a:ext cx="1439862" cy="196850"/>
          </a:xfrm>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90204" pitchFamily="34" charset="0"/>
                <a:ea typeface="宋体"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5pPr>
          </a:lstStyle>
          <a:p>
            <a:pPr lvl="0" eaLnBrk="0" hangingPunct="0"/>
            <a:r>
              <a:rPr lang="de-DE" altLang="zh-CN" sz="1000" b="1" i="1" dirty="0">
                <a:ea typeface="华文细黑" pitchFamily="2" charset="-122"/>
              </a:rPr>
              <a:t>Page </a:t>
            </a:r>
            <a:r>
              <a:rPr lang="de-DE" altLang="zh-CN" sz="1000" b="1" i="1" dirty="0">
                <a:ea typeface="华文细黑" pitchFamily="2" charset="-122"/>
                <a:sym typeface="MS UI Gothic" pitchFamily="34" charset="-128"/>
              </a:rPr>
              <a:t></a:t>
            </a:r>
            <a:r>
              <a:rPr lang="de-DE" altLang="zh-CN" sz="1000" b="1" i="1" dirty="0">
                <a:ea typeface="华文细黑" pitchFamily="2" charset="-122"/>
              </a:rPr>
              <a:t> </a:t>
            </a:r>
            <a:fld id="{9A0DB2DC-4C9A-4742-B13C-FB6460FD3503}" type="slidenum">
              <a:rPr lang="zh-CN" altLang="en-US" sz="1000" b="1" i="1" dirty="0">
                <a:ea typeface="华文细黑" pitchFamily="2" charset="-122"/>
              </a:rPr>
            </a:fld>
            <a:endParaRPr lang="zh-CN" altLang="en-US" sz="1000" b="1" i="1" dirty="0">
              <a:ea typeface="华文细黑" pitchFamily="2" charset="-122"/>
            </a:endParaRPr>
          </a:p>
        </p:txBody>
      </p:sp>
      <p:sp>
        <p:nvSpPr>
          <p:cNvPr id="82946" name="标题 3"/>
          <p:cNvSpPr>
            <a:spLocks noGrp="1"/>
          </p:cNvSpPr>
          <p:nvPr>
            <p:ph type="title" idx="4294967295"/>
          </p:nvPr>
        </p:nvSpPr>
        <p:spPr>
          <a:xfrm>
            <a:off x="1992313" y="115888"/>
            <a:ext cx="58324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49" charset="-122"/>
              </a:rPr>
              <a:t>11.7.2  </a:t>
            </a:r>
            <a:r>
              <a:rPr lang="zh-CN" altLang="en-US" sz="4300" dirty="0">
                <a:latin typeface="Times New Roman" panose="02020503050405090304" pitchFamily="18" charset="0"/>
                <a:ea typeface="黑体" pitchFamily="49" charset="-122"/>
              </a:rPr>
              <a:t>虚拟文件系统</a:t>
            </a:r>
            <a:endParaRPr lang="zh-CN" altLang="en-US" sz="4300" dirty="0">
              <a:latin typeface="Times New Roman" panose="02020503050405090304" pitchFamily="18" charset="0"/>
              <a:ea typeface="黑体" pitchFamily="49" charset="-122"/>
            </a:endParaRPr>
          </a:p>
        </p:txBody>
      </p:sp>
      <p:sp>
        <p:nvSpPr>
          <p:cNvPr id="9" name="矩形 8"/>
          <p:cNvSpPr/>
          <p:nvPr/>
        </p:nvSpPr>
        <p:spPr>
          <a:xfrm>
            <a:off x="1774825" y="1484313"/>
            <a:ext cx="8461375" cy="4707890"/>
          </a:xfrm>
          <a:prstGeom prst="rect">
            <a:avLst/>
          </a:prstGeom>
        </p:spPr>
        <p:txBody>
          <a:bodyPr>
            <a:spAutoFit/>
          </a:bodyPr>
          <a:lstStyle/>
          <a:p>
            <a:pPr marL="0" marR="0" lvl="0" indent="0" algn="just" defTabSz="914400" rtl="0" eaLnBrk="1" fontAlgn="base" latinLnBrk="0" hangingPunct="1">
              <a:lnSpc>
                <a:spcPct val="150000"/>
              </a:lnSpc>
              <a:spcBef>
                <a:spcPct val="0"/>
              </a:spcBef>
              <a:spcAft>
                <a:spcPct val="0"/>
              </a:spcAft>
              <a:buClrTx/>
              <a:buSzTx/>
              <a:buFontTx/>
              <a:buNone/>
              <a:defRPr/>
            </a:pPr>
            <a:r>
              <a:rPr kumimoji="0" lang="en-US" altLang="zh-CN" sz="2000" b="1"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dentry_operations</a:t>
            </a:r>
            <a:r>
              <a:rPr kumimoji="0" lang="zh-CN" altLang="en-US" sz="20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结构定义：</a:t>
            </a:r>
            <a:endParaRPr kumimoji="0" lang="zh-CN" altLang="en-US" sz="20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50000"/>
              </a:lnSpc>
              <a:spcBef>
                <a:spcPct val="0"/>
              </a:spcBef>
              <a:spcAft>
                <a:spcPct val="0"/>
              </a:spcAft>
              <a:buClrTx/>
              <a:buSzTx/>
              <a:buFontTx/>
              <a:buNone/>
              <a:defRPr/>
            </a:pPr>
            <a:r>
              <a:rPr kumimoji="0" lang="en-US" altLang="zh-CN" sz="20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0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dentry_operations</a:t>
            </a:r>
            <a:r>
              <a:rPr kumimoji="0" lang="en-US" altLang="zh-CN"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endParaRPr kumimoji="0" lang="en-US" altLang="zh-CN"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5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0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int</a:t>
            </a:r>
            <a:r>
              <a:rPr kumimoji="0" lang="en-US" altLang="zh-CN"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0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d_revalidate</a:t>
            </a:r>
            <a:r>
              <a:rPr kumimoji="0" lang="en-US" altLang="zh-CN"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0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0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dentry</a:t>
            </a:r>
            <a:r>
              <a:rPr kumimoji="0" lang="en-US" altLang="zh-CN"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0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0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nameidata</a:t>
            </a:r>
            <a:r>
              <a:rPr kumimoji="0" lang="en-US" altLang="zh-CN"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 //</a:t>
            </a:r>
            <a:r>
              <a:rPr kumimoji="0" lang="zh-CN" altLang="en-US"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判断目录是否有效</a:t>
            </a:r>
            <a:endParaRPr kumimoji="0" lang="zh-CN" altLang="en-US"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5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0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int</a:t>
            </a:r>
            <a:r>
              <a:rPr kumimoji="0" lang="en-US" altLang="zh-CN"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0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d_hash</a:t>
            </a:r>
            <a:r>
              <a:rPr kumimoji="0" lang="en-US" altLang="zh-CN"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0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0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dentry</a:t>
            </a:r>
            <a:r>
              <a:rPr kumimoji="0" lang="en-US" altLang="zh-CN"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0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0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qstr</a:t>
            </a:r>
            <a:r>
              <a:rPr kumimoji="0" lang="en-US" altLang="zh-CN"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 //</a:t>
            </a:r>
            <a:r>
              <a:rPr kumimoji="0" lang="zh-CN" altLang="en-US"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生成一个</a:t>
            </a:r>
            <a:r>
              <a:rPr kumimoji="0" lang="en-US" altLang="zh-CN"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hash</a:t>
            </a:r>
            <a:r>
              <a:rPr kumimoji="0" lang="zh-CN" altLang="en-US"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值</a:t>
            </a:r>
            <a:endParaRPr kumimoji="0" lang="zh-CN" altLang="en-US"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5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0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int</a:t>
            </a:r>
            <a:r>
              <a:rPr kumimoji="0" lang="en-US" altLang="zh-CN"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0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d_compare</a:t>
            </a:r>
            <a:r>
              <a:rPr kumimoji="0" lang="en-US" altLang="zh-CN"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0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0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dentry</a:t>
            </a:r>
            <a:r>
              <a:rPr kumimoji="0" lang="en-US" altLang="zh-CN"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0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0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qstr</a:t>
            </a:r>
            <a:r>
              <a:rPr kumimoji="0" lang="en-US" altLang="zh-CN"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0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0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qstr</a:t>
            </a:r>
            <a:r>
              <a:rPr kumimoji="0" lang="en-US" altLang="zh-CN"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 //</a:t>
            </a:r>
            <a:r>
              <a:rPr kumimoji="0" lang="zh-CN" altLang="en-US"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比较两个文件名</a:t>
            </a:r>
            <a:endParaRPr kumimoji="0" lang="zh-CN" altLang="en-US"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5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0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int</a:t>
            </a:r>
            <a:r>
              <a:rPr kumimoji="0" lang="en-US" altLang="zh-CN"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0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d_delete</a:t>
            </a:r>
            <a:r>
              <a:rPr kumimoji="0" lang="en-US" altLang="zh-CN"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0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0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dentry</a:t>
            </a:r>
            <a:r>
              <a:rPr kumimoji="0" lang="en-US" altLang="zh-CN"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 //</a:t>
            </a:r>
            <a:r>
              <a:rPr kumimoji="0" lang="zh-CN" altLang="en-US"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删除</a:t>
            </a:r>
            <a:r>
              <a:rPr kumimoji="0" lang="en-US" altLang="zh-CN" sz="20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d_count</a:t>
            </a:r>
            <a:r>
              <a:rPr kumimoji="0" lang="zh-CN" altLang="en-US"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域为</a:t>
            </a:r>
            <a:r>
              <a:rPr kumimoji="0" lang="en-US" altLang="zh-CN"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0</a:t>
            </a:r>
            <a:r>
              <a:rPr kumimoji="0" lang="zh-CN" altLang="en-US"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的目录项对象</a:t>
            </a:r>
            <a:endParaRPr kumimoji="0" lang="zh-CN" altLang="en-US"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5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0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int</a:t>
            </a:r>
            <a:r>
              <a:rPr kumimoji="0" lang="en-US" altLang="zh-CN"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0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d_release</a:t>
            </a:r>
            <a:r>
              <a:rPr kumimoji="0" lang="en-US" altLang="zh-CN"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0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0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dentry</a:t>
            </a:r>
            <a:r>
              <a:rPr kumimoji="0" lang="en-US" altLang="zh-CN"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 //</a:t>
            </a:r>
            <a:r>
              <a:rPr kumimoji="0" lang="zh-CN" altLang="en-US"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释放一个目录项对象</a:t>
            </a:r>
            <a:endParaRPr kumimoji="0" lang="zh-CN" altLang="en-US"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5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0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int</a:t>
            </a:r>
            <a:r>
              <a:rPr kumimoji="0" lang="en-US" altLang="zh-CN"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0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d_iput</a:t>
            </a:r>
            <a:r>
              <a:rPr kumimoji="0" lang="en-US" altLang="zh-CN"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0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0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dentry</a:t>
            </a:r>
            <a:r>
              <a:rPr kumimoji="0" lang="en-US" altLang="zh-CN"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0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0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a:t>
            </a:r>
            <a:r>
              <a:rPr kumimoji="0" lang="en-US" altLang="zh-CN"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 //</a:t>
            </a:r>
            <a:r>
              <a:rPr kumimoji="0" lang="zh-CN" altLang="en-US"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丢弃目录项对应的</a:t>
            </a:r>
            <a:r>
              <a:rPr kumimoji="0" lang="en-US" altLang="zh-CN" sz="20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a:t>
            </a:r>
            <a:endParaRPr kumimoji="0" lang="en-US" altLang="zh-CN"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5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endParaRPr kumimoji="0" lang="en-US" altLang="zh-CN"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5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endParaRPr kumimoji="0" lang="en-US" altLang="zh-CN" sz="20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灯片编号占位符 2"/>
          <p:cNvSpPr txBox="1">
            <a:spLocks noGrp="1"/>
          </p:cNvSpPr>
          <p:nvPr>
            <p:ph type="sldNum" sz="quarter" idx="12"/>
          </p:nvPr>
        </p:nvSpPr>
        <p:spPr>
          <a:xfrm>
            <a:off x="9228138" y="6616700"/>
            <a:ext cx="1439862" cy="196850"/>
          </a:xfrm>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90204" pitchFamily="34" charset="0"/>
                <a:ea typeface="宋体"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5pPr>
          </a:lstStyle>
          <a:p>
            <a:pPr lvl="0" eaLnBrk="0" hangingPunct="0"/>
            <a:r>
              <a:rPr lang="de-DE" altLang="zh-CN" sz="1000" b="1" i="1" dirty="0">
                <a:ea typeface="华文细黑" pitchFamily="2" charset="-122"/>
              </a:rPr>
              <a:t>Page </a:t>
            </a:r>
            <a:r>
              <a:rPr lang="de-DE" altLang="zh-CN" sz="1000" b="1" i="1" dirty="0">
                <a:ea typeface="华文细黑" pitchFamily="2" charset="-122"/>
                <a:sym typeface="MS UI Gothic" pitchFamily="34" charset="-128"/>
              </a:rPr>
              <a:t></a:t>
            </a:r>
            <a:r>
              <a:rPr lang="de-DE" altLang="zh-CN" sz="1000" b="1" i="1" dirty="0">
                <a:ea typeface="华文细黑" pitchFamily="2" charset="-122"/>
              </a:rPr>
              <a:t> </a:t>
            </a:r>
            <a:fld id="{9A0DB2DC-4C9A-4742-B13C-FB6460FD3503}" type="slidenum">
              <a:rPr lang="zh-CN" altLang="en-US" sz="1000" b="1" i="1" dirty="0">
                <a:ea typeface="华文细黑" pitchFamily="2" charset="-122"/>
              </a:rPr>
            </a:fld>
            <a:endParaRPr lang="zh-CN" altLang="en-US" sz="1000" b="1" i="1" dirty="0">
              <a:ea typeface="华文细黑" pitchFamily="2" charset="-122"/>
            </a:endParaRPr>
          </a:p>
        </p:txBody>
      </p:sp>
      <p:sp>
        <p:nvSpPr>
          <p:cNvPr id="83970" name="标题 3"/>
          <p:cNvSpPr>
            <a:spLocks noGrp="1"/>
          </p:cNvSpPr>
          <p:nvPr>
            <p:ph type="title" idx="4294967295"/>
          </p:nvPr>
        </p:nvSpPr>
        <p:spPr>
          <a:xfrm>
            <a:off x="1992313" y="115888"/>
            <a:ext cx="58324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49" charset="-122"/>
              </a:rPr>
              <a:t>11.7.2  </a:t>
            </a:r>
            <a:r>
              <a:rPr lang="zh-CN" altLang="en-US" sz="4300" dirty="0">
                <a:latin typeface="Times New Roman" panose="02020503050405090304" pitchFamily="18" charset="0"/>
                <a:ea typeface="黑体" pitchFamily="49" charset="-122"/>
              </a:rPr>
              <a:t>虚拟文件系统</a:t>
            </a:r>
            <a:endParaRPr lang="zh-CN" altLang="en-US" sz="4300" dirty="0">
              <a:latin typeface="Times New Roman" panose="02020503050405090304" pitchFamily="18" charset="0"/>
              <a:ea typeface="黑体" pitchFamily="49" charset="-122"/>
            </a:endParaRPr>
          </a:p>
        </p:txBody>
      </p:sp>
      <p:sp>
        <p:nvSpPr>
          <p:cNvPr id="9" name="矩形 8"/>
          <p:cNvSpPr/>
          <p:nvPr/>
        </p:nvSpPr>
        <p:spPr>
          <a:xfrm>
            <a:off x="1631950" y="1169988"/>
            <a:ext cx="8891588" cy="5354320"/>
          </a:xfrm>
          <a:prstGeom prst="rect">
            <a:avLst/>
          </a:prstGeom>
        </p:spPr>
        <p:txBody>
          <a:bodyPr>
            <a:spAutoFit/>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file_operations</a:t>
            </a:r>
            <a:r>
              <a:rPr kumimoji="0" lang="zh-CN" altLang="en-US" sz="18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结构定义：</a:t>
            </a:r>
            <a:endParaRPr kumimoji="0" lang="zh-CN" altLang="en-US" sz="18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file_operations</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endPar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loff_t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llseek</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file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loff_t,int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定位文件并修改其指针</a:t>
            </a:r>
            <a:endPar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ssize_t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(*read)(</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file *,char _user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size_t,loff_t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从文件中读取若个字节</a:t>
            </a:r>
            <a:endPar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ssize_t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aio_read</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kiocb</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*,char _user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size_t,loff_t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以异步方式从文件的偏移处读取若干字节</a:t>
            </a:r>
            <a:endPar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ssize_t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(*write)(</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file *,const char _user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size_t,loff_t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向文件制定偏移处写入若干字节</a:t>
            </a:r>
            <a:endPar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ssize_t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aio_write</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kiocb</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*,const char _user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size_t,loff_t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以异步方式向文件的偏移处写入若干字节</a:t>
            </a:r>
            <a:endPar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mmap</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file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vm_area_struct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文件到内存的映射</a:t>
            </a:r>
            <a:endPar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(*open)(</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file *);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打开文件</a:t>
            </a:r>
            <a:endPar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ioctl</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file *,unsigned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unsigned long);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向硬件设备发送命令</a:t>
            </a:r>
            <a:endPar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(*flush)(</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file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fl_owner_t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id);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关闭文件时刷新文件，减少对</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f_count</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计数</a:t>
            </a:r>
            <a:endPar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(*release)(</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file *);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释放文件对象，</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f_count</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置为</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0</a:t>
            </a:r>
            <a:endPar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fsnc</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file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dentry</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datasysnc</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将文件在缓冲的数据写回磁盘</a:t>
            </a:r>
            <a:endPar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(*lock(</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file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cmd</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file_lock</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对文件上锁</a:t>
            </a:r>
            <a:endPar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endPar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endPar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灯片编号占位符 2"/>
          <p:cNvSpPr txBox="1">
            <a:spLocks noGrp="1"/>
          </p:cNvSpPr>
          <p:nvPr>
            <p:ph type="sldNum" sz="quarter" idx="12"/>
          </p:nvPr>
        </p:nvSpPr>
        <p:spPr>
          <a:xfrm>
            <a:off x="9228138" y="6616700"/>
            <a:ext cx="1439862" cy="196850"/>
          </a:xfrm>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90204" pitchFamily="34" charset="0"/>
                <a:ea typeface="宋体"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5pPr>
          </a:lstStyle>
          <a:p>
            <a:pPr lvl="0" eaLnBrk="0" hangingPunct="0"/>
            <a:r>
              <a:rPr lang="de-DE" altLang="zh-CN" sz="1000" b="1" i="1" dirty="0">
                <a:ea typeface="华文细黑" pitchFamily="2" charset="-122"/>
              </a:rPr>
              <a:t>Page </a:t>
            </a:r>
            <a:r>
              <a:rPr lang="de-DE" altLang="zh-CN" sz="1000" b="1" i="1" dirty="0">
                <a:ea typeface="华文细黑" pitchFamily="2" charset="-122"/>
                <a:sym typeface="MS UI Gothic" pitchFamily="34" charset="-128"/>
              </a:rPr>
              <a:t></a:t>
            </a:r>
            <a:r>
              <a:rPr lang="de-DE" altLang="zh-CN" sz="1000" b="1" i="1" dirty="0">
                <a:ea typeface="华文细黑" pitchFamily="2" charset="-122"/>
              </a:rPr>
              <a:t> </a:t>
            </a:r>
            <a:fld id="{9A0DB2DC-4C9A-4742-B13C-FB6460FD3503}" type="slidenum">
              <a:rPr lang="zh-CN" altLang="en-US" sz="1000" b="1" i="1" dirty="0">
                <a:ea typeface="华文细黑" pitchFamily="2" charset="-122"/>
              </a:rPr>
            </a:fld>
            <a:endParaRPr lang="zh-CN" altLang="en-US" sz="1000" b="1" i="1" dirty="0">
              <a:ea typeface="华文细黑" pitchFamily="2" charset="-122"/>
            </a:endParaRPr>
          </a:p>
        </p:txBody>
      </p:sp>
      <p:sp>
        <p:nvSpPr>
          <p:cNvPr id="84994" name="标题 3"/>
          <p:cNvSpPr>
            <a:spLocks noGrp="1"/>
          </p:cNvSpPr>
          <p:nvPr>
            <p:ph type="title" idx="4294967295"/>
          </p:nvPr>
        </p:nvSpPr>
        <p:spPr>
          <a:xfrm>
            <a:off x="1992313" y="115888"/>
            <a:ext cx="58324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49" charset="-122"/>
              </a:rPr>
              <a:t>11.7.2  </a:t>
            </a:r>
            <a:r>
              <a:rPr lang="zh-CN" altLang="en-US" sz="4300" dirty="0">
                <a:latin typeface="Times New Roman" panose="02020503050405090304" pitchFamily="18" charset="0"/>
                <a:ea typeface="黑体" pitchFamily="49" charset="-122"/>
              </a:rPr>
              <a:t>虚拟文件系统</a:t>
            </a:r>
            <a:endParaRPr lang="zh-CN" altLang="en-US" sz="4300" dirty="0">
              <a:latin typeface="Times New Roman" panose="02020503050405090304" pitchFamily="18" charset="0"/>
              <a:ea typeface="黑体" pitchFamily="49" charset="-122"/>
            </a:endParaRPr>
          </a:p>
        </p:txBody>
      </p:sp>
      <p:sp>
        <p:nvSpPr>
          <p:cNvPr id="84995" name="矩形 6"/>
          <p:cNvSpPr/>
          <p:nvPr/>
        </p:nvSpPr>
        <p:spPr>
          <a:xfrm>
            <a:off x="1703388" y="1022350"/>
            <a:ext cx="5329237" cy="460375"/>
          </a:xfrm>
          <a:prstGeom prst="rect">
            <a:avLst/>
          </a:prstGeom>
          <a:noFill/>
          <a:ln w="9525">
            <a:noFill/>
          </a:ln>
        </p:spPr>
        <p:txBody>
          <a:bodyPr>
            <a:spAutoFit/>
          </a:bodyPr>
          <a:p>
            <a:pPr algn="just"/>
            <a:r>
              <a:rPr lang="en-US" altLang="zh-CN" sz="2400" b="1" dirty="0">
                <a:latin typeface="Times New Roman" panose="02020503050405090304" pitchFamily="18" charset="0"/>
                <a:ea typeface="黑体" pitchFamily="49" charset="-122"/>
              </a:rPr>
              <a:t>3. </a:t>
            </a:r>
            <a:r>
              <a:rPr lang="zh-CN" altLang="en-US" sz="2400" b="1" dirty="0">
                <a:latin typeface="Times New Roman" panose="02020503050405090304" pitchFamily="18" charset="0"/>
                <a:ea typeface="黑体" pitchFamily="49" charset="-122"/>
              </a:rPr>
              <a:t>主要数据结构之间的关系</a:t>
            </a:r>
            <a:endParaRPr lang="zh-CN" altLang="en-US" sz="2400" b="1" dirty="0">
              <a:latin typeface="Times New Roman" panose="02020503050405090304" pitchFamily="18" charset="0"/>
              <a:ea typeface="黑体" pitchFamily="49" charset="-122"/>
            </a:endParaRPr>
          </a:p>
        </p:txBody>
      </p:sp>
      <p:sp>
        <p:nvSpPr>
          <p:cNvPr id="8" name="矩形 7"/>
          <p:cNvSpPr/>
          <p:nvPr/>
        </p:nvSpPr>
        <p:spPr>
          <a:xfrm>
            <a:off x="2905125" y="6021388"/>
            <a:ext cx="6259830" cy="42989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图 </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11.16 </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虚拟文件系统的主要数据结构之间的关系</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pic>
        <p:nvPicPr>
          <p:cNvPr id="84997" name="Picture 2"/>
          <p:cNvPicPr>
            <a:picLocks noChangeAspect="1"/>
          </p:cNvPicPr>
          <p:nvPr/>
        </p:nvPicPr>
        <p:blipFill>
          <a:blip r:embed="rId1"/>
          <a:stretch>
            <a:fillRect/>
          </a:stretch>
        </p:blipFill>
        <p:spPr>
          <a:xfrm>
            <a:off x="2495550" y="1533525"/>
            <a:ext cx="7129463" cy="4487863"/>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灯片编号占位符 2"/>
          <p:cNvSpPr txBox="1">
            <a:spLocks noGrp="1"/>
          </p:cNvSpPr>
          <p:nvPr>
            <p:ph type="sldNum" sz="quarter" idx="12"/>
          </p:nvPr>
        </p:nvSpPr>
        <p:spPr>
          <a:xfrm>
            <a:off x="9228138" y="6616700"/>
            <a:ext cx="1439862" cy="196850"/>
          </a:xfrm>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90204" pitchFamily="34" charset="0"/>
                <a:ea typeface="宋体"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5pPr>
          </a:lstStyle>
          <a:p>
            <a:pPr lvl="0" eaLnBrk="0" hangingPunct="0"/>
            <a:r>
              <a:rPr lang="de-DE" altLang="zh-CN" sz="1000" b="1" i="1" dirty="0">
                <a:ea typeface="华文细黑" pitchFamily="2" charset="-122"/>
              </a:rPr>
              <a:t>Page </a:t>
            </a:r>
            <a:r>
              <a:rPr lang="de-DE" altLang="zh-CN" sz="1000" b="1" i="1" dirty="0">
                <a:ea typeface="华文细黑" pitchFamily="2" charset="-122"/>
                <a:sym typeface="MS UI Gothic" pitchFamily="34" charset="-128"/>
              </a:rPr>
              <a:t></a:t>
            </a:r>
            <a:r>
              <a:rPr lang="de-DE" altLang="zh-CN" sz="1000" b="1" i="1" dirty="0">
                <a:ea typeface="华文细黑" pitchFamily="2" charset="-122"/>
              </a:rPr>
              <a:t> </a:t>
            </a:r>
            <a:fld id="{9A0DB2DC-4C9A-4742-B13C-FB6460FD3503}" type="slidenum">
              <a:rPr lang="zh-CN" altLang="en-US" sz="1000" b="1" i="1" dirty="0">
                <a:ea typeface="华文细黑" pitchFamily="2" charset="-122"/>
              </a:rPr>
            </a:fld>
            <a:endParaRPr lang="zh-CN" altLang="en-US" sz="1000" b="1" i="1" dirty="0">
              <a:ea typeface="华文细黑" pitchFamily="2" charset="-122"/>
            </a:endParaRPr>
          </a:p>
        </p:txBody>
      </p:sp>
      <p:sp>
        <p:nvSpPr>
          <p:cNvPr id="86018" name="标题 3"/>
          <p:cNvSpPr>
            <a:spLocks noGrp="1"/>
          </p:cNvSpPr>
          <p:nvPr>
            <p:ph type="title" idx="4294967295"/>
          </p:nvPr>
        </p:nvSpPr>
        <p:spPr>
          <a:xfrm>
            <a:off x="1992313" y="115888"/>
            <a:ext cx="58324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49" charset="-122"/>
              </a:rPr>
              <a:t>11.7.2  </a:t>
            </a:r>
            <a:r>
              <a:rPr lang="zh-CN" altLang="en-US" sz="4300" dirty="0">
                <a:latin typeface="Times New Roman" panose="02020503050405090304" pitchFamily="18" charset="0"/>
                <a:ea typeface="黑体" pitchFamily="49" charset="-122"/>
              </a:rPr>
              <a:t>虚拟文件系统</a:t>
            </a:r>
            <a:endParaRPr lang="zh-CN" altLang="en-US" sz="4300" dirty="0">
              <a:latin typeface="Times New Roman" panose="02020503050405090304" pitchFamily="18" charset="0"/>
              <a:ea typeface="黑体" pitchFamily="49" charset="-122"/>
            </a:endParaRPr>
          </a:p>
        </p:txBody>
      </p:sp>
      <p:sp>
        <p:nvSpPr>
          <p:cNvPr id="86019" name="矩形 5"/>
          <p:cNvSpPr/>
          <p:nvPr/>
        </p:nvSpPr>
        <p:spPr>
          <a:xfrm>
            <a:off x="1847850" y="981075"/>
            <a:ext cx="4679950" cy="460375"/>
          </a:xfrm>
          <a:prstGeom prst="rect">
            <a:avLst/>
          </a:prstGeom>
          <a:noFill/>
          <a:ln w="9525">
            <a:noFill/>
          </a:ln>
        </p:spPr>
        <p:txBody>
          <a:bodyPr>
            <a:spAutoFit/>
          </a:bodyPr>
          <a:p>
            <a:pPr algn="just"/>
            <a:r>
              <a:rPr lang="zh-CN" altLang="en-US" sz="2400" b="1" dirty="0">
                <a:latin typeface="Times New Roman" panose="02020503050405090304" pitchFamily="18" charset="0"/>
                <a:ea typeface="黑体" pitchFamily="49" charset="-122"/>
              </a:rPr>
              <a:t> </a:t>
            </a:r>
            <a:r>
              <a:rPr lang="en-US" altLang="zh-CN" sz="2400" b="1" dirty="0">
                <a:latin typeface="Times New Roman" panose="02020503050405090304" pitchFamily="18" charset="0"/>
                <a:ea typeface="黑体" pitchFamily="49" charset="-122"/>
              </a:rPr>
              <a:t>4. </a:t>
            </a:r>
            <a:r>
              <a:rPr lang="zh-CN" altLang="en-US" sz="2400" b="1" dirty="0">
                <a:latin typeface="Times New Roman" panose="02020503050405090304" pitchFamily="18" charset="0"/>
                <a:ea typeface="黑体" pitchFamily="49" charset="-122"/>
              </a:rPr>
              <a:t>文件系统的安装与卸载</a:t>
            </a:r>
            <a:endParaRPr lang="zh-CN" altLang="en-US" sz="2400" b="1" dirty="0">
              <a:latin typeface="Times New Roman" panose="02020503050405090304" pitchFamily="18" charset="0"/>
              <a:ea typeface="黑体" pitchFamily="49" charset="-122"/>
            </a:endParaRPr>
          </a:p>
        </p:txBody>
      </p:sp>
      <p:sp>
        <p:nvSpPr>
          <p:cNvPr id="7" name="矩形 6"/>
          <p:cNvSpPr/>
          <p:nvPr/>
        </p:nvSpPr>
        <p:spPr>
          <a:xfrm>
            <a:off x="1703388" y="1628775"/>
            <a:ext cx="8640763" cy="4929505"/>
          </a:xfrm>
          <a:prstGeom prst="rect">
            <a:avLst/>
          </a:prstGeom>
        </p:spPr>
        <p:txBody>
          <a:bodyPr>
            <a:spAutoFit/>
          </a:bodyPr>
          <a:lstStyle/>
          <a:p>
            <a:pPr marL="0" marR="0" lvl="0" indent="457200" algn="just" defTabSz="914400" rtl="0" eaLnBrk="1" fontAlgn="base" latinLnBrk="0" hangingPunct="1">
              <a:lnSpc>
                <a:spcPct val="130000"/>
              </a:lnSpc>
              <a:spcBef>
                <a:spcPct val="0"/>
              </a:spcBef>
              <a:spcAft>
                <a:spcPct val="0"/>
              </a:spcAft>
              <a:buClrTx/>
              <a:buSzTx/>
              <a:buFontTx/>
              <a:buNone/>
              <a:defRPr/>
            </a:pPr>
            <a:r>
              <a:rPr kumimoji="0" lang="zh-CN" altLang="en-US" sz="22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1</a:t>
            </a:r>
            <a:r>
              <a:rPr kumimoji="0" lang="zh-CN" altLang="en-US" sz="22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）文件系统安装</a:t>
            </a:r>
            <a:endParaRPr kumimoji="0" lang="en-US" altLang="zh-CN" sz="22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3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第一步，内核检查安装参数的合法性；</a:t>
            </a:r>
            <a:endPar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3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第二步，虚拟文件系统通过检索</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file_systems</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指向的注册表，查找匹配的</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file_system_type</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。若找到匹配项，则读取文件系统超级块函数的地址，并查找该文件系统安装点的虚拟文件系统的索引节点；</a:t>
            </a:r>
            <a:endPar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3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第三步，虚拟文件系统安装程序分配一个虚拟文件系统超级块并传递安装信息给这个被装载的文件系统的超级块读取程序；</a:t>
            </a:r>
            <a:endPar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3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第四步，虚拟文件系统申请一个</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vfsmount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结构并指向所分配的虚拟文件系统超级块，该结构包含了文件系统所在的块设备标识、安装点和指向虚拟文件系统超级块的指针。一个文件系统安装后，它的根索引节点常驻</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高速缓存。 </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灯片编号占位符 2"/>
          <p:cNvSpPr txBox="1">
            <a:spLocks noGrp="1"/>
          </p:cNvSpPr>
          <p:nvPr>
            <p:ph type="sldNum" sz="quarter" idx="12"/>
          </p:nvPr>
        </p:nvSpPr>
        <p:spPr>
          <a:xfrm>
            <a:off x="9228138" y="6616700"/>
            <a:ext cx="1439862" cy="196850"/>
          </a:xfrm>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90204" pitchFamily="34" charset="0"/>
                <a:ea typeface="宋体"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5pPr>
          </a:lstStyle>
          <a:p>
            <a:pPr lvl="0" eaLnBrk="0" hangingPunct="0"/>
            <a:r>
              <a:rPr lang="de-DE" altLang="zh-CN" sz="1000" b="1" i="1" dirty="0">
                <a:ea typeface="华文细黑" pitchFamily="2" charset="-122"/>
              </a:rPr>
              <a:t>Page </a:t>
            </a:r>
            <a:r>
              <a:rPr lang="de-DE" altLang="zh-CN" sz="1000" b="1" i="1" dirty="0">
                <a:ea typeface="华文细黑" pitchFamily="2" charset="-122"/>
                <a:sym typeface="MS UI Gothic" pitchFamily="34" charset="-128"/>
              </a:rPr>
              <a:t></a:t>
            </a:r>
            <a:r>
              <a:rPr lang="de-DE" altLang="zh-CN" sz="1000" b="1" i="1" dirty="0">
                <a:ea typeface="华文细黑" pitchFamily="2" charset="-122"/>
              </a:rPr>
              <a:t> </a:t>
            </a:r>
            <a:fld id="{9A0DB2DC-4C9A-4742-B13C-FB6460FD3503}" type="slidenum">
              <a:rPr lang="zh-CN" altLang="en-US" sz="1000" b="1" i="1" dirty="0">
                <a:ea typeface="华文细黑" pitchFamily="2" charset="-122"/>
              </a:rPr>
            </a:fld>
            <a:endParaRPr lang="zh-CN" altLang="en-US" sz="1000" b="1" i="1" dirty="0">
              <a:ea typeface="华文细黑" pitchFamily="2" charset="-122"/>
            </a:endParaRPr>
          </a:p>
        </p:txBody>
      </p:sp>
      <p:sp>
        <p:nvSpPr>
          <p:cNvPr id="87042" name="标题 3"/>
          <p:cNvSpPr>
            <a:spLocks noGrp="1"/>
          </p:cNvSpPr>
          <p:nvPr>
            <p:ph type="title" idx="4294967295"/>
          </p:nvPr>
        </p:nvSpPr>
        <p:spPr>
          <a:xfrm>
            <a:off x="1992313" y="115888"/>
            <a:ext cx="58324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49" charset="-122"/>
              </a:rPr>
              <a:t>11.7.2  </a:t>
            </a:r>
            <a:r>
              <a:rPr lang="zh-CN" altLang="en-US" sz="4300" dirty="0">
                <a:latin typeface="Times New Roman" panose="02020503050405090304" pitchFamily="18" charset="0"/>
                <a:ea typeface="黑体" pitchFamily="49" charset="-122"/>
              </a:rPr>
              <a:t>虚拟文件系统</a:t>
            </a:r>
            <a:endParaRPr lang="zh-CN" altLang="en-US" sz="4300" dirty="0">
              <a:latin typeface="Times New Roman" panose="02020503050405090304" pitchFamily="18" charset="0"/>
              <a:ea typeface="黑体" pitchFamily="49" charset="-122"/>
            </a:endParaRPr>
          </a:p>
        </p:txBody>
      </p:sp>
      <p:sp>
        <p:nvSpPr>
          <p:cNvPr id="7" name="矩形 6"/>
          <p:cNvSpPr/>
          <p:nvPr/>
        </p:nvSpPr>
        <p:spPr>
          <a:xfrm>
            <a:off x="1774825" y="987425"/>
            <a:ext cx="8642350" cy="5303520"/>
          </a:xfrm>
          <a:prstGeom prst="rect">
            <a:avLst/>
          </a:prstGeom>
        </p:spPr>
        <p:txBody>
          <a:bodyPr>
            <a:spAutoFit/>
          </a:bodyPr>
          <a:lstStyle/>
          <a:p>
            <a:pPr marL="0" marR="0" lvl="0" indent="457200" algn="just" defTabSz="914400" rtl="0" eaLnBrk="1" fontAlgn="base" latinLnBrk="0" hangingPunct="1">
              <a:lnSpc>
                <a:spcPct val="140000"/>
              </a:lnSpc>
              <a:spcBef>
                <a:spcPct val="0"/>
              </a:spcBef>
              <a:spcAft>
                <a:spcPct val="0"/>
              </a:spcAft>
              <a:buClrTx/>
              <a:buSzTx/>
              <a:buFontTx/>
              <a:buNone/>
              <a:defRPr/>
            </a:pPr>
            <a:r>
              <a:rPr kumimoji="0" lang="zh-CN" altLang="en-US" sz="22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en-US" altLang="zh-CN" sz="22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2</a:t>
            </a:r>
            <a:r>
              <a:rPr kumimoji="0" lang="zh-CN" altLang="en-US" sz="22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）文件系统卸载</a:t>
            </a:r>
            <a:endParaRPr kumimoji="0" lang="en-US" altLang="zh-CN" sz="22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4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第一步，检查文件系统能否被卸载。若文件系统正在使用，则不能卸载。若文件系统中的文件或目录正在使用，则虚拟文件系统索引节点高速缓存中可能包含相应的虚拟文件系统索引节点；</a:t>
            </a:r>
            <a:endPar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4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第二步，根据文件所在设备的标识符，检查缓存中是否有来自该文件系统的虚拟文件系统索引节点。若存在这样的索引节点且计数大于</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0</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，则说明该文件系统正在使用，不能卸载。否则，查看对应的虚拟文件系统超级块标志，若修改过，则需将超级块写回磁盘；</a:t>
            </a:r>
            <a:endPar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4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第三步，完成上述过程后，释放对应的虚拟文件系统超级块，将</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vfsmount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结构从</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vfsmntlist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链表中删除。超级用户一般使用</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umount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卸载一个文件系统。</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灯片编号占位符 2"/>
          <p:cNvSpPr txBox="1">
            <a:spLocks noGrp="1"/>
          </p:cNvSpPr>
          <p:nvPr>
            <p:ph type="sldNum" sz="quarter" idx="12"/>
          </p:nvPr>
        </p:nvSpPr>
        <p:spPr>
          <a:xfrm>
            <a:off x="9228138" y="6616700"/>
            <a:ext cx="1439862" cy="196850"/>
          </a:xfrm>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90204" pitchFamily="34" charset="0"/>
                <a:ea typeface="宋体"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5pPr>
          </a:lstStyle>
          <a:p>
            <a:pPr lvl="0" eaLnBrk="0" hangingPunct="0"/>
            <a:r>
              <a:rPr lang="de-DE" altLang="zh-CN" sz="1000" b="1" i="1" dirty="0">
                <a:ea typeface="华文细黑" pitchFamily="2" charset="-122"/>
              </a:rPr>
              <a:t>Page </a:t>
            </a:r>
            <a:r>
              <a:rPr lang="de-DE" altLang="zh-CN" sz="1000" b="1" i="1" dirty="0">
                <a:ea typeface="华文细黑" pitchFamily="2" charset="-122"/>
                <a:sym typeface="MS UI Gothic" pitchFamily="34" charset="-128"/>
              </a:rPr>
              <a:t></a:t>
            </a:r>
            <a:r>
              <a:rPr lang="de-DE" altLang="zh-CN" sz="1000" b="1" i="1" dirty="0">
                <a:ea typeface="华文细黑" pitchFamily="2" charset="-122"/>
              </a:rPr>
              <a:t> </a:t>
            </a:r>
            <a:fld id="{9A0DB2DC-4C9A-4742-B13C-FB6460FD3503}" type="slidenum">
              <a:rPr lang="zh-CN" altLang="en-US" sz="1000" b="1" i="1" dirty="0">
                <a:ea typeface="华文细黑" pitchFamily="2" charset="-122"/>
              </a:rPr>
            </a:fld>
            <a:endParaRPr lang="zh-CN" altLang="en-US" sz="1000" b="1" i="1" dirty="0">
              <a:ea typeface="华文细黑" pitchFamily="2" charset="-122"/>
            </a:endParaRPr>
          </a:p>
        </p:txBody>
      </p:sp>
      <p:sp>
        <p:nvSpPr>
          <p:cNvPr id="88066" name="标题 3"/>
          <p:cNvSpPr>
            <a:spLocks noGrp="1"/>
          </p:cNvSpPr>
          <p:nvPr>
            <p:ph type="title" idx="4294967295"/>
          </p:nvPr>
        </p:nvSpPr>
        <p:spPr>
          <a:xfrm>
            <a:off x="1992313" y="115888"/>
            <a:ext cx="71278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49" charset="-122"/>
              </a:rPr>
              <a:t>11.7.3  </a:t>
            </a:r>
            <a:r>
              <a:rPr lang="zh-CN" altLang="zh-CN" sz="4300" dirty="0">
                <a:latin typeface="Times New Roman" panose="02020503050405090304" pitchFamily="18" charset="0"/>
                <a:ea typeface="黑体" pitchFamily="49" charset="-122"/>
              </a:rPr>
              <a:t>文件系统的系统调用</a:t>
            </a:r>
            <a:endParaRPr lang="zh-CN" altLang="zh-CN" sz="4300" dirty="0">
              <a:latin typeface="Times New Roman" panose="02020503050405090304" pitchFamily="18" charset="0"/>
              <a:ea typeface="黑体" pitchFamily="49" charset="-122"/>
            </a:endParaRPr>
          </a:p>
        </p:txBody>
      </p:sp>
      <p:sp>
        <p:nvSpPr>
          <p:cNvPr id="9" name="矩形 8"/>
          <p:cNvSpPr/>
          <p:nvPr/>
        </p:nvSpPr>
        <p:spPr>
          <a:xfrm>
            <a:off x="2135188" y="1946275"/>
            <a:ext cx="7489825" cy="3138170"/>
          </a:xfrm>
          <a:prstGeom prst="rect">
            <a:avLst/>
          </a:prstGeom>
        </p:spPr>
        <p:txBody>
          <a:bodyPr>
            <a:spAutoFit/>
          </a:bodyPr>
          <a:lstStyle/>
          <a:p>
            <a:pPr marL="0" marR="0" lvl="0" indent="457200" algn="just" defTabSz="914400" rtl="0" eaLnBrk="1" fontAlgn="base" latinLnBrk="0" hangingPunct="1">
              <a:lnSpc>
                <a:spcPct val="15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每个系统调用是由一张系统调用表和一个系统调用入口完成。当用户进程需要使用系统调用时，首先会在系统调用位置即系统调用入口进行跳转，检索系统调用号并向内核进程请求某项服务；然后，内核检索系统调用表，找到系统调用函数的地址并执行，完成后再返回。系统调用号一旦确定不能再进行更改，否则将导致编译好的程序无法正常执行。</a:t>
            </a:r>
            <a:endPar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灯片编号占位符 2"/>
          <p:cNvSpPr txBox="1">
            <a:spLocks noGrp="1"/>
          </p:cNvSpPr>
          <p:nvPr>
            <p:ph type="sldNum" sz="quarter" idx="12"/>
          </p:nvPr>
        </p:nvSpPr>
        <p:spPr>
          <a:xfrm>
            <a:off x="9228138" y="6616700"/>
            <a:ext cx="1439862" cy="196850"/>
          </a:xfrm>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90204" pitchFamily="34" charset="0"/>
                <a:ea typeface="宋体"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5pPr>
          </a:lstStyle>
          <a:p>
            <a:pPr lvl="0" eaLnBrk="0" hangingPunct="0"/>
            <a:r>
              <a:rPr lang="de-DE" altLang="zh-CN" sz="1000" b="1" i="1" dirty="0">
                <a:ea typeface="华文细黑" pitchFamily="2" charset="-122"/>
              </a:rPr>
              <a:t>Page </a:t>
            </a:r>
            <a:r>
              <a:rPr lang="de-DE" altLang="zh-CN" sz="1000" b="1" i="1" dirty="0">
                <a:ea typeface="华文细黑" pitchFamily="2" charset="-122"/>
                <a:sym typeface="MS UI Gothic" pitchFamily="34" charset="-128"/>
              </a:rPr>
              <a:t></a:t>
            </a:r>
            <a:r>
              <a:rPr lang="de-DE" altLang="zh-CN" sz="1000" b="1" i="1" dirty="0">
                <a:ea typeface="华文细黑" pitchFamily="2" charset="-122"/>
              </a:rPr>
              <a:t> </a:t>
            </a:r>
            <a:fld id="{9A0DB2DC-4C9A-4742-B13C-FB6460FD3503}" type="slidenum">
              <a:rPr lang="zh-CN" altLang="en-US" sz="1000" b="1" i="1" dirty="0">
                <a:ea typeface="华文细黑" pitchFamily="2" charset="-122"/>
              </a:rPr>
            </a:fld>
            <a:endParaRPr lang="zh-CN" altLang="en-US" sz="1000" b="1" i="1" dirty="0">
              <a:ea typeface="华文细黑" pitchFamily="2" charset="-122"/>
            </a:endParaRPr>
          </a:p>
        </p:txBody>
      </p:sp>
      <p:sp>
        <p:nvSpPr>
          <p:cNvPr id="89090" name="标题 3"/>
          <p:cNvSpPr>
            <a:spLocks noGrp="1"/>
          </p:cNvSpPr>
          <p:nvPr>
            <p:ph type="title" idx="4294967295"/>
          </p:nvPr>
        </p:nvSpPr>
        <p:spPr>
          <a:xfrm>
            <a:off x="1992313" y="115888"/>
            <a:ext cx="73437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49" charset="-122"/>
              </a:rPr>
              <a:t>11.7.3  </a:t>
            </a:r>
            <a:r>
              <a:rPr lang="zh-CN" altLang="zh-CN" sz="4300" dirty="0">
                <a:latin typeface="Times New Roman" panose="02020503050405090304" pitchFamily="18" charset="0"/>
                <a:ea typeface="黑体" pitchFamily="49" charset="-122"/>
              </a:rPr>
              <a:t>文件系统的系统调用</a:t>
            </a:r>
            <a:endParaRPr lang="zh-CN" altLang="zh-CN" sz="4300" dirty="0">
              <a:latin typeface="Times New Roman" panose="02020503050405090304" pitchFamily="18" charset="0"/>
              <a:ea typeface="黑体" pitchFamily="49" charset="-122"/>
            </a:endParaRPr>
          </a:p>
        </p:txBody>
      </p:sp>
      <p:sp>
        <p:nvSpPr>
          <p:cNvPr id="9" name="矩形 8"/>
          <p:cNvSpPr/>
          <p:nvPr/>
        </p:nvSpPr>
        <p:spPr>
          <a:xfrm>
            <a:off x="1992313" y="1341438"/>
            <a:ext cx="8064500" cy="4707890"/>
          </a:xfrm>
          <a:prstGeom prst="rect">
            <a:avLst/>
          </a:prstGeom>
        </p:spPr>
        <p:txBody>
          <a:bodyPr>
            <a:spAutoFit/>
          </a:bodyPr>
          <a:lstStyle/>
          <a:p>
            <a:pPr marL="0" marR="0" lvl="0" indent="457200" algn="just" defTabSz="914400" rtl="0" eaLnBrk="1" fontAlgn="base" latinLnBrk="0" hangingPunct="1">
              <a:lnSpc>
                <a:spcPct val="15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1. </a:t>
            </a:r>
            <a:r>
              <a:rPr kumimoji="0" lang="en-US" altLang="zh-CN" sz="2400" b="1"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creat</a:t>
            </a:r>
            <a:r>
              <a:rPr kumimoji="0" lang="en-US" altLang="zh-CN"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zh-CN" altLang="en-US"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系统调用</a:t>
            </a:r>
            <a:endParaRPr kumimoji="0" lang="zh-CN" altLang="en-US"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creat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系统调用实现指定的路径下，用确定的文件名和操作模式创建一个文件，具有是通过系统调用</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sys_creat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实现。</a:t>
            </a:r>
            <a:endPar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系统调用</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sys_creat</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实现文件创建的过程如下：首先，调用内核函数</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get_unused_fd</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从进程的可用文件描述符中找一个尚未被使用的文件描述符；然后，调用内核函数</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flip_open</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打开一个创建的文件并返回该文件描述符；最后，调用内核函数</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fd_install</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将新创建文件的文件描述符复制到进程的打开文件表中即可完成文件的创建。</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灯片编号占位符 2"/>
          <p:cNvSpPr txBox="1">
            <a:spLocks noGrp="1"/>
          </p:cNvSpPr>
          <p:nvPr>
            <p:ph type="sldNum" sz="quarter" idx="12"/>
          </p:nvPr>
        </p:nvSpPr>
        <p:spPr>
          <a:xfrm>
            <a:off x="9228138" y="6616700"/>
            <a:ext cx="1439862" cy="196850"/>
          </a:xfrm>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90204" pitchFamily="34" charset="0"/>
                <a:ea typeface="宋体"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5pPr>
          </a:lstStyle>
          <a:p>
            <a:pPr lvl="0" eaLnBrk="0" hangingPunct="0"/>
            <a:r>
              <a:rPr lang="de-DE" altLang="zh-CN" sz="1000" b="1" i="1" dirty="0">
                <a:ea typeface="华文细黑" pitchFamily="2" charset="-122"/>
              </a:rPr>
              <a:t>Page </a:t>
            </a:r>
            <a:r>
              <a:rPr lang="de-DE" altLang="zh-CN" sz="1000" b="1" i="1" dirty="0">
                <a:ea typeface="华文细黑" pitchFamily="2" charset="-122"/>
                <a:sym typeface="MS UI Gothic" pitchFamily="34" charset="-128"/>
              </a:rPr>
              <a:t></a:t>
            </a:r>
            <a:r>
              <a:rPr lang="de-DE" altLang="zh-CN" sz="1000" b="1" i="1" dirty="0">
                <a:ea typeface="华文细黑" pitchFamily="2" charset="-122"/>
              </a:rPr>
              <a:t> </a:t>
            </a:r>
            <a:fld id="{9A0DB2DC-4C9A-4742-B13C-FB6460FD3503}" type="slidenum">
              <a:rPr lang="zh-CN" altLang="en-US" sz="1000" b="1" i="1" dirty="0">
                <a:ea typeface="华文细黑" pitchFamily="2" charset="-122"/>
              </a:rPr>
            </a:fld>
            <a:endParaRPr lang="zh-CN" altLang="en-US" sz="1000" b="1" i="1" dirty="0">
              <a:ea typeface="华文细黑" pitchFamily="2" charset="-122"/>
            </a:endParaRPr>
          </a:p>
        </p:txBody>
      </p:sp>
      <p:sp>
        <p:nvSpPr>
          <p:cNvPr id="71682" name="标题 3"/>
          <p:cNvSpPr>
            <a:spLocks noGrp="1"/>
          </p:cNvSpPr>
          <p:nvPr>
            <p:ph type="title" idx="4294967295"/>
          </p:nvPr>
        </p:nvSpPr>
        <p:spPr>
          <a:xfrm>
            <a:off x="1992313" y="115888"/>
            <a:ext cx="58324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49" charset="-122"/>
              </a:rPr>
              <a:t>11.7.1  </a:t>
            </a:r>
            <a:r>
              <a:rPr lang="zh-CN" altLang="en-US" sz="4300" dirty="0">
                <a:latin typeface="Times New Roman" panose="02020503050405090304" pitchFamily="18" charset="0"/>
                <a:ea typeface="黑体" pitchFamily="49" charset="-122"/>
              </a:rPr>
              <a:t>基本概念</a:t>
            </a:r>
            <a:endParaRPr lang="zh-CN" altLang="en-US" sz="4300" dirty="0">
              <a:latin typeface="Times New Roman" panose="02020503050405090304" pitchFamily="18" charset="0"/>
              <a:ea typeface="黑体" pitchFamily="49" charset="-122"/>
            </a:endParaRPr>
          </a:p>
        </p:txBody>
      </p:sp>
      <p:sp>
        <p:nvSpPr>
          <p:cNvPr id="71683" name="矩形 3"/>
          <p:cNvSpPr/>
          <p:nvPr/>
        </p:nvSpPr>
        <p:spPr>
          <a:xfrm>
            <a:off x="2351088" y="1962150"/>
            <a:ext cx="7489825" cy="2977515"/>
          </a:xfrm>
          <a:prstGeom prst="rect">
            <a:avLst/>
          </a:prstGeom>
          <a:noFill/>
          <a:ln w="9525">
            <a:noFill/>
          </a:ln>
        </p:spPr>
        <p:txBody>
          <a:bodyPr>
            <a:spAutoFit/>
          </a:bodyPr>
          <a:p>
            <a:pPr indent="457200" algn="just">
              <a:lnSpc>
                <a:spcPct val="140000"/>
              </a:lnSpc>
            </a:pPr>
            <a:r>
              <a:rPr lang="zh-CN" altLang="en-US" sz="2400" b="1" dirty="0">
                <a:latin typeface="Times New Roman" panose="02020503050405090304" pitchFamily="18" charset="0"/>
                <a:ea typeface="黑体" pitchFamily="49" charset="-122"/>
              </a:rPr>
              <a:t> </a:t>
            </a:r>
            <a:r>
              <a:rPr lang="en-US" altLang="zh-CN" sz="2400" b="1" dirty="0">
                <a:latin typeface="Times New Roman" panose="02020503050405090304" pitchFamily="18" charset="0"/>
                <a:ea typeface="黑体" pitchFamily="49" charset="-122"/>
              </a:rPr>
              <a:t>2. </a:t>
            </a:r>
            <a:r>
              <a:rPr lang="zh-CN" altLang="en-US" sz="2400" b="1" dirty="0">
                <a:latin typeface="Times New Roman" panose="02020503050405090304" pitchFamily="18" charset="0"/>
                <a:ea typeface="黑体" pitchFamily="49" charset="-122"/>
              </a:rPr>
              <a:t>文件</a:t>
            </a:r>
            <a:endParaRPr lang="zh-CN" altLang="en-US" sz="2400" b="1" dirty="0">
              <a:latin typeface="Times New Roman" panose="02020503050405090304" pitchFamily="18" charset="0"/>
              <a:ea typeface="黑体" pitchFamily="49" charset="-122"/>
            </a:endParaRPr>
          </a:p>
          <a:p>
            <a:pPr indent="457200" algn="just">
              <a:lnSpc>
                <a:spcPct val="140000"/>
              </a:lnSpc>
            </a:pPr>
            <a:r>
              <a:rPr lang="zh-CN" altLang="en-US" sz="2200" dirty="0">
                <a:latin typeface="Times New Roman" panose="02020503050405090304" pitchFamily="18" charset="0"/>
                <a:ea typeface="黑体" pitchFamily="49" charset="-122"/>
              </a:rPr>
              <a:t>文件是一个抽象的概念，由创建者所定义的、具有文件名的一组相关元素的集合，是一个存放了系统中所有的数据或信息的仓库。</a:t>
            </a:r>
            <a:r>
              <a:rPr lang="en-US" altLang="zh-CN" sz="2200" dirty="0">
                <a:latin typeface="Times New Roman" panose="02020503050405090304" pitchFamily="18" charset="0"/>
                <a:ea typeface="黑体" pitchFamily="49" charset="-122"/>
              </a:rPr>
              <a:t>Linux</a:t>
            </a:r>
            <a:r>
              <a:rPr lang="zh-CN" altLang="en-US" sz="2200" dirty="0">
                <a:latin typeface="Times New Roman" panose="02020503050405090304" pitchFamily="18" charset="0"/>
                <a:ea typeface="黑体" pitchFamily="49" charset="-122"/>
              </a:rPr>
              <a:t>系统的文件不但包括软件，也包括硬件设备，如设备驱动器、网卡等，是指能够提供输入</a:t>
            </a:r>
            <a:r>
              <a:rPr lang="en-US" altLang="zh-CN" sz="2200" dirty="0">
                <a:latin typeface="Times New Roman" panose="02020503050405090304" pitchFamily="18" charset="0"/>
                <a:ea typeface="黑体" pitchFamily="49" charset="-122"/>
              </a:rPr>
              <a:t>/</a:t>
            </a:r>
            <a:r>
              <a:rPr lang="zh-CN" altLang="en-US" sz="2200" dirty="0">
                <a:latin typeface="Times New Roman" panose="02020503050405090304" pitchFamily="18" charset="0"/>
                <a:ea typeface="黑体" pitchFamily="49" charset="-122"/>
              </a:rPr>
              <a:t>输出流进行操作的对象。</a:t>
            </a:r>
            <a:endParaRPr lang="zh-CN" altLang="en-US" sz="2200" dirty="0">
              <a:latin typeface="Times New Roman" panose="02020503050405090304" pitchFamily="18" charset="0"/>
              <a:ea typeface="黑体"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灯片编号占位符 2"/>
          <p:cNvSpPr txBox="1">
            <a:spLocks noGrp="1"/>
          </p:cNvSpPr>
          <p:nvPr>
            <p:ph type="sldNum" sz="quarter" idx="12"/>
          </p:nvPr>
        </p:nvSpPr>
        <p:spPr>
          <a:xfrm>
            <a:off x="9228138" y="6616700"/>
            <a:ext cx="1439862" cy="196850"/>
          </a:xfrm>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90204" pitchFamily="34" charset="0"/>
                <a:ea typeface="宋体"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5pPr>
          </a:lstStyle>
          <a:p>
            <a:pPr lvl="0" eaLnBrk="0" hangingPunct="0"/>
            <a:r>
              <a:rPr lang="de-DE" altLang="zh-CN" sz="1000" b="1" i="1" dirty="0">
                <a:ea typeface="华文细黑" pitchFamily="2" charset="-122"/>
              </a:rPr>
              <a:t>Page </a:t>
            </a:r>
            <a:r>
              <a:rPr lang="de-DE" altLang="zh-CN" sz="1000" b="1" i="1" dirty="0">
                <a:ea typeface="华文细黑" pitchFamily="2" charset="-122"/>
                <a:sym typeface="MS UI Gothic" pitchFamily="34" charset="-128"/>
              </a:rPr>
              <a:t></a:t>
            </a:r>
            <a:r>
              <a:rPr lang="de-DE" altLang="zh-CN" sz="1000" b="1" i="1" dirty="0">
                <a:ea typeface="华文细黑" pitchFamily="2" charset="-122"/>
              </a:rPr>
              <a:t> </a:t>
            </a:r>
            <a:fld id="{9A0DB2DC-4C9A-4742-B13C-FB6460FD3503}" type="slidenum">
              <a:rPr lang="zh-CN" altLang="en-US" sz="1000" b="1" i="1" dirty="0">
                <a:ea typeface="华文细黑" pitchFamily="2" charset="-122"/>
              </a:rPr>
            </a:fld>
            <a:endParaRPr lang="zh-CN" altLang="en-US" sz="1000" b="1" i="1" dirty="0">
              <a:ea typeface="华文细黑" pitchFamily="2" charset="-122"/>
            </a:endParaRPr>
          </a:p>
        </p:txBody>
      </p:sp>
      <p:sp>
        <p:nvSpPr>
          <p:cNvPr id="90114" name="标题 3"/>
          <p:cNvSpPr>
            <a:spLocks noGrp="1"/>
          </p:cNvSpPr>
          <p:nvPr>
            <p:ph type="title" idx="4294967295"/>
          </p:nvPr>
        </p:nvSpPr>
        <p:spPr>
          <a:xfrm>
            <a:off x="1992313" y="115888"/>
            <a:ext cx="7416800"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49" charset="-122"/>
              </a:rPr>
              <a:t>11.7.3  </a:t>
            </a:r>
            <a:r>
              <a:rPr lang="zh-CN" altLang="zh-CN" sz="4300" dirty="0">
                <a:latin typeface="Times New Roman" panose="02020503050405090304" pitchFamily="18" charset="0"/>
                <a:ea typeface="黑体" pitchFamily="49" charset="-122"/>
              </a:rPr>
              <a:t>文件系统的系统调用</a:t>
            </a:r>
            <a:endParaRPr lang="zh-CN" altLang="zh-CN" sz="4300" dirty="0">
              <a:latin typeface="Times New Roman" panose="02020503050405090304" pitchFamily="18" charset="0"/>
              <a:ea typeface="黑体" pitchFamily="49" charset="-122"/>
            </a:endParaRPr>
          </a:p>
        </p:txBody>
      </p:sp>
      <p:sp>
        <p:nvSpPr>
          <p:cNvPr id="9" name="矩形 8"/>
          <p:cNvSpPr/>
          <p:nvPr/>
        </p:nvSpPr>
        <p:spPr>
          <a:xfrm>
            <a:off x="2351088" y="1989138"/>
            <a:ext cx="7416800" cy="3184525"/>
          </a:xfrm>
          <a:prstGeom prst="rect">
            <a:avLst/>
          </a:prstGeom>
        </p:spPr>
        <p:txBody>
          <a:bodyPr>
            <a:spAutoFit/>
          </a:bodyPr>
          <a:lstStyle/>
          <a:p>
            <a:pPr marL="0" marR="0" lvl="0" indent="457200" algn="just" defTabSz="914400" rtl="0" eaLnBrk="1" fontAlgn="base" latinLnBrk="0" hangingPunct="1">
              <a:lnSpc>
                <a:spcPct val="15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2. </a:t>
            </a:r>
            <a:r>
              <a:rPr kumimoji="0" lang="en-US" altLang="zh-CN" sz="2400" b="1"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chmod</a:t>
            </a:r>
            <a:r>
              <a:rPr kumimoji="0" lang="en-US" altLang="zh-CN"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zh-CN" altLang="en-US"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系统调用</a:t>
            </a:r>
            <a:endParaRPr kumimoji="0" lang="zh-CN" altLang="en-US"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系统调用</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chmod</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用来对文件属性和权限进行相关的操作，具体由系统调用</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sys_chmod</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来实现。系统调用</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sys_chmod</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就是通过对文件索引节点的属性字段</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i_mode</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和权限检测函数</a:t>
            </a:r>
            <a:r>
              <a:rPr kumimoji="0" lang="en-US" altLang="zh-CN" sz="22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inode_change_ok</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进行操作从而实现对文件属性和权限的改变。</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灯片编号占位符 2"/>
          <p:cNvSpPr txBox="1">
            <a:spLocks noGrp="1"/>
          </p:cNvSpPr>
          <p:nvPr>
            <p:ph type="sldNum" sz="quarter" idx="12"/>
          </p:nvPr>
        </p:nvSpPr>
        <p:spPr>
          <a:xfrm>
            <a:off x="9228138" y="6616700"/>
            <a:ext cx="1439862" cy="196850"/>
          </a:xfrm>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90204" pitchFamily="34" charset="0"/>
                <a:ea typeface="宋体"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5pPr>
          </a:lstStyle>
          <a:p>
            <a:pPr lvl="0" eaLnBrk="0" hangingPunct="0"/>
            <a:r>
              <a:rPr lang="de-DE" altLang="zh-CN" sz="1000" b="1" i="1" dirty="0">
                <a:ea typeface="华文细黑" pitchFamily="2" charset="-122"/>
              </a:rPr>
              <a:t>Page </a:t>
            </a:r>
            <a:r>
              <a:rPr lang="de-DE" altLang="zh-CN" sz="1000" b="1" i="1" dirty="0">
                <a:ea typeface="华文细黑" pitchFamily="2" charset="-122"/>
                <a:sym typeface="MS UI Gothic" pitchFamily="34" charset="-128"/>
              </a:rPr>
              <a:t></a:t>
            </a:r>
            <a:r>
              <a:rPr lang="de-DE" altLang="zh-CN" sz="1000" b="1" i="1" dirty="0">
                <a:ea typeface="华文细黑" pitchFamily="2" charset="-122"/>
              </a:rPr>
              <a:t> </a:t>
            </a:r>
            <a:fld id="{9A0DB2DC-4C9A-4742-B13C-FB6460FD3503}" type="slidenum">
              <a:rPr lang="zh-CN" altLang="en-US" sz="1000" b="1" i="1" dirty="0">
                <a:ea typeface="华文细黑" pitchFamily="2" charset="-122"/>
              </a:rPr>
            </a:fld>
            <a:endParaRPr lang="zh-CN" altLang="en-US" sz="1000" b="1" i="1" dirty="0">
              <a:ea typeface="华文细黑" pitchFamily="2" charset="-122"/>
            </a:endParaRPr>
          </a:p>
        </p:txBody>
      </p:sp>
      <p:sp>
        <p:nvSpPr>
          <p:cNvPr id="91138" name="标题 3"/>
          <p:cNvSpPr>
            <a:spLocks noGrp="1"/>
          </p:cNvSpPr>
          <p:nvPr>
            <p:ph type="title" idx="4294967295"/>
          </p:nvPr>
        </p:nvSpPr>
        <p:spPr>
          <a:xfrm>
            <a:off x="1992313" y="115888"/>
            <a:ext cx="73437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49" charset="-122"/>
              </a:rPr>
              <a:t>11.7.3  </a:t>
            </a:r>
            <a:r>
              <a:rPr lang="zh-CN" altLang="zh-CN" sz="4300" dirty="0">
                <a:latin typeface="Times New Roman" panose="02020503050405090304" pitchFamily="18" charset="0"/>
                <a:ea typeface="黑体" pitchFamily="49" charset="-122"/>
              </a:rPr>
              <a:t>文件系统的系统调用</a:t>
            </a:r>
            <a:endParaRPr lang="zh-CN" altLang="zh-CN" sz="4300" dirty="0">
              <a:latin typeface="Times New Roman" panose="02020503050405090304" pitchFamily="18" charset="0"/>
              <a:ea typeface="黑体" pitchFamily="49" charset="-122"/>
            </a:endParaRPr>
          </a:p>
        </p:txBody>
      </p:sp>
      <p:sp>
        <p:nvSpPr>
          <p:cNvPr id="9" name="矩形 8"/>
          <p:cNvSpPr/>
          <p:nvPr/>
        </p:nvSpPr>
        <p:spPr>
          <a:xfrm>
            <a:off x="2424113" y="1557338"/>
            <a:ext cx="7343775" cy="4199890"/>
          </a:xfrm>
          <a:prstGeom prst="rect">
            <a:avLst/>
          </a:prstGeom>
        </p:spPr>
        <p:txBody>
          <a:bodyPr>
            <a:spAutoFit/>
          </a:bodyPr>
          <a:lstStyle/>
          <a:p>
            <a:pPr marL="0" marR="0" lvl="0" indent="457200" algn="just" defTabSz="914400" rtl="0" eaLnBrk="1" fontAlgn="base" latinLnBrk="0" hangingPunct="1">
              <a:lnSpc>
                <a:spcPct val="15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3. read()</a:t>
            </a:r>
            <a:r>
              <a:rPr kumimoji="0" lang="zh-CN" altLang="en-US"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系统调用</a:t>
            </a:r>
            <a:endParaRPr kumimoji="0" lang="zh-CN" altLang="en-US"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read()</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系统调用实现从文件当前位置中读取若干数据并送到用户进程相应的内存区。具体实现过程如下：首先，根据打开文件所获得的文件描述符查找相应的文件控制块，确定操作的合法性，初始化工作单元；然后，将文件的逻辑块号转换为物理块号并向系统申请缓冲区；最后，启动</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I/O</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操作，将盘块中的信息读入缓冲区，再送到用户进程指定的内存区并修改读指针。</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灯片编号占位符 2"/>
          <p:cNvSpPr txBox="1">
            <a:spLocks noGrp="1"/>
          </p:cNvSpPr>
          <p:nvPr>
            <p:ph type="sldNum" sz="quarter" idx="12"/>
          </p:nvPr>
        </p:nvSpPr>
        <p:spPr>
          <a:xfrm>
            <a:off x="9228138" y="6616700"/>
            <a:ext cx="1439862" cy="196850"/>
          </a:xfrm>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90204" pitchFamily="34" charset="0"/>
                <a:ea typeface="宋体"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5pPr>
          </a:lstStyle>
          <a:p>
            <a:pPr lvl="0" eaLnBrk="0" hangingPunct="0"/>
            <a:r>
              <a:rPr lang="de-DE" altLang="zh-CN" sz="1000" b="1" i="1" dirty="0">
                <a:ea typeface="华文细黑" pitchFamily="2" charset="-122"/>
              </a:rPr>
              <a:t>Page </a:t>
            </a:r>
            <a:r>
              <a:rPr lang="de-DE" altLang="zh-CN" sz="1000" b="1" i="1" dirty="0">
                <a:ea typeface="华文细黑" pitchFamily="2" charset="-122"/>
                <a:sym typeface="MS UI Gothic" pitchFamily="34" charset="-128"/>
              </a:rPr>
              <a:t></a:t>
            </a:r>
            <a:r>
              <a:rPr lang="de-DE" altLang="zh-CN" sz="1000" b="1" i="1" dirty="0">
                <a:ea typeface="华文细黑" pitchFamily="2" charset="-122"/>
              </a:rPr>
              <a:t> </a:t>
            </a:r>
            <a:fld id="{9A0DB2DC-4C9A-4742-B13C-FB6460FD3503}" type="slidenum">
              <a:rPr lang="zh-CN" altLang="en-US" sz="1000" b="1" i="1" dirty="0">
                <a:ea typeface="华文细黑" pitchFamily="2" charset="-122"/>
              </a:rPr>
            </a:fld>
            <a:endParaRPr lang="zh-CN" altLang="en-US" sz="1000" b="1" i="1" dirty="0">
              <a:ea typeface="华文细黑" pitchFamily="2" charset="-122"/>
            </a:endParaRPr>
          </a:p>
        </p:txBody>
      </p:sp>
      <p:sp>
        <p:nvSpPr>
          <p:cNvPr id="92162" name="标题 3"/>
          <p:cNvSpPr>
            <a:spLocks noGrp="1"/>
          </p:cNvSpPr>
          <p:nvPr>
            <p:ph type="title" idx="4294967295"/>
          </p:nvPr>
        </p:nvSpPr>
        <p:spPr>
          <a:xfrm>
            <a:off x="1992313" y="115888"/>
            <a:ext cx="7416800"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49" charset="-122"/>
              </a:rPr>
              <a:t>11.7.3  </a:t>
            </a:r>
            <a:r>
              <a:rPr lang="zh-CN" altLang="zh-CN" sz="4300" dirty="0">
                <a:latin typeface="Times New Roman" panose="02020503050405090304" pitchFamily="18" charset="0"/>
                <a:ea typeface="黑体" pitchFamily="49" charset="-122"/>
              </a:rPr>
              <a:t>文件系统的系统调用</a:t>
            </a:r>
            <a:endParaRPr lang="zh-CN" altLang="zh-CN" sz="4300" dirty="0">
              <a:latin typeface="Times New Roman" panose="02020503050405090304" pitchFamily="18" charset="0"/>
              <a:ea typeface="黑体" pitchFamily="49" charset="-122"/>
            </a:endParaRPr>
          </a:p>
        </p:txBody>
      </p:sp>
      <p:sp>
        <p:nvSpPr>
          <p:cNvPr id="9" name="矩形 8"/>
          <p:cNvSpPr/>
          <p:nvPr/>
        </p:nvSpPr>
        <p:spPr>
          <a:xfrm>
            <a:off x="1919288" y="1020763"/>
            <a:ext cx="8497888" cy="5215890"/>
          </a:xfrm>
          <a:prstGeom prst="rect">
            <a:avLst/>
          </a:prstGeom>
        </p:spPr>
        <p:txBody>
          <a:bodyPr>
            <a:spAutoFit/>
          </a:bodyPr>
          <a:lstStyle/>
          <a:p>
            <a:pPr marL="0" marR="0" lvl="0" indent="457200" algn="just" defTabSz="914400" rtl="0" eaLnBrk="1" fontAlgn="base" latinLnBrk="0" hangingPunct="1">
              <a:lnSpc>
                <a:spcPct val="15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4. write()</a:t>
            </a:r>
            <a:r>
              <a:rPr kumimoji="0" lang="zh-CN" altLang="en-US"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系统调用</a:t>
            </a:r>
            <a:endParaRPr kumimoji="0" lang="zh-CN" altLang="en-US" sz="24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write()</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系统调用实现从文件当前位置开始向文件写若干数据。若当前位置不是文件尾，向文件写数据时，从当前位置开始的现有数据将被覆盖且不能回复。否则，直接将数据添加在文件的尾部，但要修改其文件长度。</a:t>
            </a:r>
            <a:endPar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457200" algn="just" defTabSz="914400" rtl="0" eaLnBrk="1" fontAlgn="base" latinLnBrk="0" hangingPunct="1">
              <a:lnSpc>
                <a:spcPct val="15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具体实现过程：首先，根据文件描述符检索文件控制块，确定操作的合法性，初始化工作单元；然后，从当前写指针获取逻辑块号并申请空闲物理盘块和缓冲区；最后，将指定要写入的信息从用户进程内存区中写入缓冲区，再启动</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I/O</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操作将缓冲区中的信息写到指定的盘块上并修改写指针。重复以上过程，直到所有的数据写完。</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灯片编号占位符 2"/>
          <p:cNvSpPr txBox="1">
            <a:spLocks noGrp="1"/>
          </p:cNvSpPr>
          <p:nvPr>
            <p:ph type="sldNum" sz="quarter" idx="12"/>
          </p:nvPr>
        </p:nvSpPr>
        <p:spPr>
          <a:xfrm>
            <a:off x="9228138" y="6616700"/>
            <a:ext cx="1439862" cy="196850"/>
          </a:xfrm>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90204" pitchFamily="34" charset="0"/>
                <a:ea typeface="宋体"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5pPr>
          </a:lstStyle>
          <a:p>
            <a:pPr lvl="0" eaLnBrk="0" hangingPunct="0"/>
            <a:r>
              <a:rPr lang="de-DE" altLang="zh-CN" sz="1000" b="1" i="1" dirty="0">
                <a:ea typeface="华文细黑" pitchFamily="2" charset="-122"/>
              </a:rPr>
              <a:t>Page </a:t>
            </a:r>
            <a:r>
              <a:rPr lang="de-DE" altLang="zh-CN" sz="1000" b="1" i="1" dirty="0">
                <a:ea typeface="华文细黑" pitchFamily="2" charset="-122"/>
                <a:sym typeface="MS UI Gothic" pitchFamily="34" charset="-128"/>
              </a:rPr>
              <a:t></a:t>
            </a:r>
            <a:r>
              <a:rPr lang="de-DE" altLang="zh-CN" sz="1000" b="1" i="1" dirty="0">
                <a:ea typeface="华文细黑" pitchFamily="2" charset="-122"/>
              </a:rPr>
              <a:t> </a:t>
            </a:r>
            <a:fld id="{9A0DB2DC-4C9A-4742-B13C-FB6460FD3503}" type="slidenum">
              <a:rPr lang="zh-CN" altLang="en-US" sz="1000" b="1" i="1" dirty="0">
                <a:ea typeface="华文细黑" pitchFamily="2" charset="-122"/>
              </a:rPr>
            </a:fld>
            <a:endParaRPr lang="zh-CN" altLang="en-US" sz="1000" b="1" i="1" dirty="0">
              <a:ea typeface="华文细黑" pitchFamily="2" charset="-122"/>
            </a:endParaRPr>
          </a:p>
        </p:txBody>
      </p:sp>
      <p:sp>
        <p:nvSpPr>
          <p:cNvPr id="72706" name="标题 3"/>
          <p:cNvSpPr>
            <a:spLocks noGrp="1"/>
          </p:cNvSpPr>
          <p:nvPr>
            <p:ph type="title" idx="4294967295"/>
          </p:nvPr>
        </p:nvSpPr>
        <p:spPr>
          <a:xfrm>
            <a:off x="1992313" y="115888"/>
            <a:ext cx="58324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49" charset="-122"/>
              </a:rPr>
              <a:t>11.7.1  </a:t>
            </a:r>
            <a:r>
              <a:rPr lang="zh-CN" altLang="en-US" sz="4300" dirty="0">
                <a:latin typeface="Times New Roman" panose="02020503050405090304" pitchFamily="18" charset="0"/>
                <a:ea typeface="黑体" pitchFamily="49" charset="-122"/>
              </a:rPr>
              <a:t>基本概念</a:t>
            </a:r>
            <a:endParaRPr lang="zh-CN" altLang="en-US" sz="4300" dirty="0">
              <a:latin typeface="Times New Roman" panose="02020503050405090304" pitchFamily="18" charset="0"/>
              <a:ea typeface="黑体" pitchFamily="49" charset="-122"/>
            </a:endParaRPr>
          </a:p>
        </p:txBody>
      </p:sp>
      <p:sp>
        <p:nvSpPr>
          <p:cNvPr id="72707" name="矩形 3"/>
          <p:cNvSpPr/>
          <p:nvPr/>
        </p:nvSpPr>
        <p:spPr>
          <a:xfrm>
            <a:off x="2351088" y="1962150"/>
            <a:ext cx="7489825" cy="2503170"/>
          </a:xfrm>
          <a:prstGeom prst="rect">
            <a:avLst/>
          </a:prstGeom>
          <a:noFill/>
          <a:ln w="9525">
            <a:noFill/>
          </a:ln>
        </p:spPr>
        <p:txBody>
          <a:bodyPr>
            <a:spAutoFit/>
          </a:bodyPr>
          <a:p>
            <a:pPr indent="457200" algn="just">
              <a:lnSpc>
                <a:spcPct val="140000"/>
              </a:lnSpc>
            </a:pPr>
            <a:r>
              <a:rPr lang="en-US" altLang="zh-CN" sz="2400" b="1" dirty="0">
                <a:latin typeface="Times New Roman" panose="02020503050405090304" pitchFamily="18" charset="0"/>
                <a:ea typeface="黑体" pitchFamily="49" charset="-122"/>
              </a:rPr>
              <a:t>3. </a:t>
            </a:r>
            <a:r>
              <a:rPr lang="zh-CN" altLang="en-US" sz="2400" b="1" dirty="0">
                <a:latin typeface="Times New Roman" panose="02020503050405090304" pitchFamily="18" charset="0"/>
                <a:ea typeface="黑体" pitchFamily="49" charset="-122"/>
              </a:rPr>
              <a:t>文件目录</a:t>
            </a:r>
            <a:endParaRPr lang="zh-CN" altLang="en-US" sz="2400" b="1" dirty="0">
              <a:latin typeface="Times New Roman" panose="02020503050405090304" pitchFamily="18" charset="0"/>
              <a:ea typeface="黑体" pitchFamily="49" charset="-122"/>
            </a:endParaRPr>
          </a:p>
          <a:p>
            <a:pPr indent="457200" algn="just">
              <a:lnSpc>
                <a:spcPct val="140000"/>
              </a:lnSpc>
            </a:pPr>
            <a:r>
              <a:rPr lang="zh-CN" altLang="en-US" sz="2200" dirty="0">
                <a:latin typeface="Times New Roman" panose="02020503050405090304" pitchFamily="18" charset="0"/>
                <a:ea typeface="黑体" pitchFamily="49" charset="-122"/>
              </a:rPr>
              <a:t>文件目录是指实现按名存取的主要数据结构，主要功能是负责文件目录的建立、删除、更名、检索等。</a:t>
            </a:r>
            <a:r>
              <a:rPr lang="en-US" altLang="zh-CN" sz="2200" dirty="0">
                <a:latin typeface="Times New Roman" panose="02020503050405090304" pitchFamily="18" charset="0"/>
                <a:ea typeface="黑体" pitchFamily="49" charset="-122"/>
              </a:rPr>
              <a:t>Linux</a:t>
            </a:r>
            <a:r>
              <a:rPr lang="zh-CN" altLang="en-US" sz="2200" dirty="0">
                <a:latin typeface="Times New Roman" panose="02020503050405090304" pitchFamily="18" charset="0"/>
                <a:ea typeface="黑体" pitchFamily="49" charset="-122"/>
              </a:rPr>
              <a:t>系统的文件目录是树型目录结构，能按不同方法组织，例如文件控制块是将文件名、文件属性和磁盘地址放在一起构成。</a:t>
            </a:r>
            <a:endParaRPr lang="zh-CN" altLang="en-US" sz="2200" dirty="0">
              <a:latin typeface="Times New Roman" panose="02020503050405090304" pitchFamily="18" charset="0"/>
              <a:ea typeface="黑体"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灯片编号占位符 2"/>
          <p:cNvSpPr txBox="1">
            <a:spLocks noGrp="1"/>
          </p:cNvSpPr>
          <p:nvPr>
            <p:ph type="sldNum" sz="quarter" idx="12"/>
          </p:nvPr>
        </p:nvSpPr>
        <p:spPr>
          <a:xfrm>
            <a:off x="9228138" y="6616700"/>
            <a:ext cx="1439862" cy="196850"/>
          </a:xfrm>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90204" pitchFamily="34" charset="0"/>
                <a:ea typeface="宋体"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5pPr>
          </a:lstStyle>
          <a:p>
            <a:pPr lvl="0" eaLnBrk="0" hangingPunct="0"/>
            <a:r>
              <a:rPr lang="de-DE" altLang="zh-CN" sz="1000" b="1" i="1" dirty="0">
                <a:ea typeface="华文细黑" pitchFamily="2" charset="-122"/>
              </a:rPr>
              <a:t>Page </a:t>
            </a:r>
            <a:r>
              <a:rPr lang="de-DE" altLang="zh-CN" sz="1000" b="1" i="1" dirty="0">
                <a:ea typeface="华文细黑" pitchFamily="2" charset="-122"/>
                <a:sym typeface="MS UI Gothic" pitchFamily="34" charset="-128"/>
              </a:rPr>
              <a:t></a:t>
            </a:r>
            <a:r>
              <a:rPr lang="de-DE" altLang="zh-CN" sz="1000" b="1" i="1" dirty="0">
                <a:ea typeface="华文细黑" pitchFamily="2" charset="-122"/>
              </a:rPr>
              <a:t> </a:t>
            </a:r>
            <a:fld id="{9A0DB2DC-4C9A-4742-B13C-FB6460FD3503}" type="slidenum">
              <a:rPr lang="zh-CN" altLang="en-US" sz="1000" b="1" i="1" dirty="0">
                <a:ea typeface="华文细黑" pitchFamily="2" charset="-122"/>
              </a:rPr>
            </a:fld>
            <a:endParaRPr lang="zh-CN" altLang="en-US" sz="1000" b="1" i="1" dirty="0">
              <a:ea typeface="华文细黑" pitchFamily="2" charset="-122"/>
            </a:endParaRPr>
          </a:p>
        </p:txBody>
      </p:sp>
      <p:sp>
        <p:nvSpPr>
          <p:cNvPr id="73730" name="标题 3"/>
          <p:cNvSpPr>
            <a:spLocks noGrp="1"/>
          </p:cNvSpPr>
          <p:nvPr>
            <p:ph type="title" idx="4294967295"/>
          </p:nvPr>
        </p:nvSpPr>
        <p:spPr>
          <a:xfrm>
            <a:off x="1992313" y="115888"/>
            <a:ext cx="58324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49" charset="-122"/>
              </a:rPr>
              <a:t>11.7.1  </a:t>
            </a:r>
            <a:r>
              <a:rPr lang="zh-CN" altLang="en-US" sz="4300" dirty="0">
                <a:latin typeface="Times New Roman" panose="02020503050405090304" pitchFamily="18" charset="0"/>
                <a:ea typeface="黑体" pitchFamily="49" charset="-122"/>
              </a:rPr>
              <a:t>基本概念</a:t>
            </a:r>
            <a:endParaRPr lang="zh-CN" altLang="en-US" sz="4300" dirty="0">
              <a:latin typeface="Times New Roman" panose="02020503050405090304" pitchFamily="18" charset="0"/>
              <a:ea typeface="黑体" pitchFamily="49" charset="-122"/>
            </a:endParaRPr>
          </a:p>
        </p:txBody>
      </p:sp>
      <p:sp>
        <p:nvSpPr>
          <p:cNvPr id="73731" name="矩形 3"/>
          <p:cNvSpPr/>
          <p:nvPr/>
        </p:nvSpPr>
        <p:spPr>
          <a:xfrm>
            <a:off x="2279650" y="1847850"/>
            <a:ext cx="7488238" cy="3451225"/>
          </a:xfrm>
          <a:prstGeom prst="rect">
            <a:avLst/>
          </a:prstGeom>
          <a:noFill/>
          <a:ln w="9525">
            <a:noFill/>
          </a:ln>
        </p:spPr>
        <p:txBody>
          <a:bodyPr>
            <a:spAutoFit/>
          </a:bodyPr>
          <a:p>
            <a:pPr indent="457200" algn="just">
              <a:lnSpc>
                <a:spcPct val="140000"/>
              </a:lnSpc>
            </a:pPr>
            <a:r>
              <a:rPr lang="en-US" altLang="zh-CN" sz="2400" b="1" dirty="0">
                <a:latin typeface="Times New Roman" panose="02020503050405090304" pitchFamily="18" charset="0"/>
                <a:ea typeface="黑体" pitchFamily="49" charset="-122"/>
              </a:rPr>
              <a:t> 4. </a:t>
            </a:r>
            <a:r>
              <a:rPr lang="zh-CN" altLang="en-US" sz="2400" b="1" dirty="0">
                <a:latin typeface="Times New Roman" panose="02020503050405090304" pitchFamily="18" charset="0"/>
                <a:ea typeface="黑体" pitchFamily="49" charset="-122"/>
              </a:rPr>
              <a:t>文件系统</a:t>
            </a:r>
            <a:endParaRPr lang="zh-CN" altLang="en-US" sz="2400" b="1" dirty="0">
              <a:latin typeface="Times New Roman" panose="02020503050405090304" pitchFamily="18" charset="0"/>
              <a:ea typeface="黑体" pitchFamily="49" charset="-122"/>
            </a:endParaRPr>
          </a:p>
          <a:p>
            <a:pPr indent="457200" algn="just">
              <a:lnSpc>
                <a:spcPct val="140000"/>
              </a:lnSpc>
            </a:pPr>
            <a:r>
              <a:rPr lang="zh-CN" altLang="en-US" sz="2200" dirty="0">
                <a:latin typeface="Times New Roman" panose="02020503050405090304" pitchFamily="18" charset="0"/>
                <a:ea typeface="黑体" pitchFamily="49" charset="-122"/>
              </a:rPr>
              <a:t>  </a:t>
            </a:r>
            <a:r>
              <a:rPr lang="en-US" altLang="zh-CN" sz="2200" dirty="0">
                <a:latin typeface="Times New Roman" panose="02020503050405090304" pitchFamily="18" charset="0"/>
                <a:ea typeface="黑体" pitchFamily="49" charset="-122"/>
              </a:rPr>
              <a:t>Linux</a:t>
            </a:r>
            <a:r>
              <a:rPr lang="zh-CN" altLang="en-US" sz="2200" dirty="0">
                <a:latin typeface="Times New Roman" panose="02020503050405090304" pitchFamily="18" charset="0"/>
                <a:ea typeface="黑体" pitchFamily="49" charset="-122"/>
              </a:rPr>
              <a:t>文件系统包括文件的逻辑结构和物理结构。文件的逻辑结构是指其虚拟文件系统。文件的物理结构是指文件所存放的物理空间，即数据或信息在存储介质上的组织形式，就是我们通常所说的具体文件系统，如</a:t>
            </a:r>
            <a:r>
              <a:rPr lang="en-US" altLang="zh-CN" sz="2200" dirty="0">
                <a:latin typeface="Times New Roman" panose="02020503050405090304" pitchFamily="18" charset="0"/>
                <a:ea typeface="黑体" pitchFamily="49" charset="-122"/>
              </a:rPr>
              <a:t>EXT2</a:t>
            </a:r>
            <a:r>
              <a:rPr lang="zh-CN" altLang="en-US" sz="2200" dirty="0">
                <a:latin typeface="Times New Roman" panose="02020503050405090304" pitchFamily="18" charset="0"/>
                <a:ea typeface="黑体" pitchFamily="49" charset="-122"/>
              </a:rPr>
              <a:t>、</a:t>
            </a:r>
            <a:r>
              <a:rPr lang="en-US" altLang="zh-CN" sz="2200" dirty="0">
                <a:latin typeface="Times New Roman" panose="02020503050405090304" pitchFamily="18" charset="0"/>
                <a:ea typeface="黑体" pitchFamily="49" charset="-122"/>
              </a:rPr>
              <a:t>NTFS</a:t>
            </a:r>
            <a:r>
              <a:rPr lang="zh-CN" altLang="en-US" sz="2200" dirty="0">
                <a:latin typeface="Times New Roman" panose="02020503050405090304" pitchFamily="18" charset="0"/>
                <a:ea typeface="黑体" pitchFamily="49" charset="-122"/>
              </a:rPr>
              <a:t>等。</a:t>
            </a:r>
            <a:r>
              <a:rPr lang="en-US" altLang="zh-CN" sz="2200" dirty="0">
                <a:latin typeface="Times New Roman" panose="02020503050405090304" pitchFamily="18" charset="0"/>
                <a:ea typeface="黑体" pitchFamily="49" charset="-122"/>
              </a:rPr>
              <a:t>Linux</a:t>
            </a:r>
            <a:r>
              <a:rPr lang="zh-CN" altLang="en-US" sz="2200" dirty="0">
                <a:latin typeface="Times New Roman" panose="02020503050405090304" pitchFamily="18" charset="0"/>
                <a:ea typeface="黑体" pitchFamily="49" charset="-122"/>
              </a:rPr>
              <a:t>系统中的每个分区表示一个文件系统，每个分区有自己的目录结构。</a:t>
            </a:r>
            <a:endParaRPr lang="zh-CN" altLang="en-US" sz="2200" dirty="0">
              <a:latin typeface="Times New Roman" panose="02020503050405090304" pitchFamily="18" charset="0"/>
              <a:ea typeface="黑体"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灯片编号占位符 2"/>
          <p:cNvSpPr txBox="1">
            <a:spLocks noGrp="1"/>
          </p:cNvSpPr>
          <p:nvPr>
            <p:ph type="sldNum" sz="quarter" idx="12"/>
          </p:nvPr>
        </p:nvSpPr>
        <p:spPr>
          <a:xfrm>
            <a:off x="9228138" y="6616700"/>
            <a:ext cx="1439862" cy="196850"/>
          </a:xfrm>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90204" pitchFamily="34" charset="0"/>
                <a:ea typeface="宋体"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5pPr>
          </a:lstStyle>
          <a:p>
            <a:pPr lvl="0" eaLnBrk="0" hangingPunct="0"/>
            <a:r>
              <a:rPr lang="de-DE" altLang="zh-CN" sz="1000" b="1" i="1" dirty="0">
                <a:ea typeface="华文细黑" pitchFamily="2" charset="-122"/>
              </a:rPr>
              <a:t>Page </a:t>
            </a:r>
            <a:r>
              <a:rPr lang="de-DE" altLang="zh-CN" sz="1000" b="1" i="1" dirty="0">
                <a:ea typeface="华文细黑" pitchFamily="2" charset="-122"/>
                <a:sym typeface="MS UI Gothic" pitchFamily="34" charset="-128"/>
              </a:rPr>
              <a:t></a:t>
            </a:r>
            <a:r>
              <a:rPr lang="de-DE" altLang="zh-CN" sz="1000" b="1" i="1" dirty="0">
                <a:ea typeface="华文细黑" pitchFamily="2" charset="-122"/>
              </a:rPr>
              <a:t> </a:t>
            </a:r>
            <a:fld id="{9A0DB2DC-4C9A-4742-B13C-FB6460FD3503}" type="slidenum">
              <a:rPr lang="zh-CN" altLang="en-US" sz="1000" b="1" i="1" dirty="0">
                <a:ea typeface="华文细黑" pitchFamily="2" charset="-122"/>
              </a:rPr>
            </a:fld>
            <a:endParaRPr lang="zh-CN" altLang="en-US" sz="1000" b="1" i="1" dirty="0">
              <a:ea typeface="华文细黑" pitchFamily="2" charset="-122"/>
            </a:endParaRPr>
          </a:p>
        </p:txBody>
      </p:sp>
      <p:sp>
        <p:nvSpPr>
          <p:cNvPr id="74754" name="标题 3"/>
          <p:cNvSpPr>
            <a:spLocks noGrp="1"/>
          </p:cNvSpPr>
          <p:nvPr>
            <p:ph type="title" idx="4294967295"/>
          </p:nvPr>
        </p:nvSpPr>
        <p:spPr>
          <a:xfrm>
            <a:off x="1992313" y="115888"/>
            <a:ext cx="58324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49" charset="-122"/>
              </a:rPr>
              <a:t>11.7.1  </a:t>
            </a:r>
            <a:r>
              <a:rPr lang="zh-CN" altLang="en-US" sz="4300" dirty="0">
                <a:latin typeface="Times New Roman" panose="02020503050405090304" pitchFamily="18" charset="0"/>
                <a:ea typeface="黑体" pitchFamily="49" charset="-122"/>
              </a:rPr>
              <a:t>基本概念</a:t>
            </a:r>
            <a:endParaRPr lang="zh-CN" altLang="en-US" sz="4300" dirty="0">
              <a:latin typeface="Times New Roman" panose="02020503050405090304" pitchFamily="18" charset="0"/>
              <a:ea typeface="黑体" pitchFamily="49" charset="-122"/>
            </a:endParaRPr>
          </a:p>
        </p:txBody>
      </p:sp>
      <p:sp>
        <p:nvSpPr>
          <p:cNvPr id="74755" name="矩形 3"/>
          <p:cNvSpPr/>
          <p:nvPr/>
        </p:nvSpPr>
        <p:spPr>
          <a:xfrm>
            <a:off x="1774825" y="882650"/>
            <a:ext cx="8642350" cy="5795645"/>
          </a:xfrm>
          <a:prstGeom prst="rect">
            <a:avLst/>
          </a:prstGeom>
          <a:noFill/>
          <a:ln w="9525">
            <a:noFill/>
          </a:ln>
        </p:spPr>
        <p:txBody>
          <a:bodyPr>
            <a:spAutoFit/>
          </a:bodyPr>
          <a:p>
            <a:pPr indent="457200" algn="just">
              <a:lnSpc>
                <a:spcPct val="120000"/>
              </a:lnSpc>
            </a:pPr>
            <a:r>
              <a:rPr lang="en-US" altLang="zh-CN" sz="2400" b="1" dirty="0">
                <a:latin typeface="Times New Roman" panose="02020503050405090304" pitchFamily="18" charset="0"/>
                <a:ea typeface="黑体" pitchFamily="49" charset="-122"/>
              </a:rPr>
              <a:t>5. </a:t>
            </a:r>
            <a:r>
              <a:rPr lang="zh-CN" altLang="en-US" sz="2400" b="1" dirty="0">
                <a:latin typeface="Times New Roman" panose="02020503050405090304" pitchFamily="18" charset="0"/>
                <a:ea typeface="黑体" pitchFamily="49" charset="-122"/>
              </a:rPr>
              <a:t>文件类型</a:t>
            </a:r>
            <a:endParaRPr lang="zh-CN" altLang="en-US" sz="2400" b="1" dirty="0">
              <a:latin typeface="Times New Roman" panose="02020503050405090304" pitchFamily="18" charset="0"/>
              <a:ea typeface="黑体" pitchFamily="49" charset="-122"/>
            </a:endParaRPr>
          </a:p>
          <a:p>
            <a:pPr indent="457200" algn="just">
              <a:lnSpc>
                <a:spcPct val="120000"/>
              </a:lnSpc>
            </a:pPr>
            <a:r>
              <a:rPr lang="zh-CN" altLang="en-US" sz="1900" dirty="0">
                <a:latin typeface="Times New Roman" panose="02020503050405090304" pitchFamily="18" charset="0"/>
                <a:ea typeface="黑体" pitchFamily="49" charset="-122"/>
              </a:rPr>
              <a:t>（</a:t>
            </a:r>
            <a:r>
              <a:rPr lang="en-US" altLang="zh-CN" sz="1900" dirty="0">
                <a:latin typeface="Times New Roman" panose="02020503050405090304" pitchFamily="18" charset="0"/>
                <a:ea typeface="黑体" pitchFamily="49" charset="-122"/>
              </a:rPr>
              <a:t>1</a:t>
            </a:r>
            <a:r>
              <a:rPr lang="zh-CN" altLang="en-US" sz="1900" dirty="0">
                <a:latin typeface="Times New Roman" panose="02020503050405090304" pitchFamily="18" charset="0"/>
                <a:ea typeface="黑体" pitchFamily="49" charset="-122"/>
              </a:rPr>
              <a:t>）常规文件。将存放用户和操作系统的数据、程序等信息的文件称为常规文件。它能长期存放在外存储器中，如磁盘、光盘、</a:t>
            </a:r>
            <a:r>
              <a:rPr lang="en-US" altLang="zh-CN" sz="1900" dirty="0">
                <a:latin typeface="Times New Roman" panose="02020503050405090304" pitchFamily="18" charset="0"/>
                <a:ea typeface="黑体" pitchFamily="49" charset="-122"/>
              </a:rPr>
              <a:t>U</a:t>
            </a:r>
            <a:r>
              <a:rPr lang="zh-CN" altLang="en-US" sz="1900" dirty="0">
                <a:latin typeface="Times New Roman" panose="02020503050405090304" pitchFamily="18" charset="0"/>
                <a:ea typeface="黑体" pitchFamily="49" charset="-122"/>
              </a:rPr>
              <a:t>盘等。根据组织形式，常规文件分为文本文件和二进制文件。</a:t>
            </a:r>
            <a:endParaRPr lang="zh-CN" altLang="en-US" sz="1900" dirty="0">
              <a:latin typeface="Times New Roman" panose="02020503050405090304" pitchFamily="18" charset="0"/>
              <a:ea typeface="黑体" pitchFamily="49" charset="-122"/>
            </a:endParaRPr>
          </a:p>
          <a:p>
            <a:pPr indent="457200" algn="just">
              <a:lnSpc>
                <a:spcPct val="120000"/>
              </a:lnSpc>
            </a:pPr>
            <a:r>
              <a:rPr lang="zh-CN" altLang="en-US" sz="1900" dirty="0">
                <a:latin typeface="Times New Roman" panose="02020503050405090304" pitchFamily="18" charset="0"/>
                <a:ea typeface="黑体" pitchFamily="49" charset="-122"/>
              </a:rPr>
              <a:t>（</a:t>
            </a:r>
            <a:r>
              <a:rPr lang="en-US" altLang="zh-CN" sz="1900" dirty="0">
                <a:latin typeface="Times New Roman" panose="02020503050405090304" pitchFamily="18" charset="0"/>
                <a:ea typeface="黑体" pitchFamily="49" charset="-122"/>
              </a:rPr>
              <a:t>2</a:t>
            </a:r>
            <a:r>
              <a:rPr lang="zh-CN" altLang="en-US" sz="1900" dirty="0">
                <a:latin typeface="Times New Roman" panose="02020503050405090304" pitchFamily="18" charset="0"/>
                <a:ea typeface="黑体" pitchFamily="49" charset="-122"/>
              </a:rPr>
              <a:t>）目录文件。在</a:t>
            </a:r>
            <a:r>
              <a:rPr lang="en-US" altLang="zh-CN" sz="1900" dirty="0">
                <a:latin typeface="Times New Roman" panose="02020503050405090304" pitchFamily="18" charset="0"/>
                <a:ea typeface="黑体" pitchFamily="49" charset="-122"/>
              </a:rPr>
              <a:t>Linux</a:t>
            </a:r>
            <a:r>
              <a:rPr lang="zh-CN" altLang="en-US" sz="1900" dirty="0">
                <a:latin typeface="Times New Roman" panose="02020503050405090304" pitchFamily="18" charset="0"/>
                <a:ea typeface="黑体" pitchFamily="49" charset="-122"/>
              </a:rPr>
              <a:t>文件系统中，文件索引节点号和文件名被同时保存在目录中，将文件名和它的索引节点号结合在一起的一张表称为目录文件。目录文件由系统修改，用户进程只能读取目录文件。</a:t>
            </a:r>
            <a:endParaRPr lang="zh-CN" altLang="en-US" sz="1900" dirty="0">
              <a:latin typeface="Times New Roman" panose="02020503050405090304" pitchFamily="18" charset="0"/>
              <a:ea typeface="黑体" pitchFamily="49" charset="-122"/>
            </a:endParaRPr>
          </a:p>
          <a:p>
            <a:pPr indent="457200" algn="just">
              <a:lnSpc>
                <a:spcPct val="120000"/>
              </a:lnSpc>
            </a:pPr>
            <a:r>
              <a:rPr lang="zh-CN" altLang="en-US" sz="1900" dirty="0">
                <a:latin typeface="Times New Roman" panose="02020503050405090304" pitchFamily="18" charset="0"/>
                <a:ea typeface="黑体" pitchFamily="49" charset="-122"/>
              </a:rPr>
              <a:t>（</a:t>
            </a:r>
            <a:r>
              <a:rPr lang="en-US" altLang="zh-CN" sz="1900" dirty="0">
                <a:latin typeface="Times New Roman" panose="02020503050405090304" pitchFamily="18" charset="0"/>
                <a:ea typeface="黑体" pitchFamily="49" charset="-122"/>
              </a:rPr>
              <a:t>3</a:t>
            </a:r>
            <a:r>
              <a:rPr lang="zh-CN" altLang="en-US" sz="1900" dirty="0">
                <a:latin typeface="Times New Roman" panose="02020503050405090304" pitchFamily="18" charset="0"/>
                <a:ea typeface="黑体" pitchFamily="49" charset="-122"/>
              </a:rPr>
              <a:t>）设备文件。</a:t>
            </a:r>
            <a:r>
              <a:rPr lang="en-US" altLang="zh-CN" sz="1900" dirty="0">
                <a:latin typeface="Times New Roman" panose="02020503050405090304" pitchFamily="18" charset="0"/>
                <a:ea typeface="黑体" pitchFamily="49" charset="-122"/>
              </a:rPr>
              <a:t>Linux</a:t>
            </a:r>
            <a:r>
              <a:rPr lang="zh-CN" altLang="en-US" sz="1900" dirty="0">
                <a:latin typeface="Times New Roman" panose="02020503050405090304" pitchFamily="18" charset="0"/>
                <a:ea typeface="黑体" pitchFamily="49" charset="-122"/>
              </a:rPr>
              <a:t>文件系统将所有的</a:t>
            </a:r>
            <a:r>
              <a:rPr lang="en-US" altLang="zh-CN" sz="1900" dirty="0">
                <a:latin typeface="Times New Roman" panose="02020503050405090304" pitchFamily="18" charset="0"/>
                <a:ea typeface="黑体" pitchFamily="49" charset="-122"/>
              </a:rPr>
              <a:t>I/O</a:t>
            </a:r>
            <a:r>
              <a:rPr lang="zh-CN" altLang="en-US" sz="1900" dirty="0">
                <a:latin typeface="Times New Roman" panose="02020503050405090304" pitchFamily="18" charset="0"/>
                <a:ea typeface="黑体" pitchFamily="49" charset="-122"/>
              </a:rPr>
              <a:t>设备都当做文件来处理。在</a:t>
            </a:r>
            <a:r>
              <a:rPr lang="en-US" altLang="zh-CN" sz="1900" dirty="0">
                <a:latin typeface="Times New Roman" panose="02020503050405090304" pitchFamily="18" charset="0"/>
                <a:ea typeface="黑体" pitchFamily="49" charset="-122"/>
              </a:rPr>
              <a:t>/dev</a:t>
            </a:r>
            <a:r>
              <a:rPr lang="zh-CN" altLang="en-US" sz="1900" dirty="0">
                <a:latin typeface="Times New Roman" panose="02020503050405090304" pitchFamily="18" charset="0"/>
                <a:ea typeface="黑体" pitchFamily="49" charset="-122"/>
              </a:rPr>
              <a:t>目录中，可以找到每种</a:t>
            </a:r>
            <a:r>
              <a:rPr lang="en-US" altLang="zh-CN" sz="1900" dirty="0">
                <a:latin typeface="Times New Roman" panose="02020503050405090304" pitchFamily="18" charset="0"/>
                <a:ea typeface="黑体" pitchFamily="49" charset="-122"/>
              </a:rPr>
              <a:t>I/O</a:t>
            </a:r>
            <a:r>
              <a:rPr lang="zh-CN" altLang="en-US" sz="1900" dirty="0">
                <a:latin typeface="Times New Roman" panose="02020503050405090304" pitchFamily="18" charset="0"/>
                <a:ea typeface="黑体" pitchFamily="49" charset="-122"/>
              </a:rPr>
              <a:t>设备所对应的设备文件。</a:t>
            </a:r>
            <a:endParaRPr lang="zh-CN" altLang="en-US" sz="1900" dirty="0">
              <a:latin typeface="Times New Roman" panose="02020503050405090304" pitchFamily="18" charset="0"/>
              <a:ea typeface="黑体" pitchFamily="49" charset="-122"/>
            </a:endParaRPr>
          </a:p>
          <a:p>
            <a:pPr indent="457200" algn="just">
              <a:lnSpc>
                <a:spcPct val="120000"/>
              </a:lnSpc>
            </a:pPr>
            <a:r>
              <a:rPr lang="zh-CN" altLang="en-US" sz="1900" dirty="0">
                <a:latin typeface="Times New Roman" panose="02020503050405090304" pitchFamily="18" charset="0"/>
                <a:ea typeface="黑体" pitchFamily="49" charset="-122"/>
              </a:rPr>
              <a:t>（</a:t>
            </a:r>
            <a:r>
              <a:rPr lang="en-US" altLang="zh-CN" sz="1900" dirty="0">
                <a:latin typeface="Times New Roman" panose="02020503050405090304" pitchFamily="18" charset="0"/>
                <a:ea typeface="黑体" pitchFamily="49" charset="-122"/>
              </a:rPr>
              <a:t>4</a:t>
            </a:r>
            <a:r>
              <a:rPr lang="zh-CN" altLang="en-US" sz="1900" dirty="0">
                <a:latin typeface="Times New Roman" panose="02020503050405090304" pitchFamily="18" charset="0"/>
                <a:ea typeface="黑体" pitchFamily="49" charset="-122"/>
              </a:rPr>
              <a:t>）管道文件。管道是指进程间通信所传递数据的一个共享文件，能有效地传送大量数据。</a:t>
            </a:r>
            <a:r>
              <a:rPr lang="en-US" altLang="zh-CN" sz="1900" dirty="0">
                <a:latin typeface="Times New Roman" panose="02020503050405090304" pitchFamily="18" charset="0"/>
                <a:ea typeface="黑体" pitchFamily="49" charset="-122"/>
              </a:rPr>
              <a:t>Linux</a:t>
            </a:r>
            <a:r>
              <a:rPr lang="zh-CN" altLang="en-US" sz="1900" dirty="0">
                <a:latin typeface="Times New Roman" panose="02020503050405090304" pitchFamily="18" charset="0"/>
                <a:ea typeface="黑体" pitchFamily="49" charset="-122"/>
              </a:rPr>
              <a:t>系统将管道作为文件进行处理，即按文件操作的方式进行操作。</a:t>
            </a:r>
            <a:endParaRPr lang="zh-CN" altLang="en-US" sz="1900" dirty="0">
              <a:latin typeface="Times New Roman" panose="02020503050405090304" pitchFamily="18" charset="0"/>
              <a:ea typeface="黑体" pitchFamily="49" charset="-122"/>
            </a:endParaRPr>
          </a:p>
          <a:p>
            <a:pPr indent="457200" algn="just">
              <a:lnSpc>
                <a:spcPct val="120000"/>
              </a:lnSpc>
            </a:pPr>
            <a:r>
              <a:rPr lang="zh-CN" altLang="en-US" sz="1900" dirty="0">
                <a:latin typeface="Times New Roman" panose="02020503050405090304" pitchFamily="18" charset="0"/>
                <a:ea typeface="黑体" pitchFamily="49" charset="-122"/>
              </a:rPr>
              <a:t>（</a:t>
            </a:r>
            <a:r>
              <a:rPr lang="en-US" altLang="zh-CN" sz="1900" dirty="0">
                <a:latin typeface="Times New Roman" panose="02020503050405090304" pitchFamily="18" charset="0"/>
                <a:ea typeface="黑体" pitchFamily="49" charset="-122"/>
              </a:rPr>
              <a:t>5</a:t>
            </a:r>
            <a:r>
              <a:rPr lang="zh-CN" altLang="en-US" sz="1900" dirty="0">
                <a:latin typeface="Times New Roman" panose="02020503050405090304" pitchFamily="18" charset="0"/>
                <a:ea typeface="黑体" pitchFamily="49" charset="-122"/>
              </a:rPr>
              <a:t>）链接文件。为了使一个用户进程能共享另外一个用户进程的一个文件，而由系统创建一个</a:t>
            </a:r>
            <a:r>
              <a:rPr lang="en-US" altLang="zh-CN" sz="1900" dirty="0">
                <a:latin typeface="Times New Roman" panose="02020503050405090304" pitchFamily="18" charset="0"/>
                <a:ea typeface="黑体" pitchFamily="49" charset="-122"/>
              </a:rPr>
              <a:t>LINK</a:t>
            </a:r>
            <a:r>
              <a:rPr lang="zh-CN" altLang="en-US" sz="1900" dirty="0">
                <a:latin typeface="Times New Roman" panose="02020503050405090304" pitchFamily="18" charset="0"/>
                <a:ea typeface="黑体" pitchFamily="49" charset="-122"/>
              </a:rPr>
              <a:t>类型的文件称为链接文件，又称符号链接文件。通过链接文件中所包含的指向文件的指针来实现对文件的访问，即提供了一种共享文件的方法。常规文件、目录文件和其他类型的文件都可以使用链接文件来访问。</a:t>
            </a:r>
            <a:endParaRPr lang="zh-CN" altLang="en-US" sz="1900" dirty="0">
              <a:latin typeface="Times New Roman" panose="02020503050405090304" pitchFamily="18" charset="0"/>
              <a:ea typeface="黑体"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灯片编号占位符 2"/>
          <p:cNvSpPr txBox="1">
            <a:spLocks noGrp="1"/>
          </p:cNvSpPr>
          <p:nvPr>
            <p:ph type="sldNum" sz="quarter" idx="12"/>
          </p:nvPr>
        </p:nvSpPr>
        <p:spPr>
          <a:xfrm>
            <a:off x="9228138" y="6616700"/>
            <a:ext cx="1439862" cy="196850"/>
          </a:xfrm>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90204" pitchFamily="34" charset="0"/>
                <a:ea typeface="宋体"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5pPr>
          </a:lstStyle>
          <a:p>
            <a:pPr lvl="0" eaLnBrk="0" hangingPunct="0"/>
            <a:r>
              <a:rPr lang="de-DE" altLang="zh-CN" sz="1000" b="1" i="1" dirty="0">
                <a:ea typeface="华文细黑" pitchFamily="2" charset="-122"/>
              </a:rPr>
              <a:t>Page </a:t>
            </a:r>
            <a:r>
              <a:rPr lang="de-DE" altLang="zh-CN" sz="1000" b="1" i="1" dirty="0">
                <a:ea typeface="华文细黑" pitchFamily="2" charset="-122"/>
                <a:sym typeface="MS UI Gothic" pitchFamily="34" charset="-128"/>
              </a:rPr>
              <a:t></a:t>
            </a:r>
            <a:r>
              <a:rPr lang="de-DE" altLang="zh-CN" sz="1000" b="1" i="1" dirty="0">
                <a:ea typeface="华文细黑" pitchFamily="2" charset="-122"/>
              </a:rPr>
              <a:t> </a:t>
            </a:r>
            <a:fld id="{9A0DB2DC-4C9A-4742-B13C-FB6460FD3503}" type="slidenum">
              <a:rPr lang="zh-CN" altLang="en-US" sz="1000" b="1" i="1" dirty="0">
                <a:ea typeface="华文细黑" pitchFamily="2" charset="-122"/>
              </a:rPr>
            </a:fld>
            <a:endParaRPr lang="zh-CN" altLang="en-US" sz="1000" b="1" i="1" dirty="0">
              <a:ea typeface="华文细黑" pitchFamily="2" charset="-122"/>
            </a:endParaRPr>
          </a:p>
        </p:txBody>
      </p:sp>
      <p:sp>
        <p:nvSpPr>
          <p:cNvPr id="75778" name="标题 3"/>
          <p:cNvSpPr>
            <a:spLocks noGrp="1"/>
          </p:cNvSpPr>
          <p:nvPr>
            <p:ph type="title" idx="4294967295"/>
          </p:nvPr>
        </p:nvSpPr>
        <p:spPr>
          <a:xfrm>
            <a:off x="1992313" y="115888"/>
            <a:ext cx="58324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49" charset="-122"/>
              </a:rPr>
              <a:t>11.7.2  </a:t>
            </a:r>
            <a:r>
              <a:rPr lang="zh-CN" altLang="en-US" sz="4300" dirty="0">
                <a:latin typeface="Times New Roman" panose="02020503050405090304" pitchFamily="18" charset="0"/>
                <a:ea typeface="黑体" pitchFamily="49" charset="-122"/>
              </a:rPr>
              <a:t>虚拟文件系统</a:t>
            </a:r>
            <a:endParaRPr lang="zh-CN" altLang="en-US" sz="4300" dirty="0">
              <a:latin typeface="Times New Roman" panose="02020503050405090304" pitchFamily="18" charset="0"/>
              <a:ea typeface="黑体" pitchFamily="49" charset="-122"/>
            </a:endParaRPr>
          </a:p>
        </p:txBody>
      </p:sp>
      <p:pic>
        <p:nvPicPr>
          <p:cNvPr id="75779" name="Picture 2"/>
          <p:cNvPicPr>
            <a:picLocks noChangeAspect="1"/>
          </p:cNvPicPr>
          <p:nvPr/>
        </p:nvPicPr>
        <p:blipFill>
          <a:blip r:embed="rId1"/>
          <a:stretch>
            <a:fillRect/>
          </a:stretch>
        </p:blipFill>
        <p:spPr>
          <a:xfrm>
            <a:off x="1774825" y="1196975"/>
            <a:ext cx="8642350" cy="4319588"/>
          </a:xfrm>
          <a:prstGeom prst="rect">
            <a:avLst/>
          </a:prstGeom>
          <a:noFill/>
          <a:ln w="9525">
            <a:noFill/>
          </a:ln>
        </p:spPr>
      </p:pic>
      <p:sp>
        <p:nvSpPr>
          <p:cNvPr id="7" name="矩形 6"/>
          <p:cNvSpPr/>
          <p:nvPr/>
        </p:nvSpPr>
        <p:spPr>
          <a:xfrm>
            <a:off x="3575050" y="5807075"/>
            <a:ext cx="5096510" cy="42989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图</a:t>
            </a:r>
            <a:r>
              <a:rPr kumimoji="0" lang="en-US" altLang="zh-CN"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11.15  VFS</a:t>
            </a:r>
            <a:r>
              <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与具体文件系统之间的关系</a:t>
            </a:r>
            <a:endParaRPr kumimoji="0" lang="zh-CN" altLang="en-US" sz="22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灯片编号占位符 2"/>
          <p:cNvSpPr txBox="1">
            <a:spLocks noGrp="1"/>
          </p:cNvSpPr>
          <p:nvPr>
            <p:ph type="sldNum" sz="quarter" idx="12"/>
          </p:nvPr>
        </p:nvSpPr>
        <p:spPr>
          <a:xfrm>
            <a:off x="9228138" y="6616700"/>
            <a:ext cx="1439862" cy="196850"/>
          </a:xfrm>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90204" pitchFamily="34" charset="0"/>
                <a:ea typeface="宋体"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5pPr>
          </a:lstStyle>
          <a:p>
            <a:pPr lvl="0" eaLnBrk="0" hangingPunct="0"/>
            <a:r>
              <a:rPr lang="de-DE" altLang="zh-CN" sz="1000" b="1" i="1" dirty="0">
                <a:ea typeface="华文细黑" pitchFamily="2" charset="-122"/>
              </a:rPr>
              <a:t>Page </a:t>
            </a:r>
            <a:r>
              <a:rPr lang="de-DE" altLang="zh-CN" sz="1000" b="1" i="1" dirty="0">
                <a:ea typeface="华文细黑" pitchFamily="2" charset="-122"/>
                <a:sym typeface="MS UI Gothic" pitchFamily="34" charset="-128"/>
              </a:rPr>
              <a:t></a:t>
            </a:r>
            <a:r>
              <a:rPr lang="de-DE" altLang="zh-CN" sz="1000" b="1" i="1" dirty="0">
                <a:ea typeface="华文细黑" pitchFamily="2" charset="-122"/>
              </a:rPr>
              <a:t> </a:t>
            </a:r>
            <a:fld id="{9A0DB2DC-4C9A-4742-B13C-FB6460FD3503}" type="slidenum">
              <a:rPr lang="zh-CN" altLang="en-US" sz="1000" b="1" i="1" dirty="0">
                <a:ea typeface="华文细黑" pitchFamily="2" charset="-122"/>
              </a:rPr>
            </a:fld>
            <a:endParaRPr lang="zh-CN" altLang="en-US" sz="1000" b="1" i="1" dirty="0">
              <a:ea typeface="华文细黑" pitchFamily="2" charset="-122"/>
            </a:endParaRPr>
          </a:p>
        </p:txBody>
      </p:sp>
      <p:sp>
        <p:nvSpPr>
          <p:cNvPr id="76802" name="标题 3"/>
          <p:cNvSpPr>
            <a:spLocks noGrp="1"/>
          </p:cNvSpPr>
          <p:nvPr>
            <p:ph type="title" idx="4294967295"/>
          </p:nvPr>
        </p:nvSpPr>
        <p:spPr>
          <a:xfrm>
            <a:off x="1992313" y="115888"/>
            <a:ext cx="58324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49" charset="-122"/>
              </a:rPr>
              <a:t>11.7.2  </a:t>
            </a:r>
            <a:r>
              <a:rPr lang="zh-CN" altLang="en-US" sz="4300" dirty="0">
                <a:latin typeface="Times New Roman" panose="02020503050405090304" pitchFamily="18" charset="0"/>
                <a:ea typeface="黑体" pitchFamily="49" charset="-122"/>
              </a:rPr>
              <a:t>虚拟文件系统</a:t>
            </a:r>
            <a:endParaRPr lang="zh-CN" altLang="en-US" sz="4300" dirty="0">
              <a:latin typeface="Times New Roman" panose="02020503050405090304" pitchFamily="18" charset="0"/>
              <a:ea typeface="黑体" pitchFamily="49" charset="-122"/>
            </a:endParaRPr>
          </a:p>
        </p:txBody>
      </p:sp>
      <p:sp>
        <p:nvSpPr>
          <p:cNvPr id="76803" name="矩形 6"/>
          <p:cNvSpPr/>
          <p:nvPr/>
        </p:nvSpPr>
        <p:spPr>
          <a:xfrm>
            <a:off x="1703388" y="850900"/>
            <a:ext cx="5329237" cy="460375"/>
          </a:xfrm>
          <a:prstGeom prst="rect">
            <a:avLst/>
          </a:prstGeom>
          <a:noFill/>
          <a:ln w="9525">
            <a:noFill/>
          </a:ln>
        </p:spPr>
        <p:txBody>
          <a:bodyPr>
            <a:spAutoFit/>
          </a:bodyPr>
          <a:p>
            <a:pPr algn="just"/>
            <a:r>
              <a:rPr lang="en-US" altLang="zh-CN" sz="2400" b="1" dirty="0">
                <a:latin typeface="Times New Roman" panose="02020503050405090304" pitchFamily="18" charset="0"/>
                <a:ea typeface="黑体" pitchFamily="49" charset="-122"/>
              </a:rPr>
              <a:t>1. VFS</a:t>
            </a:r>
            <a:r>
              <a:rPr lang="zh-CN" altLang="en-US" sz="2400" b="1" dirty="0">
                <a:latin typeface="Times New Roman" panose="02020503050405090304" pitchFamily="18" charset="0"/>
                <a:ea typeface="黑体" pitchFamily="49" charset="-122"/>
              </a:rPr>
              <a:t>描述数据结构</a:t>
            </a:r>
            <a:endParaRPr lang="zh-CN" altLang="en-US" sz="2400" b="1" dirty="0">
              <a:latin typeface="Times New Roman" panose="02020503050405090304" pitchFamily="18" charset="0"/>
              <a:ea typeface="黑体" pitchFamily="49" charset="-122"/>
            </a:endParaRPr>
          </a:p>
        </p:txBody>
      </p:sp>
      <p:sp>
        <p:nvSpPr>
          <p:cNvPr id="9" name="矩形 8"/>
          <p:cNvSpPr/>
          <p:nvPr/>
        </p:nvSpPr>
        <p:spPr>
          <a:xfrm>
            <a:off x="2351088" y="1225550"/>
            <a:ext cx="7632700" cy="5631180"/>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超级块的数据结构定义：</a:t>
            </a:r>
            <a:endPar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5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5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super_block</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endPar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5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5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list_head</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5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s_list</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链接其他文件系统的超级块的链表</a:t>
            </a:r>
            <a:endPar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5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kdev_t</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5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s_dev</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文件系统的设备标识符</a:t>
            </a:r>
            <a:endPar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unsigned long </a:t>
            </a:r>
            <a:r>
              <a:rPr kumimoji="0" lang="en-US" altLang="zh-CN" sz="15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s_blocksize</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以字节为单位的盘块大小</a:t>
            </a:r>
            <a:endPar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unsigned char </a:t>
            </a:r>
            <a:r>
              <a:rPr kumimoji="0" lang="en-US" altLang="zh-CN" sz="15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s_blocksize_bites</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以</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2</a:t>
            </a:r>
            <a:r>
              <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的幂次表示块的大小</a:t>
            </a:r>
            <a:endPar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unsigned long </a:t>
            </a:r>
            <a:r>
              <a:rPr kumimoji="0" lang="en-US" altLang="zh-CN" sz="15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s_maxbytes</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文件大小上限</a:t>
            </a:r>
            <a:endPar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unsigned char </a:t>
            </a:r>
            <a:r>
              <a:rPr kumimoji="0" lang="en-US" altLang="zh-CN" sz="15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s_lock</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锁定标志，用于进程同步与互斥</a:t>
            </a:r>
            <a:endPar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unsigned char </a:t>
            </a:r>
            <a:r>
              <a:rPr kumimoji="0" lang="en-US" altLang="zh-CN" sz="15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s_rd_only</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只读标志</a:t>
            </a:r>
            <a:endPar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unsigned char </a:t>
            </a:r>
            <a:r>
              <a:rPr kumimoji="0" lang="en-US" altLang="zh-CN" sz="15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s_dirt</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已修改标志</a:t>
            </a:r>
            <a:endPar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5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5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file_system_type</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5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s_type</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指向注册表</a:t>
            </a:r>
            <a:r>
              <a:rPr kumimoji="0" lang="en-US" altLang="zh-CN" sz="15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file_system_type</a:t>
            </a:r>
            <a:r>
              <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结构的指针</a:t>
            </a:r>
            <a:endPar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5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5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super_operations</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5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s_op</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指向超级块提供的文件操作函数集的指针</a:t>
            </a:r>
            <a:endPar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5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5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dquot_operations</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5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dq_op</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指向超级块提供的磁盘限额配置操作集的指针</a:t>
            </a:r>
            <a:endPar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5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5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dentry</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5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s_root</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指向安装目录的目录项对象的指针</a:t>
            </a:r>
            <a:endPar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5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5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rw_semaphore</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5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s_umount</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卸载信号量</a:t>
            </a:r>
            <a:endPar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5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5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5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s_covered</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指向安装目录项的</a:t>
            </a:r>
            <a:r>
              <a:rPr kumimoji="0" lang="en-US" altLang="zh-CN" sz="15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a:t>
            </a:r>
            <a:r>
              <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节点，对根目录无效</a:t>
            </a:r>
            <a:endPar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5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5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5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s_umount</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指向被安装文件系统的第</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1</a:t>
            </a:r>
            <a:r>
              <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个</a:t>
            </a:r>
            <a:r>
              <a:rPr kumimoji="0" lang="en-US" altLang="zh-CN" sz="15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a:t>
            </a:r>
            <a:r>
              <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节点</a:t>
            </a:r>
            <a:endPar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5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5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wait_queue</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5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s_wait</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超级块上的等待队列</a:t>
            </a:r>
            <a:endPar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5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int</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5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s_count</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超级块引用计数</a:t>
            </a:r>
            <a:endPar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5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5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list_head</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5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s_dirty</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已修改节点</a:t>
            </a:r>
            <a:r>
              <a:rPr kumimoji="0" lang="en-US" altLang="zh-CN" sz="15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a:t>
            </a:r>
            <a:r>
              <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链表</a:t>
            </a:r>
            <a:endPar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char </a:t>
            </a:r>
            <a:r>
              <a:rPr kumimoji="0" lang="en-US" altLang="zh-CN" sz="15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s_id</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[32];  //</a:t>
            </a:r>
            <a:r>
              <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文本名称</a:t>
            </a:r>
            <a:endPar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void *</a:t>
            </a:r>
            <a:r>
              <a:rPr kumimoji="0" lang="en-US" altLang="zh-CN" sz="15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s_fs_info</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各具体文件系统私有的数据结构</a:t>
            </a:r>
            <a:endPar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endPar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endParaRPr kumimoji="0" lang="en-US" altLang="zh-CN" sz="15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灯片编号占位符 2"/>
          <p:cNvSpPr txBox="1">
            <a:spLocks noGrp="1"/>
          </p:cNvSpPr>
          <p:nvPr>
            <p:ph type="sldNum" sz="quarter" idx="12"/>
          </p:nvPr>
        </p:nvSpPr>
        <p:spPr>
          <a:xfrm>
            <a:off x="9228138" y="6616700"/>
            <a:ext cx="1439862" cy="196850"/>
          </a:xfrm>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90204" pitchFamily="34" charset="0"/>
                <a:ea typeface="宋体"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5pPr>
          </a:lstStyle>
          <a:p>
            <a:pPr lvl="0" eaLnBrk="0" hangingPunct="0"/>
            <a:r>
              <a:rPr lang="de-DE" altLang="zh-CN" sz="1000" b="1" i="1" dirty="0">
                <a:ea typeface="华文细黑" pitchFamily="2" charset="-122"/>
              </a:rPr>
              <a:t>Page </a:t>
            </a:r>
            <a:r>
              <a:rPr lang="de-DE" altLang="zh-CN" sz="1000" b="1" i="1" dirty="0">
                <a:ea typeface="华文细黑" pitchFamily="2" charset="-122"/>
                <a:sym typeface="MS UI Gothic" pitchFamily="34" charset="-128"/>
              </a:rPr>
              <a:t></a:t>
            </a:r>
            <a:r>
              <a:rPr lang="de-DE" altLang="zh-CN" sz="1000" b="1" i="1" dirty="0">
                <a:ea typeface="华文细黑" pitchFamily="2" charset="-122"/>
              </a:rPr>
              <a:t> </a:t>
            </a:r>
            <a:fld id="{9A0DB2DC-4C9A-4742-B13C-FB6460FD3503}" type="slidenum">
              <a:rPr lang="zh-CN" altLang="en-US" sz="1000" b="1" i="1" dirty="0">
                <a:ea typeface="华文细黑" pitchFamily="2" charset="-122"/>
              </a:rPr>
            </a:fld>
            <a:endParaRPr lang="zh-CN" altLang="en-US" sz="1000" b="1" i="1" dirty="0">
              <a:ea typeface="华文细黑" pitchFamily="2" charset="-122"/>
            </a:endParaRPr>
          </a:p>
        </p:txBody>
      </p:sp>
      <p:sp>
        <p:nvSpPr>
          <p:cNvPr id="77826" name="标题 3"/>
          <p:cNvSpPr>
            <a:spLocks noGrp="1"/>
          </p:cNvSpPr>
          <p:nvPr>
            <p:ph type="title" idx="4294967295"/>
          </p:nvPr>
        </p:nvSpPr>
        <p:spPr>
          <a:xfrm>
            <a:off x="1992313" y="115888"/>
            <a:ext cx="58324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49" charset="-122"/>
              </a:rPr>
              <a:t>11.7.2  </a:t>
            </a:r>
            <a:r>
              <a:rPr lang="zh-CN" altLang="en-US" sz="4300" dirty="0">
                <a:latin typeface="Times New Roman" panose="02020503050405090304" pitchFamily="18" charset="0"/>
                <a:ea typeface="黑体" pitchFamily="49" charset="-122"/>
              </a:rPr>
              <a:t>虚拟文件系统</a:t>
            </a:r>
            <a:endParaRPr lang="zh-CN" altLang="en-US" sz="4300" dirty="0">
              <a:latin typeface="Times New Roman" panose="02020503050405090304" pitchFamily="18" charset="0"/>
              <a:ea typeface="黑体" pitchFamily="49" charset="-122"/>
            </a:endParaRPr>
          </a:p>
        </p:txBody>
      </p:sp>
      <p:sp>
        <p:nvSpPr>
          <p:cNvPr id="9" name="矩形 8"/>
          <p:cNvSpPr/>
          <p:nvPr/>
        </p:nvSpPr>
        <p:spPr>
          <a:xfrm>
            <a:off x="2135188" y="788988"/>
            <a:ext cx="8064500" cy="6139180"/>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索引节点的数据结构定义：</a:t>
            </a:r>
            <a:endParaRPr kumimoji="0" lang="zh-CN" altLang="en-US" sz="16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endPar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list_node</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i_hash</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散列值相同的</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a:t>
            </a:r>
            <a:r>
              <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链表</a:t>
            </a:r>
            <a:endPar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list_head</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i_list</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指向</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a:t>
            </a:r>
            <a:r>
              <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链表的指针</a:t>
            </a:r>
            <a:endPar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list_head</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i_dentry</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与</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a:t>
            </a:r>
            <a:r>
              <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相连</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dentry</a:t>
            </a:r>
            <a:r>
              <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节点的链表</a:t>
            </a:r>
            <a:endPar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unsigned long </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i_ino</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a:t>
            </a:r>
            <a:r>
              <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号</a:t>
            </a:r>
            <a:endPar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unsigned </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int</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i_count</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a:t>
            </a:r>
            <a:r>
              <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节点正在访问的计数</a:t>
            </a:r>
            <a:endPar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kdev_t</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i_dev</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文件系统的主次设备号</a:t>
            </a:r>
            <a:endPar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kdev_t</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i_rdev</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a:t>
            </a:r>
            <a:r>
              <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描述的具体设备号</a:t>
            </a:r>
            <a:endPar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umode_t</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i_mode</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文件类型及存取权限</a:t>
            </a:r>
            <a:endPar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nlink_t</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i_nlink</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连接到该</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a:t>
            </a:r>
            <a:r>
              <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的硬连接数</a:t>
            </a:r>
            <a:endPar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uid_t</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i_uid</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文件拥有者的用户</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ID</a:t>
            </a:r>
            <a:endPar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gid_t</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i_gid</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用户所在组的</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ID</a:t>
            </a:r>
            <a:endPar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loff_t</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i_size</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以字节为单位的文件大小</a:t>
            </a:r>
            <a:endPar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time_t</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i_atime</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i_mtime</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i_ctime</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文件最近访问、修改和创建的时间</a:t>
            </a:r>
            <a:endPar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unsigned long </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i_blksize</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块的字节数</a:t>
            </a:r>
            <a:endPar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unsigned long </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i_blocks</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文件占用的块数</a:t>
            </a:r>
            <a:endPar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unsigned long </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i_nrpages</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文件在内存中的页数</a:t>
            </a:r>
            <a:endPar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semaphore </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i_sem</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i_atomic_write</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a:t>
            </a:r>
            <a:r>
              <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节点操作信号量和原语写操作</a:t>
            </a:r>
            <a:endPar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union {</a:t>
            </a:r>
            <a:endPar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pipe_inode_info</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i_pipe</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管道信息</a:t>
            </a:r>
            <a:endPar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block_device</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i_bdev</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块设备信息</a:t>
            </a:r>
            <a:endPar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cdev</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i_cdev</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字符设备信息</a:t>
            </a:r>
            <a:endPar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endPar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address_space</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i_mapping</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文件所有页的集合</a:t>
            </a:r>
            <a:endPar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unsigned long </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i_state</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a:t>
            </a:r>
            <a:r>
              <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状态标志</a:t>
            </a:r>
            <a:endPar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unsigned </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int</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i_flags</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文件系统标志</a:t>
            </a:r>
            <a:endPar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vm_area_struct</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i_mmap</a:t>
            </a: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3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a:t>
            </a:r>
            <a:r>
              <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内存映像</a:t>
            </a:r>
            <a:endParaRPr kumimoji="0" lang="zh-CN" altLang="en-US"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endPar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endParaRPr kumimoji="0" lang="en-US" altLang="zh-CN" sz="13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灯片编号占位符 2"/>
          <p:cNvSpPr txBox="1">
            <a:spLocks noGrp="1"/>
          </p:cNvSpPr>
          <p:nvPr>
            <p:ph type="sldNum" sz="quarter" idx="12"/>
          </p:nvPr>
        </p:nvSpPr>
        <p:spPr>
          <a:xfrm>
            <a:off x="9228138" y="6616700"/>
            <a:ext cx="1439862" cy="196850"/>
          </a:xfrm>
        </p:spPr>
        <p: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90204" pitchFamily="34" charset="0"/>
                <a:ea typeface="宋体"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charset="-122"/>
                <a:cs typeface="+mn-cs"/>
              </a:defRPr>
            </a:lvl5pPr>
          </a:lstStyle>
          <a:p>
            <a:pPr lvl="0" eaLnBrk="0" hangingPunct="0"/>
            <a:r>
              <a:rPr lang="de-DE" altLang="zh-CN" sz="1000" b="1" i="1" dirty="0">
                <a:ea typeface="华文细黑" pitchFamily="2" charset="-122"/>
              </a:rPr>
              <a:t>Page </a:t>
            </a:r>
            <a:r>
              <a:rPr lang="de-DE" altLang="zh-CN" sz="1000" b="1" i="1" dirty="0">
                <a:ea typeface="华文细黑" pitchFamily="2" charset="-122"/>
                <a:sym typeface="MS UI Gothic" pitchFamily="34" charset="-128"/>
              </a:rPr>
              <a:t></a:t>
            </a:r>
            <a:r>
              <a:rPr lang="de-DE" altLang="zh-CN" sz="1000" b="1" i="1" dirty="0">
                <a:ea typeface="华文细黑" pitchFamily="2" charset="-122"/>
              </a:rPr>
              <a:t> </a:t>
            </a:r>
            <a:fld id="{9A0DB2DC-4C9A-4742-B13C-FB6460FD3503}" type="slidenum">
              <a:rPr lang="zh-CN" altLang="en-US" sz="1000" b="1" i="1" dirty="0">
                <a:ea typeface="华文细黑" pitchFamily="2" charset="-122"/>
              </a:rPr>
            </a:fld>
            <a:endParaRPr lang="zh-CN" altLang="en-US" sz="1000" b="1" i="1" dirty="0">
              <a:ea typeface="华文细黑" pitchFamily="2" charset="-122"/>
            </a:endParaRPr>
          </a:p>
        </p:txBody>
      </p:sp>
      <p:sp>
        <p:nvSpPr>
          <p:cNvPr id="78850" name="标题 3"/>
          <p:cNvSpPr>
            <a:spLocks noGrp="1"/>
          </p:cNvSpPr>
          <p:nvPr>
            <p:ph type="title" idx="4294967295"/>
          </p:nvPr>
        </p:nvSpPr>
        <p:spPr>
          <a:xfrm>
            <a:off x="1992313" y="115888"/>
            <a:ext cx="5832475" cy="692150"/>
          </a:xfrm>
        </p:spPr>
        <p:txBody>
          <a:bodyPr vert="horz" wrap="square" lIns="91440" tIns="45720" rIns="91440" bIns="45720" anchor="b">
            <a:normAutofit fontScale="90000"/>
          </a:bodyPr>
          <a:p>
            <a:pPr algn="just" eaLnBrk="1" hangingPunct="1"/>
            <a:r>
              <a:rPr lang="en-US" altLang="zh-CN" sz="4300" dirty="0">
                <a:latin typeface="Times New Roman" panose="02020503050405090304" pitchFamily="18" charset="0"/>
                <a:ea typeface="黑体" pitchFamily="49" charset="-122"/>
              </a:rPr>
              <a:t>11.7.2  </a:t>
            </a:r>
            <a:r>
              <a:rPr lang="zh-CN" altLang="en-US" sz="4300" dirty="0">
                <a:latin typeface="Times New Roman" panose="02020503050405090304" pitchFamily="18" charset="0"/>
                <a:ea typeface="黑体" pitchFamily="49" charset="-122"/>
              </a:rPr>
              <a:t>虚拟文件系统</a:t>
            </a:r>
            <a:endParaRPr lang="zh-CN" altLang="en-US" sz="4300" dirty="0">
              <a:latin typeface="Times New Roman" panose="02020503050405090304" pitchFamily="18" charset="0"/>
              <a:ea typeface="黑体" pitchFamily="49" charset="-122"/>
            </a:endParaRPr>
          </a:p>
        </p:txBody>
      </p:sp>
      <p:sp>
        <p:nvSpPr>
          <p:cNvPr id="9" name="矩形 8"/>
          <p:cNvSpPr/>
          <p:nvPr/>
        </p:nvSpPr>
        <p:spPr>
          <a:xfrm>
            <a:off x="2063750" y="904875"/>
            <a:ext cx="7632700" cy="5911850"/>
          </a:xfrm>
          <a:prstGeom prst="rect">
            <a:avLst/>
          </a:prstGeom>
        </p:spPr>
        <p:txBody>
          <a:bodyPr>
            <a:spAutoFit/>
          </a:bodyPr>
          <a:lstStyle/>
          <a:p>
            <a:pPr marL="0" marR="0" lvl="0" indent="0" algn="l" defTabSz="914400" rtl="0" eaLnBrk="1" fontAlgn="base" latinLnBrk="0" hangingPunct="1">
              <a:lnSpc>
                <a:spcPct val="11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目录项的数据结构定义：</a:t>
            </a:r>
            <a:endParaRPr kumimoji="0" lang="zh-CN" altLang="en-US" sz="2000" b="1"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10000"/>
              </a:lnSpc>
              <a:spcBef>
                <a:spcPct val="0"/>
              </a:spcBef>
              <a:spcAft>
                <a:spcPct val="0"/>
              </a:spcAft>
              <a:buClrTx/>
              <a:buSzTx/>
              <a:buFontTx/>
              <a:buNone/>
              <a:defRPr/>
            </a:pP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dentry</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endPar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1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atomic_t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d_count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当前目录项引用计数</a:t>
            </a:r>
            <a:endPar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1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unsigned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d_flags</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目录项状态标志</a:t>
            </a:r>
            <a:endPar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1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inode</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d_inode</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指向与文件名关联的索引节点的指针</a:t>
            </a:r>
            <a:endPar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1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dentry</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d_parent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指向父目录的目录项表的指针</a:t>
            </a:r>
            <a:endPar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1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list_node</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d_hash</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目录项形成的</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hash</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表</a:t>
            </a:r>
            <a:endPar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1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list_head</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d_lru</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引用数为</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0</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的目录项的</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lru</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双向链表指针</a:t>
            </a:r>
            <a:endPar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1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list_head</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d_child</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目录项的兄弟目录项的双向链表指针</a:t>
            </a:r>
            <a:endPar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1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list_head</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d_subdirs</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目录项的所有子目录项的双向链表指针</a:t>
            </a:r>
            <a:endPar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1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list_head</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d_alias</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硬连接时，索引节点别名的链表</a:t>
            </a:r>
            <a:endPar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1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int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d_mounted</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是否为安装点目录项</a:t>
            </a:r>
            <a:endPar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1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qstr</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d_name</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用于快速查找的目录项名</a:t>
            </a:r>
            <a:endPar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1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dentry_operations</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d_op</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指向目录项的操作函数集的指针</a:t>
            </a:r>
            <a:endPar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1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struct</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super_block</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d_sb</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指向目录项超级块的指针</a:t>
            </a:r>
            <a:endPar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1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unsigned long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d_vfs_flags</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虚拟文件系统标志</a:t>
            </a:r>
            <a:endPar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1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unsigned long </a:t>
            </a:r>
            <a:r>
              <a:rPr kumimoji="0" lang="en-US" altLang="zh-CN" sz="1800" b="0" i="0" u="none" strike="noStrike" kern="120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d_time</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重新生效时间</a:t>
            </a:r>
            <a:endPar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1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a:t>
            </a:r>
            <a:endPar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l" defTabSz="914400" rtl="0" eaLnBrk="1" fontAlgn="base" latinLnBrk="0" hangingPunct="1">
              <a:lnSpc>
                <a:spcPct val="11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t>
            </a:r>
            <a:endParaRPr kumimoji="0" lang="en-US" altLang="zh-CN" sz="1800" b="0" i="0" u="none" strike="noStrike" kern="120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8685</Words>
  <Application>WPS 演示</Application>
  <PresentationFormat>宽屏</PresentationFormat>
  <Paragraphs>297</Paragraphs>
  <Slides>22</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22</vt:i4>
      </vt:variant>
    </vt:vector>
  </HeadingPairs>
  <TitlesOfParts>
    <vt:vector size="42" baseType="lpstr">
      <vt:lpstr>Arial</vt:lpstr>
      <vt:lpstr>方正书宋_GBK</vt:lpstr>
      <vt:lpstr>Wingdings</vt:lpstr>
      <vt:lpstr>宋体</vt:lpstr>
      <vt:lpstr>Arial Unicode MS</vt:lpstr>
      <vt:lpstr>Calibri Light</vt:lpstr>
      <vt:lpstr>Helvetica Neue</vt:lpstr>
      <vt:lpstr>汉仪书宋二KW</vt:lpstr>
      <vt:lpstr>Calibri</vt:lpstr>
      <vt:lpstr>微软雅黑</vt:lpstr>
      <vt:lpstr>汉仪旗黑</vt:lpstr>
      <vt:lpstr>宋体</vt:lpstr>
      <vt:lpstr>华文细黑</vt:lpstr>
      <vt:lpstr>黑体-简</vt:lpstr>
      <vt:lpstr>MS UI Gothic</vt:lpstr>
      <vt:lpstr>Times New Roman</vt:lpstr>
      <vt:lpstr>黑体</vt:lpstr>
      <vt:lpstr>汉仪中黑KW</vt:lpstr>
      <vt:lpstr>冬青黑体简体中文</vt:lpstr>
      <vt:lpstr>Office 主题</vt:lpstr>
      <vt:lpstr>11.7 文件管理 11.7.1  基本概念</vt:lpstr>
      <vt:lpstr>11.7.1  基本概念</vt:lpstr>
      <vt:lpstr>11.7.1  基本概念</vt:lpstr>
      <vt:lpstr>11.7.1  基本概念</vt:lpstr>
      <vt:lpstr>11.7.1  基本概念</vt:lpstr>
      <vt:lpstr>11.7.2  虚拟文件系统</vt:lpstr>
      <vt:lpstr>11.7.2  虚拟文件系统</vt:lpstr>
      <vt:lpstr>11.7.2  虚拟文件系统</vt:lpstr>
      <vt:lpstr>11.7.2  虚拟文件系统</vt:lpstr>
      <vt:lpstr>11.7.2  虚拟文件系统</vt:lpstr>
      <vt:lpstr>11.7.2  虚拟文件系统</vt:lpstr>
      <vt:lpstr>11.7.2  虚拟文件系统</vt:lpstr>
      <vt:lpstr>11.7.2  虚拟文件系统</vt:lpstr>
      <vt:lpstr>11.7.2  虚拟文件系统</vt:lpstr>
      <vt:lpstr>11.7.2  虚拟文件系统</vt:lpstr>
      <vt:lpstr>11.7.2  虚拟文件系统</vt:lpstr>
      <vt:lpstr>11.7.2  虚拟文件系统</vt:lpstr>
      <vt:lpstr>11.7.3  文件系统的系统调用</vt:lpstr>
      <vt:lpstr>11.7.3  文件系统的系统调用</vt:lpstr>
      <vt:lpstr>11.7.3  文件系统的系统调用</vt:lpstr>
      <vt:lpstr>11.7.3  文件系统的系统调用</vt:lpstr>
      <vt:lpstr>11.7.3  文件系统的系统调用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linaikuang</dc:creator>
  <cp:lastModifiedBy>linaikuang</cp:lastModifiedBy>
  <cp:revision>7</cp:revision>
  <dcterms:created xsi:type="dcterms:W3CDTF">2020-10-16T01:33:13Z</dcterms:created>
  <dcterms:modified xsi:type="dcterms:W3CDTF">2020-10-16T01:33:13Z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