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p:txBody>
          <a:bodyPr anchor="b"/>
          <a:p>
            <a:r>
              <a:rPr lang="en-US" altLang="zh-CN" dirty="0"/>
              <a:t>2.1  </a:t>
            </a:r>
            <a:r>
              <a:rPr lang="zh-CN" altLang="en-US" dirty="0"/>
              <a:t>中断的基本概念</a:t>
            </a:r>
            <a:endParaRPr lang="zh-CN" altLang="en-US" dirty="0"/>
          </a:p>
        </p:txBody>
      </p:sp>
      <p:sp>
        <p:nvSpPr>
          <p:cNvPr id="19459" name="文本占位符 19458"/>
          <p:cNvSpPr>
            <a:spLocks noGrp="1"/>
          </p:cNvSpPr>
          <p:nvPr>
            <p:ph type="body" idx="1"/>
          </p:nvPr>
        </p:nvSpPr>
        <p:spPr>
          <a:xfrm>
            <a:off x="1981200" y="1719263"/>
            <a:ext cx="8305800" cy="4376737"/>
          </a:xfrm>
        </p:spPr>
        <p:txBody>
          <a:bodyPr/>
          <a:p>
            <a:r>
              <a:rPr lang="zh-CN" altLang="en-US" dirty="0"/>
              <a:t>所谓中断，就是指</a:t>
            </a:r>
            <a:r>
              <a:rPr lang="en-US" altLang="zh-CN" dirty="0"/>
              <a:t>CPU</a:t>
            </a:r>
            <a:r>
              <a:rPr lang="zh-CN" altLang="en-US" dirty="0"/>
              <a:t>在执行一个程序时，对系统发生的某个事件（程序自身或外界的原因引起的）会做出的一种反应，即</a:t>
            </a:r>
            <a:r>
              <a:rPr lang="en-US" altLang="zh-CN" dirty="0"/>
              <a:t>CPU</a:t>
            </a:r>
            <a:r>
              <a:rPr lang="zh-CN" altLang="en-US" dirty="0"/>
              <a:t>暂停正在执行的程序，保留当前程序的运行现场后自动转去处理相应的事件，处理完该事件后，又返回到之前的程序断点，继续执行被中断的程序。 </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p:txBody>
          <a:bodyPr anchor="b"/>
          <a:p>
            <a:r>
              <a:rPr lang="en-US" altLang="zh-CN" sz="3200" dirty="0"/>
              <a:t>2.1.3  </a:t>
            </a:r>
            <a:r>
              <a:rPr lang="zh-CN" altLang="en-US" sz="3200" dirty="0"/>
              <a:t>中断嵌套、中断优先级和中断屏蔽</a:t>
            </a:r>
            <a:endParaRPr lang="zh-CN" altLang="en-US" sz="3200" dirty="0"/>
          </a:p>
        </p:txBody>
      </p:sp>
      <p:sp>
        <p:nvSpPr>
          <p:cNvPr id="29699" name="文本占位符 29698"/>
          <p:cNvSpPr>
            <a:spLocks noGrp="1"/>
          </p:cNvSpPr>
          <p:nvPr>
            <p:ph type="body" idx="1"/>
          </p:nvPr>
        </p:nvSpPr>
        <p:spPr>
          <a:xfrm>
            <a:off x="1981200" y="1719263"/>
            <a:ext cx="8229600" cy="2243137"/>
          </a:xfrm>
        </p:spPr>
        <p:txBody>
          <a:bodyPr/>
          <a:p>
            <a:r>
              <a:rPr lang="en-US" altLang="zh-CN" dirty="0"/>
              <a:t> ①</a:t>
            </a:r>
            <a:r>
              <a:rPr lang="zh-CN" altLang="en-US" dirty="0"/>
              <a:t>中断嵌套</a:t>
            </a:r>
            <a:endParaRPr lang="zh-CN" altLang="en-US" dirty="0"/>
          </a:p>
          <a:p>
            <a:pPr lvl="1"/>
            <a:r>
              <a:rPr lang="zh-CN" altLang="en-US" dirty="0"/>
              <a:t>在处理一个中断事件时，系统允许响应新的中断事件，此时，就可能出现中断嵌套的情况，即前一个中断处理程序的执行被终止，转而执行新的中断处理程序。</a:t>
            </a:r>
            <a:endParaRPr lang="zh-CN" altLang="en-US" dirty="0"/>
          </a:p>
        </p:txBody>
      </p:sp>
      <p:sp>
        <p:nvSpPr>
          <p:cNvPr id="29701" name="矩形 29700"/>
          <p:cNvSpPr/>
          <p:nvPr/>
        </p:nvSpPr>
        <p:spPr>
          <a:xfrm>
            <a:off x="1524000" y="0"/>
            <a:ext cx="9144000" cy="0"/>
          </a:xfrm>
          <a:prstGeom prst="rect">
            <a:avLst/>
          </a:prstGeom>
          <a:noFill/>
          <a:ln w="9525">
            <a:noFill/>
          </a:ln>
        </p:spPr>
        <p:txBody>
          <a:bodyPr/>
          <a:p>
            <a:endParaRPr lang="zh-CN" altLang="en-US"/>
          </a:p>
        </p:txBody>
      </p:sp>
      <p:graphicFrame>
        <p:nvGraphicFramePr>
          <p:cNvPr id="29700" name="对象 29699"/>
          <p:cNvGraphicFramePr/>
          <p:nvPr/>
        </p:nvGraphicFramePr>
        <p:xfrm>
          <a:off x="3962400" y="3352800"/>
          <a:ext cx="4191000" cy="3405188"/>
        </p:xfrm>
        <a:graphic>
          <a:graphicData uri="http://schemas.openxmlformats.org/presentationml/2006/ole">
            <mc:AlternateContent xmlns:mc="http://schemas.openxmlformats.org/markup-compatibility/2006">
              <mc:Choice xmlns:v="urn:schemas-microsoft-com:vml" Requires="v">
                <p:oleObj spid="_x0000_s3078" name="" r:id="rId1" imgW="4203700" imgH="3416300" progId="Visio.Drawing.11">
                  <p:embed/>
                </p:oleObj>
              </mc:Choice>
              <mc:Fallback>
                <p:oleObj name="" r:id="rId1" imgW="4203700" imgH="3416300" progId="Visio.Drawing.11">
                  <p:embed/>
                  <p:pic>
                    <p:nvPicPr>
                      <p:cNvPr id="0" name="图片 3077"/>
                      <p:cNvPicPr/>
                      <p:nvPr/>
                    </p:nvPicPr>
                    <p:blipFill>
                      <a:blip r:embed="rId2"/>
                      <a:stretch>
                        <a:fillRect/>
                      </a:stretch>
                    </p:blipFill>
                    <p:spPr>
                      <a:xfrm>
                        <a:off x="3962400" y="3352800"/>
                        <a:ext cx="4191000" cy="3405188"/>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b"/>
          <a:p>
            <a:r>
              <a:rPr lang="en-US" altLang="zh-CN" sz="3200" dirty="0"/>
              <a:t>2.1.3  </a:t>
            </a:r>
            <a:r>
              <a:rPr lang="zh-CN" altLang="en-US" sz="3200" dirty="0"/>
              <a:t>中断嵌套、中断优先级和中断屏蔽</a:t>
            </a:r>
            <a:endParaRPr lang="zh-CN" altLang="en-US" sz="3200" dirty="0"/>
          </a:p>
        </p:txBody>
      </p:sp>
      <p:sp>
        <p:nvSpPr>
          <p:cNvPr id="30723" name="文本占位符 30722"/>
          <p:cNvSpPr>
            <a:spLocks noGrp="1"/>
          </p:cNvSpPr>
          <p:nvPr>
            <p:ph type="body" idx="1"/>
          </p:nvPr>
        </p:nvSpPr>
        <p:spPr>
          <a:xfrm>
            <a:off x="1981200" y="1719263"/>
            <a:ext cx="8305800" cy="5138737"/>
          </a:xfrm>
        </p:spPr>
        <p:txBody>
          <a:bodyPr/>
          <a:p>
            <a:r>
              <a:rPr lang="en-US" altLang="zh-CN" sz="2600" dirty="0"/>
              <a:t> ②</a:t>
            </a:r>
            <a:r>
              <a:rPr lang="zh-CN" altLang="en-US" sz="2600" dirty="0"/>
              <a:t>中断优先级</a:t>
            </a:r>
            <a:endParaRPr lang="zh-CN" altLang="en-US" sz="2600" dirty="0"/>
          </a:p>
          <a:p>
            <a:pPr lvl="1"/>
            <a:r>
              <a:rPr lang="zh-CN" altLang="en-US" sz="2400" dirty="0"/>
              <a:t>系统根据中断事件的重要性和紧迫程度，将中断源划分为若干个级别，称为中断优先级，中断优先级是由硬件规定的。</a:t>
            </a:r>
            <a:endParaRPr lang="zh-CN" altLang="en-US" sz="2400" dirty="0"/>
          </a:p>
          <a:p>
            <a:pPr lvl="1"/>
            <a:r>
              <a:rPr lang="zh-CN" altLang="en-US" sz="2400" dirty="0"/>
              <a:t>当有多个中断同时发生时，系统会根据优先级的高低来决定响应中断的先后次序，即优先响应优先级别高的中断。</a:t>
            </a:r>
            <a:endParaRPr lang="zh-CN" altLang="en-US" sz="2400" dirty="0"/>
          </a:p>
          <a:p>
            <a:pPr lvl="1"/>
            <a:r>
              <a:rPr lang="zh-CN" altLang="en-US" sz="2400" dirty="0"/>
              <a:t>对相同级别的中断，则按照硬件规定的次序响应。</a:t>
            </a:r>
            <a:endParaRPr lang="zh-CN" altLang="en-US" sz="2400" dirty="0"/>
          </a:p>
          <a:p>
            <a:pPr lvl="1"/>
            <a:r>
              <a:rPr lang="zh-CN" altLang="en-US" sz="2400" dirty="0"/>
              <a:t>中断优先级的存在就保证了系统在响应中断时，不会出现低优先级的中断打断高优先级中断工作的情况。</a:t>
            </a:r>
            <a:endParaRPr lang="zh-CN" altLang="en-US" sz="2400" dirty="0"/>
          </a:p>
          <a:p>
            <a:pPr lvl="1"/>
            <a:r>
              <a:rPr lang="zh-CN" altLang="en-US" sz="2400" dirty="0"/>
              <a:t>一般情况下，中断优先级的顺序为：硬件故障中断</a:t>
            </a:r>
            <a:r>
              <a:rPr lang="en-US" altLang="zh-CN" sz="2400" dirty="0"/>
              <a:t>&gt;</a:t>
            </a:r>
            <a:r>
              <a:rPr lang="zh-CN" altLang="en-US" sz="2400" dirty="0"/>
              <a:t>自愿性中断</a:t>
            </a:r>
            <a:r>
              <a:rPr lang="en-US" altLang="zh-CN" sz="2400" dirty="0"/>
              <a:t>&gt;</a:t>
            </a:r>
            <a:r>
              <a:rPr lang="zh-CN" altLang="en-US" sz="2400" dirty="0"/>
              <a:t>程序性中断</a:t>
            </a:r>
            <a:r>
              <a:rPr lang="en-US" altLang="zh-CN" sz="2400" dirty="0"/>
              <a:t>&gt;</a:t>
            </a:r>
            <a:r>
              <a:rPr lang="zh-CN" altLang="en-US" sz="2400" dirty="0"/>
              <a:t>外部中断</a:t>
            </a:r>
            <a:r>
              <a:rPr lang="en-US" altLang="zh-CN" sz="2400" dirty="0"/>
              <a:t>&gt;</a:t>
            </a:r>
            <a:r>
              <a:rPr lang="zh-CN" altLang="en-US" sz="2400" dirty="0"/>
              <a:t>输入</a:t>
            </a:r>
            <a:r>
              <a:rPr lang="en-US" altLang="zh-CN" sz="2400" dirty="0"/>
              <a:t>/</a:t>
            </a:r>
            <a:r>
              <a:rPr lang="zh-CN" altLang="en-US" sz="2400" dirty="0"/>
              <a:t>输出中断。</a:t>
            </a:r>
            <a:endParaRPr lang="zh-CN" altLang="en-US" sz="2400" dirty="0"/>
          </a:p>
        </p:txBody>
      </p:sp>
      <p:sp>
        <p:nvSpPr>
          <p:cNvPr id="30724" name="矩形 30723"/>
          <p:cNvSpPr/>
          <p:nvPr/>
        </p:nvSpPr>
        <p:spPr>
          <a:xfrm>
            <a:off x="1524000" y="0"/>
            <a:ext cx="9144000" cy="0"/>
          </a:xfrm>
          <a:prstGeom prst="rect">
            <a:avLst/>
          </a:prstGeom>
          <a:noFill/>
          <a:ln w="9525">
            <a:noFill/>
          </a:ln>
        </p:spPr>
        <p:txBody>
          <a:bodyPr/>
          <a:p>
            <a:endParaRPr lang="zh-CN" altLang="en-US"/>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b"/>
          <a:p>
            <a:r>
              <a:rPr lang="en-US" altLang="zh-CN" sz="3200" dirty="0"/>
              <a:t>2.1.3  </a:t>
            </a:r>
            <a:r>
              <a:rPr lang="zh-CN" altLang="en-US" sz="3200" dirty="0"/>
              <a:t>中断嵌套、中断优先级和中断屏蔽</a:t>
            </a:r>
            <a:endParaRPr lang="zh-CN" altLang="en-US" sz="3200" dirty="0"/>
          </a:p>
        </p:txBody>
      </p:sp>
      <p:sp>
        <p:nvSpPr>
          <p:cNvPr id="31747" name="文本占位符 31746"/>
          <p:cNvSpPr>
            <a:spLocks noGrp="1"/>
          </p:cNvSpPr>
          <p:nvPr>
            <p:ph type="body" idx="1"/>
          </p:nvPr>
        </p:nvSpPr>
        <p:spPr/>
        <p:txBody>
          <a:bodyPr/>
          <a:p>
            <a:r>
              <a:rPr lang="en-US" altLang="zh-CN" dirty="0"/>
              <a:t>③</a:t>
            </a:r>
            <a:r>
              <a:rPr lang="zh-CN" altLang="en-US" dirty="0"/>
              <a:t>中断屏蔽</a:t>
            </a:r>
            <a:endParaRPr lang="zh-CN" altLang="en-US" dirty="0"/>
          </a:p>
          <a:p>
            <a:pPr lvl="1"/>
            <a:r>
              <a:rPr lang="zh-CN" altLang="en-US" dirty="0"/>
              <a:t>某些时候，系统在处理低优先级的中断事件时，并不希望它被高优先级的中断所打断，那这个时候就可以借助中断屏蔽技术来实现该需求。</a:t>
            </a:r>
            <a:endParaRPr lang="zh-CN" altLang="en-US" dirty="0"/>
          </a:p>
          <a:p>
            <a:pPr lvl="1"/>
            <a:r>
              <a:rPr lang="zh-CN" altLang="en-US" dirty="0"/>
              <a:t>程序状态字（</a:t>
            </a:r>
            <a:r>
              <a:rPr lang="en-US" altLang="zh-CN" dirty="0"/>
              <a:t>PSW</a:t>
            </a:r>
            <a:r>
              <a:rPr lang="zh-CN" altLang="en-US" dirty="0"/>
              <a:t>）中的中断屏蔽位与一些中断事件相对应，当某一位有屏蔽标志时，表示屏蔽掉系统对相应事件的响应。</a:t>
            </a:r>
            <a:endParaRPr lang="zh-CN" altLang="en-US" dirty="0"/>
          </a:p>
          <a:p>
            <a:pPr lvl="1"/>
            <a:r>
              <a:rPr lang="zh-CN" altLang="en-US" dirty="0"/>
              <a:t>要注意的一点是：自愿性中断是不能屏蔽的。</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en-US" altLang="zh-CN" dirty="0"/>
              <a:t>2.1  </a:t>
            </a:r>
            <a:r>
              <a:rPr lang="zh-CN" altLang="en-US" dirty="0"/>
              <a:t>中断的基本概念</a:t>
            </a:r>
            <a:endParaRPr lang="zh-CN" altLang="en-US" dirty="0"/>
          </a:p>
        </p:txBody>
      </p:sp>
      <p:sp>
        <p:nvSpPr>
          <p:cNvPr id="20486" name="矩形 20485"/>
          <p:cNvSpPr/>
          <p:nvPr/>
        </p:nvSpPr>
        <p:spPr>
          <a:xfrm>
            <a:off x="1524000" y="2147888"/>
            <a:ext cx="9144000" cy="0"/>
          </a:xfrm>
          <a:prstGeom prst="rect">
            <a:avLst/>
          </a:prstGeom>
          <a:noFill/>
          <a:ln w="9525">
            <a:noFill/>
          </a:ln>
        </p:spPr>
        <p:txBody>
          <a:bodyPr/>
          <a:p>
            <a:endParaRPr lang="zh-CN" altLang="en-US"/>
          </a:p>
        </p:txBody>
      </p:sp>
      <p:graphicFrame>
        <p:nvGraphicFramePr>
          <p:cNvPr id="20485" name="对象 20484"/>
          <p:cNvGraphicFramePr/>
          <p:nvPr/>
        </p:nvGraphicFramePr>
        <p:xfrm>
          <a:off x="4191000" y="1524000"/>
          <a:ext cx="3455988" cy="4343400"/>
        </p:xfrm>
        <a:graphic>
          <a:graphicData uri="http://schemas.openxmlformats.org/presentationml/2006/ole">
            <mc:AlternateContent xmlns:mc="http://schemas.openxmlformats.org/markup-compatibility/2006">
              <mc:Choice xmlns:v="urn:schemas-microsoft-com:vml" Requires="v">
                <p:oleObj spid="_x0000_s3077" name="" r:id="rId1" imgW="2717800" imgH="3416300" progId="Visio.Drawing.11">
                  <p:embed/>
                </p:oleObj>
              </mc:Choice>
              <mc:Fallback>
                <p:oleObj name="" r:id="rId1" imgW="2717800" imgH="3416300" progId="Visio.Drawing.11">
                  <p:embed/>
                  <p:pic>
                    <p:nvPicPr>
                      <p:cNvPr id="0" name="图片 3076"/>
                      <p:cNvPicPr/>
                      <p:nvPr/>
                    </p:nvPicPr>
                    <p:blipFill>
                      <a:blip r:embed="rId2"/>
                      <a:stretch>
                        <a:fillRect/>
                      </a:stretch>
                    </p:blipFill>
                    <p:spPr>
                      <a:xfrm>
                        <a:off x="4191000" y="1524000"/>
                        <a:ext cx="3455988" cy="4343400"/>
                      </a:xfrm>
                      <a:prstGeom prst="rect">
                        <a:avLst/>
                      </a:prstGeom>
                      <a:noFill/>
                      <a:ln w="38100">
                        <a:noFill/>
                        <a:miter/>
                      </a:ln>
                    </p:spPr>
                  </p:pic>
                </p:oleObj>
              </mc:Fallback>
            </mc:AlternateContent>
          </a:graphicData>
        </a:graphic>
      </p:graphicFrame>
      <p:sp>
        <p:nvSpPr>
          <p:cNvPr id="20487" name="文本框 20486"/>
          <p:cNvSpPr txBox="1"/>
          <p:nvPr/>
        </p:nvSpPr>
        <p:spPr>
          <a:xfrm>
            <a:off x="4648200" y="5791200"/>
            <a:ext cx="2456180" cy="368300"/>
          </a:xfrm>
          <a:prstGeom prst="rect">
            <a:avLst/>
          </a:prstGeom>
          <a:noFill/>
          <a:ln w="9525">
            <a:noFill/>
          </a:ln>
        </p:spPr>
        <p:txBody>
          <a:bodyPr wrap="none" anchor="t">
            <a:spAutoFit/>
          </a:bodyPr>
          <a:p>
            <a:pPr>
              <a:buClr>
                <a:schemeClr val="bg1"/>
              </a:buClr>
            </a:pPr>
            <a:r>
              <a:rPr lang="zh-CN" altLang="en-US" dirty="0">
                <a:latin typeface="Arial" panose="020B0604020202090204" pitchFamily="34" charset="0"/>
                <a:ea typeface="宋体" pitchFamily="2" charset="-122"/>
              </a:rPr>
              <a:t>图 </a:t>
            </a:r>
            <a:r>
              <a:rPr lang="en-US" altLang="zh-CN" dirty="0">
                <a:latin typeface="Arial" panose="020B0604020202090204" pitchFamily="34" charset="0"/>
                <a:ea typeface="宋体" pitchFamily="2" charset="-122"/>
              </a:rPr>
              <a:t>2.1 </a:t>
            </a:r>
            <a:r>
              <a:rPr lang="zh-CN" altLang="en-US" dirty="0">
                <a:latin typeface="Arial" panose="020B0604020202090204" pitchFamily="34" charset="0"/>
                <a:ea typeface="宋体" pitchFamily="2" charset="-122"/>
              </a:rPr>
              <a:t>中断概念示意图</a:t>
            </a:r>
            <a:endParaRPr lang="zh-CN" altLang="en-US" dirty="0">
              <a:latin typeface="Arial" panose="020B0604020202090204" pitchFamily="34" charset="0"/>
              <a:ea typeface="宋体" pitchFamily="2" charset="-122"/>
            </a:endParaRPr>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p:txBody>
          <a:bodyPr anchor="b"/>
          <a:p>
            <a:r>
              <a:rPr lang="en-US" altLang="zh-CN" dirty="0"/>
              <a:t>2.1  </a:t>
            </a:r>
            <a:r>
              <a:rPr lang="zh-CN" altLang="en-US" dirty="0"/>
              <a:t>中断的基本概念</a:t>
            </a:r>
            <a:endParaRPr lang="zh-CN" altLang="en-US" dirty="0"/>
          </a:p>
        </p:txBody>
      </p:sp>
      <p:sp>
        <p:nvSpPr>
          <p:cNvPr id="21507" name="文本占位符 21506"/>
          <p:cNvSpPr>
            <a:spLocks noGrp="1"/>
          </p:cNvSpPr>
          <p:nvPr>
            <p:ph type="body" idx="1"/>
          </p:nvPr>
        </p:nvSpPr>
        <p:spPr>
          <a:xfrm>
            <a:off x="1981200" y="1719263"/>
            <a:ext cx="8305800" cy="4376737"/>
          </a:xfrm>
        </p:spPr>
        <p:txBody>
          <a:bodyPr/>
          <a:p>
            <a:r>
              <a:rPr lang="zh-CN" altLang="en-US" dirty="0"/>
              <a:t>中断具有以下特点：</a:t>
            </a:r>
            <a:endParaRPr lang="zh-CN" altLang="en-US" dirty="0"/>
          </a:p>
          <a:p>
            <a:pPr lvl="1"/>
            <a:r>
              <a:rPr lang="zh-CN" altLang="en-US" dirty="0"/>
              <a:t>随机性：在系统运行过程中，中断事件随时可能出现。</a:t>
            </a:r>
            <a:endParaRPr lang="zh-CN" altLang="en-US" dirty="0"/>
          </a:p>
          <a:p>
            <a:pPr lvl="1"/>
            <a:r>
              <a:rPr lang="zh-CN" altLang="en-US" dirty="0"/>
              <a:t>可恢复性：完成对某一事件的中断处理程序后，系统会返回到原程序的断点处继续执行。</a:t>
            </a:r>
            <a:endParaRPr lang="zh-CN" altLang="en-US" dirty="0"/>
          </a:p>
          <a:p>
            <a:pPr lvl="1"/>
            <a:r>
              <a:rPr lang="zh-CN" altLang="en-US" dirty="0"/>
              <a:t>自动性：在中断事件发生后，进入中断、执行中断处理程序以及中断返回都是由系统自动完成的。</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p:txBody>
          <a:bodyPr anchor="b"/>
          <a:p>
            <a:r>
              <a:rPr lang="en-US" altLang="zh-CN" dirty="0"/>
              <a:t>2.1  </a:t>
            </a:r>
            <a:r>
              <a:rPr lang="zh-CN" altLang="en-US" dirty="0"/>
              <a:t>中断的基本概念</a:t>
            </a:r>
            <a:endParaRPr lang="zh-CN" altLang="en-US" dirty="0"/>
          </a:p>
        </p:txBody>
      </p:sp>
      <p:sp>
        <p:nvSpPr>
          <p:cNvPr id="23555" name="文本占位符 23554"/>
          <p:cNvSpPr>
            <a:spLocks noGrp="1"/>
          </p:cNvSpPr>
          <p:nvPr>
            <p:ph type="body" idx="1"/>
          </p:nvPr>
        </p:nvSpPr>
        <p:spPr>
          <a:xfrm>
            <a:off x="1981200" y="1719263"/>
            <a:ext cx="8305800" cy="4376737"/>
          </a:xfrm>
        </p:spPr>
        <p:txBody>
          <a:bodyPr/>
          <a:p>
            <a:r>
              <a:rPr lang="zh-CN" altLang="en-US" dirty="0"/>
              <a:t>系统在进入中断时，会访问中断寄存器和程序状态字（</a:t>
            </a:r>
            <a:r>
              <a:rPr lang="en-US" altLang="zh-CN" dirty="0"/>
              <a:t>Program Statement Word</a:t>
            </a:r>
            <a:r>
              <a:rPr lang="zh-CN" altLang="en-US" dirty="0"/>
              <a:t>，</a:t>
            </a:r>
            <a:r>
              <a:rPr lang="en-US" altLang="zh-CN" dirty="0"/>
              <a:t>PSW</a:t>
            </a:r>
            <a:r>
              <a:rPr lang="zh-CN" altLang="en-US" dirty="0"/>
              <a:t>）寄存器的内容。</a:t>
            </a:r>
            <a:endParaRPr lang="zh-CN" altLang="en-US" dirty="0"/>
          </a:p>
          <a:p>
            <a:r>
              <a:rPr lang="zh-CN" altLang="en-US" dirty="0"/>
              <a:t>系统硬件会为每个中断源设置中断寄存器，中断发生时的相关信息被记录在该寄存器中，以便分析处理。</a:t>
            </a:r>
            <a:endParaRPr lang="zh-CN" altLang="en-US" dirty="0"/>
          </a:p>
          <a:p>
            <a:r>
              <a:rPr lang="zh-CN" altLang="en-US" dirty="0"/>
              <a:t>中断寄存器中的内容称为中断字。</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b"/>
          <a:p>
            <a:r>
              <a:rPr lang="en-US" altLang="zh-CN" dirty="0"/>
              <a:t>2.1  </a:t>
            </a:r>
            <a:r>
              <a:rPr lang="zh-CN" altLang="en-US" dirty="0"/>
              <a:t>中断的基本概念</a:t>
            </a:r>
            <a:endParaRPr lang="zh-CN" altLang="en-US" dirty="0"/>
          </a:p>
        </p:txBody>
      </p:sp>
      <p:sp>
        <p:nvSpPr>
          <p:cNvPr id="24579" name="文本占位符 24578"/>
          <p:cNvSpPr>
            <a:spLocks noGrp="1"/>
          </p:cNvSpPr>
          <p:nvPr>
            <p:ph type="body" idx="1"/>
          </p:nvPr>
        </p:nvSpPr>
        <p:spPr>
          <a:xfrm>
            <a:off x="1981200" y="1719263"/>
            <a:ext cx="8305800" cy="4376737"/>
          </a:xfrm>
        </p:spPr>
        <p:txBody>
          <a:bodyPr/>
          <a:p>
            <a:pPr>
              <a:lnSpc>
                <a:spcPct val="90000"/>
              </a:lnSpc>
            </a:pPr>
            <a:r>
              <a:rPr lang="en-US" altLang="zh-CN" sz="2600" dirty="0"/>
              <a:t>PSW</a:t>
            </a:r>
            <a:r>
              <a:rPr lang="zh-CN" altLang="en-US" sz="2600" dirty="0"/>
              <a:t>主要包括：</a:t>
            </a:r>
            <a:endParaRPr lang="zh-CN" altLang="en-US" sz="2600" dirty="0"/>
          </a:p>
          <a:p>
            <a:pPr lvl="1">
              <a:lnSpc>
                <a:spcPct val="90000"/>
              </a:lnSpc>
            </a:pPr>
            <a:r>
              <a:rPr lang="zh-CN" altLang="en-US" sz="2200" dirty="0"/>
              <a:t>指令地址：程序当前应该执行的指令的地址，有些机器会将该信息存放在一个单独的寄存器</a:t>
            </a:r>
            <a:r>
              <a:rPr lang="en-US" altLang="zh-CN" sz="2200">
                <a:latin typeface="Arial" panose="020B0604020202090204" pitchFamily="34" charset="0"/>
              </a:rPr>
              <a:t>——</a:t>
            </a:r>
            <a:r>
              <a:rPr lang="zh-CN" altLang="en-US" sz="2200" dirty="0"/>
              <a:t>程序计数器（</a:t>
            </a:r>
            <a:r>
              <a:rPr lang="en-US" altLang="zh-CN" sz="2200" dirty="0"/>
              <a:t>PC</a:t>
            </a:r>
            <a:r>
              <a:rPr lang="zh-CN" altLang="en-US" sz="2200" dirty="0"/>
              <a:t>）当中。</a:t>
            </a:r>
            <a:endParaRPr lang="zh-CN" altLang="en-US" sz="2200" dirty="0"/>
          </a:p>
          <a:p>
            <a:pPr lvl="1">
              <a:lnSpc>
                <a:spcPct val="90000"/>
              </a:lnSpc>
            </a:pPr>
            <a:r>
              <a:rPr lang="zh-CN" altLang="en-US" sz="2200" dirty="0"/>
              <a:t>条件码：当前指令的执行情况。</a:t>
            </a:r>
            <a:endParaRPr lang="zh-CN" altLang="en-US" sz="2200" dirty="0"/>
          </a:p>
          <a:p>
            <a:pPr lvl="1">
              <a:lnSpc>
                <a:spcPct val="90000"/>
              </a:lnSpc>
            </a:pPr>
            <a:r>
              <a:rPr lang="zh-CN" altLang="en-US" sz="2200" dirty="0"/>
              <a:t>目态</a:t>
            </a:r>
            <a:r>
              <a:rPr lang="en-US" altLang="zh-CN" sz="2200" dirty="0"/>
              <a:t>/</a:t>
            </a:r>
            <a:r>
              <a:rPr lang="zh-CN" altLang="en-US" sz="2200" dirty="0"/>
              <a:t>管态：</a:t>
            </a:r>
            <a:r>
              <a:rPr lang="en-US" altLang="zh-CN" sz="2200" dirty="0"/>
              <a:t>CPU</a:t>
            </a:r>
            <a:r>
              <a:rPr lang="zh-CN" altLang="en-US" sz="2200" dirty="0"/>
              <a:t>处于何种工作状态。</a:t>
            </a:r>
            <a:endParaRPr lang="zh-CN" altLang="en-US" sz="2200" dirty="0"/>
          </a:p>
          <a:p>
            <a:pPr lvl="1">
              <a:lnSpc>
                <a:spcPct val="90000"/>
              </a:lnSpc>
            </a:pPr>
            <a:r>
              <a:rPr lang="zh-CN" altLang="en-US" sz="2200" dirty="0"/>
              <a:t>中断屏蔽位：程序在执行时应该屏蔽哪些中断，即哪些中断发生时</a:t>
            </a:r>
            <a:r>
              <a:rPr lang="en-US" altLang="zh-CN" sz="2200" dirty="0"/>
              <a:t>CPU</a:t>
            </a:r>
            <a:r>
              <a:rPr lang="zh-CN" altLang="en-US" sz="2200" dirty="0"/>
              <a:t>不予响应。常用于需要连续运行的程序中，防止任务被中断干扰。在中断服务中设置适当的屏蔽位，可以起到对优先级不同的中断源的屏蔽作用，防止在执行某一类中断处理时受其它中断干扰。</a:t>
            </a:r>
            <a:endParaRPr lang="zh-CN" altLang="en-US" sz="2200" dirty="0"/>
          </a:p>
          <a:p>
            <a:pPr lvl="1">
              <a:lnSpc>
                <a:spcPct val="90000"/>
              </a:lnSpc>
            </a:pPr>
            <a:r>
              <a:rPr lang="zh-CN" altLang="en-US" sz="2200" dirty="0"/>
              <a:t>寻址方式、编址、保护键。</a:t>
            </a:r>
            <a:endParaRPr lang="zh-CN" altLang="en-US" sz="2200" dirty="0"/>
          </a:p>
          <a:p>
            <a:pPr lvl="1">
              <a:lnSpc>
                <a:spcPct val="90000"/>
              </a:lnSpc>
            </a:pPr>
            <a:r>
              <a:rPr lang="zh-CN" altLang="en-US" sz="2200" dirty="0"/>
              <a:t>响应中断的内容。</a:t>
            </a:r>
            <a:endParaRPr lang="zh-CN" altLang="en-US" sz="2200"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p:txBody>
          <a:bodyPr anchor="b"/>
          <a:p>
            <a:r>
              <a:rPr lang="en-US" altLang="zh-CN" dirty="0"/>
              <a:t>2.1.1  </a:t>
            </a:r>
            <a:r>
              <a:rPr lang="zh-CN" altLang="en-US" dirty="0"/>
              <a:t>中断的作用</a:t>
            </a:r>
            <a:endParaRPr lang="zh-CN" altLang="en-US" dirty="0"/>
          </a:p>
        </p:txBody>
      </p:sp>
      <p:sp>
        <p:nvSpPr>
          <p:cNvPr id="25603" name="文本占位符 25602"/>
          <p:cNvSpPr>
            <a:spLocks noGrp="1"/>
          </p:cNvSpPr>
          <p:nvPr>
            <p:ph type="body" idx="1"/>
          </p:nvPr>
        </p:nvSpPr>
        <p:spPr/>
        <p:txBody>
          <a:bodyPr/>
          <a:p>
            <a:r>
              <a:rPr lang="zh-CN" altLang="en-US" dirty="0"/>
              <a:t>中断具有如下一些作用：</a:t>
            </a:r>
            <a:endParaRPr lang="zh-CN" altLang="en-US" dirty="0"/>
          </a:p>
          <a:p>
            <a:pPr lvl="1"/>
            <a:r>
              <a:rPr lang="zh-CN" altLang="en-US" dirty="0"/>
              <a:t>（</a:t>
            </a:r>
            <a:r>
              <a:rPr lang="en-US" altLang="zh-CN" dirty="0"/>
              <a:t>1</a:t>
            </a:r>
            <a:r>
              <a:rPr lang="zh-CN" altLang="en-US" dirty="0"/>
              <a:t>）实现</a:t>
            </a:r>
            <a:r>
              <a:rPr lang="en-US" altLang="zh-CN" dirty="0"/>
              <a:t>CPU</a:t>
            </a:r>
            <a:r>
              <a:rPr lang="zh-CN" altLang="en-US" dirty="0"/>
              <a:t>与</a:t>
            </a:r>
            <a:r>
              <a:rPr lang="en-US" altLang="zh-CN" dirty="0"/>
              <a:t>I/O</a:t>
            </a:r>
            <a:r>
              <a:rPr lang="zh-CN" altLang="en-US" dirty="0"/>
              <a:t>设备并行工作。</a:t>
            </a:r>
            <a:endParaRPr lang="zh-CN" altLang="en-US" dirty="0"/>
          </a:p>
          <a:p>
            <a:pPr lvl="1"/>
            <a:r>
              <a:rPr lang="zh-CN" altLang="en-US" dirty="0"/>
              <a:t>（</a:t>
            </a:r>
            <a:r>
              <a:rPr lang="en-US" altLang="zh-CN" dirty="0"/>
              <a:t>2</a:t>
            </a:r>
            <a:r>
              <a:rPr lang="zh-CN" altLang="en-US" dirty="0"/>
              <a:t>）实现硬件故障处理。</a:t>
            </a:r>
            <a:endParaRPr lang="zh-CN" altLang="en-US" dirty="0"/>
          </a:p>
          <a:p>
            <a:pPr lvl="1"/>
            <a:r>
              <a:rPr lang="zh-CN" altLang="en-US" dirty="0"/>
              <a:t>（</a:t>
            </a:r>
            <a:r>
              <a:rPr lang="en-US" altLang="zh-CN" dirty="0"/>
              <a:t>3</a:t>
            </a:r>
            <a:r>
              <a:rPr lang="zh-CN" altLang="en-US" dirty="0"/>
              <a:t>）实现人</a:t>
            </a:r>
            <a:r>
              <a:rPr lang="en-US" altLang="zh-CN" dirty="0"/>
              <a:t>-</a:t>
            </a:r>
            <a:r>
              <a:rPr lang="zh-CN" altLang="en-US" dirty="0"/>
              <a:t>机联系。</a:t>
            </a:r>
            <a:endParaRPr lang="zh-CN" altLang="en-US" dirty="0"/>
          </a:p>
          <a:p>
            <a:pPr lvl="1"/>
            <a:r>
              <a:rPr lang="zh-CN" altLang="en-US" dirty="0"/>
              <a:t>（</a:t>
            </a:r>
            <a:r>
              <a:rPr lang="en-US" altLang="zh-CN" dirty="0"/>
              <a:t>4</a:t>
            </a:r>
            <a:r>
              <a:rPr lang="zh-CN" altLang="en-US" dirty="0"/>
              <a:t>）实现多道程序和分时操作。</a:t>
            </a:r>
            <a:endParaRPr lang="zh-CN" altLang="en-US" dirty="0"/>
          </a:p>
          <a:p>
            <a:pPr lvl="1"/>
            <a:r>
              <a:rPr lang="zh-CN" altLang="en-US" dirty="0"/>
              <a:t>（</a:t>
            </a:r>
            <a:r>
              <a:rPr lang="en-US" altLang="zh-CN" dirty="0"/>
              <a:t>5</a:t>
            </a:r>
            <a:r>
              <a:rPr lang="zh-CN" altLang="en-US" dirty="0"/>
              <a:t>）实现实时处理。</a:t>
            </a:r>
            <a:endParaRPr lang="zh-CN" altLang="en-US" dirty="0"/>
          </a:p>
          <a:p>
            <a:pPr lvl="1"/>
            <a:r>
              <a:rPr lang="zh-CN" altLang="en-US" dirty="0"/>
              <a:t>（</a:t>
            </a:r>
            <a:r>
              <a:rPr lang="en-US" altLang="zh-CN" dirty="0"/>
              <a:t>6</a:t>
            </a:r>
            <a:r>
              <a:rPr lang="zh-CN" altLang="en-US" dirty="0"/>
              <a:t>）实现应用程序和操作系统的联系。</a:t>
            </a:r>
            <a:endParaRPr lang="zh-CN" altLang="en-US" dirty="0"/>
          </a:p>
          <a:p>
            <a:pPr lvl="1"/>
            <a:r>
              <a:rPr lang="zh-CN" altLang="en-US" dirty="0"/>
              <a:t>（</a:t>
            </a:r>
            <a:r>
              <a:rPr lang="en-US" altLang="zh-CN" dirty="0"/>
              <a:t>7</a:t>
            </a:r>
            <a:r>
              <a:rPr lang="zh-CN" altLang="en-US" dirty="0"/>
              <a:t>）实现多处理机系统中处理机之间的联系。</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p:txBody>
          <a:bodyPr anchor="b"/>
          <a:p>
            <a:r>
              <a:rPr lang="en-US" altLang="zh-CN" dirty="0"/>
              <a:t>2.1.2  </a:t>
            </a:r>
            <a:r>
              <a:rPr lang="zh-CN" altLang="en-US" dirty="0"/>
              <a:t>中断的类型</a:t>
            </a:r>
            <a:endParaRPr lang="zh-CN" altLang="en-US" dirty="0"/>
          </a:p>
        </p:txBody>
      </p:sp>
      <p:sp>
        <p:nvSpPr>
          <p:cNvPr id="26627" name="文本占位符 26626"/>
          <p:cNvSpPr>
            <a:spLocks noGrp="1"/>
          </p:cNvSpPr>
          <p:nvPr>
            <p:ph type="body" idx="1"/>
          </p:nvPr>
        </p:nvSpPr>
        <p:spPr/>
        <p:txBody>
          <a:bodyPr/>
          <a:p>
            <a:pPr>
              <a:lnSpc>
                <a:spcPct val="90000"/>
              </a:lnSpc>
            </a:pPr>
            <a:r>
              <a:rPr lang="zh-CN" altLang="en-US" sz="2100" dirty="0"/>
              <a:t>按中断功能分类</a:t>
            </a:r>
            <a:endParaRPr lang="zh-CN" altLang="en-US" sz="2100" dirty="0"/>
          </a:p>
          <a:p>
            <a:pPr lvl="1">
              <a:lnSpc>
                <a:spcPct val="90000"/>
              </a:lnSpc>
            </a:pPr>
            <a:r>
              <a:rPr lang="en-US" altLang="zh-CN" sz="2000" dirty="0"/>
              <a:t>①</a:t>
            </a:r>
            <a:r>
              <a:rPr lang="zh-CN" altLang="en-US" sz="2000" dirty="0"/>
              <a:t>硬件故障中断：机器发生故障时所产生的中断叫做硬件故障中断。</a:t>
            </a:r>
            <a:endParaRPr lang="zh-CN" altLang="en-US" sz="2000" dirty="0"/>
          </a:p>
          <a:p>
            <a:pPr lvl="1">
              <a:lnSpc>
                <a:spcPct val="90000"/>
              </a:lnSpc>
            </a:pPr>
            <a:r>
              <a:rPr lang="en-US" altLang="zh-CN" sz="2000" dirty="0"/>
              <a:t>②</a:t>
            </a:r>
            <a:r>
              <a:rPr lang="zh-CN" altLang="en-US" sz="2000" dirty="0"/>
              <a:t>程序性中断：在执行程序的过程中，发现了程序性质的错误或出现了某些程序的特定状态而产生的中断叫做程序性中断。</a:t>
            </a:r>
            <a:endParaRPr lang="zh-CN" altLang="en-US" sz="2000" dirty="0"/>
          </a:p>
          <a:p>
            <a:pPr lvl="1">
              <a:lnSpc>
                <a:spcPct val="90000"/>
              </a:lnSpc>
            </a:pPr>
            <a:r>
              <a:rPr lang="en-US" altLang="zh-CN" sz="2000" dirty="0"/>
              <a:t>③</a:t>
            </a:r>
            <a:r>
              <a:rPr lang="zh-CN" altLang="en-US" sz="2000" dirty="0"/>
              <a:t>外部中断：对某台中央处理机而言，它的外部非通道式装置所引起的中断叫做外部中断。</a:t>
            </a:r>
            <a:endParaRPr lang="zh-CN" altLang="en-US" sz="2000" dirty="0"/>
          </a:p>
          <a:p>
            <a:pPr lvl="1">
              <a:lnSpc>
                <a:spcPct val="90000"/>
              </a:lnSpc>
            </a:pPr>
            <a:r>
              <a:rPr lang="en-US" altLang="zh-CN" sz="2000" dirty="0"/>
              <a:t>④</a:t>
            </a:r>
            <a:r>
              <a:rPr lang="zh-CN" altLang="en-US" sz="2000" dirty="0"/>
              <a:t>输入</a:t>
            </a:r>
            <a:r>
              <a:rPr lang="en-US" altLang="zh-CN" sz="2000" dirty="0"/>
              <a:t>/</a:t>
            </a:r>
            <a:r>
              <a:rPr lang="zh-CN" altLang="en-US" sz="2000" dirty="0"/>
              <a:t>输出中断：输入</a:t>
            </a:r>
            <a:r>
              <a:rPr lang="en-US" altLang="zh-CN" sz="2000" dirty="0"/>
              <a:t>/</a:t>
            </a:r>
            <a:r>
              <a:rPr lang="zh-CN" altLang="en-US" sz="2000" dirty="0"/>
              <a:t>输出中断是当外部设备或通道操作正常结束或发生某种错误时所发生的中断。</a:t>
            </a:r>
            <a:endParaRPr lang="zh-CN" altLang="en-US" sz="2000" dirty="0"/>
          </a:p>
          <a:p>
            <a:pPr lvl="1">
              <a:lnSpc>
                <a:spcPct val="90000"/>
              </a:lnSpc>
            </a:pPr>
            <a:r>
              <a:rPr lang="en-US" altLang="zh-CN" sz="2000" dirty="0"/>
              <a:t>⑤</a:t>
            </a:r>
            <a:r>
              <a:rPr lang="zh-CN" altLang="en-US" sz="2000" dirty="0"/>
              <a:t>访管中断：对操作系统提出某种需求（请求</a:t>
            </a:r>
            <a:r>
              <a:rPr lang="en-US" altLang="zh-CN" sz="2000" dirty="0"/>
              <a:t>I/O</a:t>
            </a:r>
            <a:r>
              <a:rPr lang="zh-CN" altLang="en-US" sz="2000" dirty="0"/>
              <a:t>传输、创建进程等）时所发出的中断叫做访管中断，即用户在程序中有意识安排的中断。这是由于用户在编制程序时需要使用操作系统提供的服务，有意使用访管指令或系统调用所引起的中断，又称软中断。</a:t>
            </a:r>
            <a:endParaRPr lang="zh-CN" altLang="en-US" sz="2000"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b"/>
          <a:p>
            <a:r>
              <a:rPr lang="en-US" altLang="zh-CN" dirty="0"/>
              <a:t>2.1.2  </a:t>
            </a:r>
            <a:r>
              <a:rPr lang="zh-CN" altLang="en-US" dirty="0"/>
              <a:t>中断的类型</a:t>
            </a:r>
            <a:endParaRPr lang="zh-CN" altLang="en-US" dirty="0"/>
          </a:p>
        </p:txBody>
      </p:sp>
      <p:sp>
        <p:nvSpPr>
          <p:cNvPr id="27651" name="文本占位符 27650"/>
          <p:cNvSpPr>
            <a:spLocks noGrp="1"/>
          </p:cNvSpPr>
          <p:nvPr>
            <p:ph type="body" idx="1"/>
          </p:nvPr>
        </p:nvSpPr>
        <p:spPr/>
        <p:txBody>
          <a:bodyPr/>
          <a:p>
            <a:r>
              <a:rPr lang="zh-CN" altLang="en-US" dirty="0"/>
              <a:t>按中断方式分类</a:t>
            </a:r>
            <a:endParaRPr lang="zh-CN" altLang="en-US" dirty="0"/>
          </a:p>
          <a:p>
            <a:pPr lvl="1"/>
            <a:r>
              <a:rPr lang="en-US" altLang="zh-CN" dirty="0"/>
              <a:t>①</a:t>
            </a:r>
            <a:r>
              <a:rPr lang="zh-CN" altLang="en-US" dirty="0"/>
              <a:t>强迫性中断：中断事件不是正在运行的程序所期待的这类中断称之为强迫性中断，这类中断通常是由某种事故或外部请求信号所引起的，如：硬件故障中断、外部中断、输入</a:t>
            </a:r>
            <a:r>
              <a:rPr lang="en-US" altLang="zh-CN" dirty="0"/>
              <a:t>/</a:t>
            </a:r>
            <a:r>
              <a:rPr lang="zh-CN" altLang="en-US" dirty="0"/>
              <a:t>输出中断等。</a:t>
            </a:r>
            <a:endParaRPr lang="zh-CN" altLang="en-US" dirty="0"/>
          </a:p>
          <a:p>
            <a:pPr lvl="1"/>
            <a:r>
              <a:rPr lang="en-US" altLang="zh-CN" dirty="0"/>
              <a:t>②</a:t>
            </a:r>
            <a:r>
              <a:rPr lang="zh-CN" altLang="en-US" dirty="0"/>
              <a:t>自愿中断：正在运行的程序所期待的事件引起的中断称之为自愿中断，这类中断通常是由运行程序自身请求操作系统服务而引起的，如：访管中断。</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p:txBody>
          <a:bodyPr anchor="b"/>
          <a:p>
            <a:r>
              <a:rPr lang="en-US" altLang="zh-CN" dirty="0"/>
              <a:t>2.1.2  </a:t>
            </a:r>
            <a:r>
              <a:rPr lang="zh-CN" altLang="en-US" dirty="0"/>
              <a:t>中断的类型</a:t>
            </a:r>
            <a:endParaRPr lang="zh-CN" altLang="en-US" dirty="0"/>
          </a:p>
        </p:txBody>
      </p:sp>
      <p:sp>
        <p:nvSpPr>
          <p:cNvPr id="28675" name="文本占位符 28674"/>
          <p:cNvSpPr>
            <a:spLocks noGrp="1"/>
          </p:cNvSpPr>
          <p:nvPr>
            <p:ph type="body" idx="1"/>
          </p:nvPr>
        </p:nvSpPr>
        <p:spPr/>
        <p:txBody>
          <a:bodyPr/>
          <a:p>
            <a:pPr>
              <a:lnSpc>
                <a:spcPct val="90000"/>
              </a:lnSpc>
            </a:pPr>
            <a:r>
              <a:rPr lang="zh-CN" altLang="en-US" dirty="0"/>
              <a:t>按中断来源分类</a:t>
            </a:r>
            <a:endParaRPr lang="zh-CN" altLang="en-US" dirty="0"/>
          </a:p>
          <a:p>
            <a:pPr lvl="1">
              <a:lnSpc>
                <a:spcPct val="90000"/>
              </a:lnSpc>
            </a:pPr>
            <a:r>
              <a:rPr lang="en-US" altLang="zh-CN" dirty="0"/>
              <a:t>①</a:t>
            </a:r>
            <a:r>
              <a:rPr lang="zh-CN" altLang="en-US" dirty="0"/>
              <a:t>外中断：由处理机外部事件引起的中断称为外中断，又称为中断或异步中断，它是随着</a:t>
            </a:r>
            <a:r>
              <a:rPr lang="en-US" altLang="zh-CN" dirty="0"/>
              <a:t>CPU</a:t>
            </a:r>
            <a:r>
              <a:rPr lang="zh-CN" altLang="en-US" dirty="0"/>
              <a:t>的时钟随机产生的，可能发生在一条指令的执行过程中，也可能发生在一条指令执行之后，但只能在一条指令执行结束之后才能响应该中断。</a:t>
            </a:r>
            <a:endParaRPr lang="zh-CN" altLang="en-US" dirty="0"/>
          </a:p>
          <a:p>
            <a:pPr lvl="1">
              <a:lnSpc>
                <a:spcPct val="90000"/>
              </a:lnSpc>
            </a:pPr>
            <a:r>
              <a:rPr lang="en-US" altLang="zh-CN" dirty="0"/>
              <a:t>②</a:t>
            </a:r>
            <a:r>
              <a:rPr lang="zh-CN" altLang="en-US" dirty="0"/>
              <a:t>内中断：由处理机内部事件引起的中断称为内中断，又称为异常或同步中断，它是由</a:t>
            </a:r>
            <a:r>
              <a:rPr lang="en-US" altLang="zh-CN" dirty="0"/>
              <a:t>CPU</a:t>
            </a:r>
            <a:r>
              <a:rPr lang="zh-CN" altLang="en-US" dirty="0"/>
              <a:t>控制单元产生，在一条指令执行完毕之后才会发出中断，一旦发出中断，因立即响应该中断。内中断包括访管中断、程序性中断、硬件故障中断。</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2011</Words>
  <Application>WPS 演示</Application>
  <PresentationFormat>宽屏</PresentationFormat>
  <Paragraphs>108</Paragraphs>
  <Slides>12</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7"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宋体</vt:lpstr>
      <vt:lpstr>Office 主题</vt:lpstr>
      <vt:lpstr>Visio.Drawing.11</vt:lpstr>
      <vt:lpstr>Visio.Drawing.11</vt:lpstr>
      <vt:lpstr>2.1  中断的基本概念</vt:lpstr>
      <vt:lpstr>2.1  中断的基本概念</vt:lpstr>
      <vt:lpstr>2.1  中断的基本概念</vt:lpstr>
      <vt:lpstr>2.1  中断的基本概念</vt:lpstr>
      <vt:lpstr>2.1  中断的基本概念</vt:lpstr>
      <vt:lpstr>2.1.1  中断的作用</vt:lpstr>
      <vt:lpstr>2.1.2  中断的类型</vt:lpstr>
      <vt:lpstr>2.1.2  中断的类型</vt:lpstr>
      <vt:lpstr>2.1.2  中断的类型</vt:lpstr>
      <vt:lpstr>2.1.3  中断嵌套、中断优先级和中断屏蔽</vt:lpstr>
      <vt:lpstr>2.1.3  中断嵌套、中断优先级和中断屏蔽</vt:lpstr>
      <vt:lpstr>2.1.3  中断嵌套、中断优先级和中断屏蔽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1</cp:revision>
  <dcterms:created xsi:type="dcterms:W3CDTF">2020-10-15T09:24:09Z</dcterms:created>
  <dcterms:modified xsi:type="dcterms:W3CDTF">2020-10-15T09:24:09Z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