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1" r:id="rId3"/>
    <p:sldId id="272" r:id="rId4"/>
    <p:sldId id="273" r:id="rId5"/>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7" Type="http://schemas.openxmlformats.org/officeDocument/2006/relationships/viewProps" Target="viewProps.xml"/><Relationship Id="rId6" Type="http://schemas.openxmlformats.org/officeDocument/2006/relationships/presProps" Target="presProps.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emf"/><Relationship Id="rId1"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标题 34817"/>
          <p:cNvSpPr>
            <a:spLocks noGrp="1"/>
          </p:cNvSpPr>
          <p:nvPr>
            <p:ph type="title"/>
          </p:nvPr>
        </p:nvSpPr>
        <p:spPr/>
        <p:txBody>
          <a:bodyPr anchor="b"/>
          <a:p>
            <a:r>
              <a:rPr lang="en-US" altLang="zh-CN" dirty="0"/>
              <a:t>2.3  </a:t>
            </a:r>
            <a:r>
              <a:rPr lang="zh-CN" altLang="en-US" dirty="0"/>
              <a:t>中断响应过程</a:t>
            </a:r>
            <a:endParaRPr lang="zh-CN" altLang="en-US" dirty="0"/>
          </a:p>
        </p:txBody>
      </p:sp>
      <p:sp>
        <p:nvSpPr>
          <p:cNvPr id="34819" name="文本占位符 34818"/>
          <p:cNvSpPr>
            <a:spLocks noGrp="1"/>
          </p:cNvSpPr>
          <p:nvPr>
            <p:ph type="body" idx="1"/>
          </p:nvPr>
        </p:nvSpPr>
        <p:spPr>
          <a:xfrm>
            <a:off x="1981200" y="1719263"/>
            <a:ext cx="8229600" cy="4757737"/>
          </a:xfrm>
        </p:spPr>
        <p:txBody>
          <a:bodyPr/>
          <a:p>
            <a:r>
              <a:rPr lang="zh-CN" altLang="en-US" dirty="0"/>
              <a:t>发现中断源 </a:t>
            </a:r>
            <a:endParaRPr lang="zh-CN" altLang="en-US" dirty="0"/>
          </a:p>
        </p:txBody>
      </p:sp>
      <p:sp>
        <p:nvSpPr>
          <p:cNvPr id="34821" name="矩形 34820"/>
          <p:cNvSpPr/>
          <p:nvPr/>
        </p:nvSpPr>
        <p:spPr>
          <a:xfrm>
            <a:off x="1524000" y="2038350"/>
            <a:ext cx="9144000" cy="0"/>
          </a:xfrm>
          <a:prstGeom prst="rect">
            <a:avLst/>
          </a:prstGeom>
          <a:noFill/>
          <a:ln w="9525">
            <a:noFill/>
          </a:ln>
        </p:spPr>
        <p:txBody>
          <a:bodyPr/>
          <a:p>
            <a:endParaRPr lang="zh-CN" altLang="en-US"/>
          </a:p>
        </p:txBody>
      </p:sp>
      <p:graphicFrame>
        <p:nvGraphicFramePr>
          <p:cNvPr id="34820" name="对象 34819"/>
          <p:cNvGraphicFramePr/>
          <p:nvPr/>
        </p:nvGraphicFramePr>
        <p:xfrm>
          <a:off x="3581400" y="1676400"/>
          <a:ext cx="4953000" cy="4548188"/>
        </p:xfrm>
        <a:graphic>
          <a:graphicData uri="http://schemas.openxmlformats.org/presentationml/2006/ole">
            <mc:AlternateContent xmlns:mc="http://schemas.openxmlformats.org/markup-compatibility/2006">
              <mc:Choice xmlns:v="urn:schemas-microsoft-com:vml" Requires="v">
                <p:oleObj spid="_x0000_s3076" name="" r:id="rId1" imgW="4038600" imgH="3708400" progId="Visio.Drawing.11">
                  <p:embed/>
                </p:oleObj>
              </mc:Choice>
              <mc:Fallback>
                <p:oleObj name="" r:id="rId1" imgW="4038600" imgH="3708400" progId="Visio.Drawing.11">
                  <p:embed/>
                  <p:pic>
                    <p:nvPicPr>
                      <p:cNvPr id="0" name="图片 3075"/>
                      <p:cNvPicPr/>
                      <p:nvPr/>
                    </p:nvPicPr>
                    <p:blipFill>
                      <a:blip r:embed="rId2"/>
                      <a:stretch>
                        <a:fillRect/>
                      </a:stretch>
                    </p:blipFill>
                    <p:spPr>
                      <a:xfrm>
                        <a:off x="3581400" y="1676400"/>
                        <a:ext cx="4953000" cy="4548188"/>
                      </a:xfrm>
                      <a:prstGeom prst="rect">
                        <a:avLst/>
                      </a:prstGeom>
                      <a:noFill/>
                      <a:ln w="38100">
                        <a:noFill/>
                        <a:miter/>
                      </a:ln>
                    </p:spPr>
                  </p:pic>
                </p:oleObj>
              </mc:Fallback>
            </mc:AlternateContent>
          </a:graphicData>
        </a:graphic>
      </p:graphicFrame>
      <p:sp>
        <p:nvSpPr>
          <p:cNvPr id="2" name="灯片编号占位符 1"/>
          <p:cNvSpPr/>
          <p:nvPr>
            <p:ph type="sldNum" sz="quarter" idx="12"/>
          </p:nvPr>
        </p:nvSpPr>
        <p:spPr/>
        <p:txBody>
          <a:bodyPr/>
          <a:p>
            <a:pPr lvl="0"/>
            <a:fld id="{9A0DB2DC-4C9A-4742-B13C-FB6460FD3503}" type="slidenum">
              <a:rPr lang="zh-CN" altLang="en-US">
                <a:latin typeface="Arial" panose="020B0604020202090204" pitchFamily="34" charset="0"/>
              </a:rPr>
            </a:fld>
            <a:endParaRPr lang="zh-CN" altLang="en-US">
              <a:latin typeface="Arial" panose="020B060402020209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标题 35841"/>
          <p:cNvSpPr>
            <a:spLocks noGrp="1"/>
          </p:cNvSpPr>
          <p:nvPr>
            <p:ph type="title"/>
          </p:nvPr>
        </p:nvSpPr>
        <p:spPr/>
        <p:txBody>
          <a:bodyPr anchor="b"/>
          <a:p>
            <a:r>
              <a:rPr lang="en-US" altLang="zh-CN" dirty="0"/>
              <a:t>2.3  </a:t>
            </a:r>
            <a:r>
              <a:rPr lang="zh-CN" altLang="en-US" dirty="0"/>
              <a:t>中断响应过程</a:t>
            </a:r>
            <a:endParaRPr lang="zh-CN" altLang="en-US" dirty="0"/>
          </a:p>
        </p:txBody>
      </p:sp>
      <p:sp>
        <p:nvSpPr>
          <p:cNvPr id="35843" name="文本占位符 35842"/>
          <p:cNvSpPr>
            <a:spLocks noGrp="1"/>
          </p:cNvSpPr>
          <p:nvPr>
            <p:ph type="body" idx="1"/>
          </p:nvPr>
        </p:nvSpPr>
        <p:spPr>
          <a:xfrm>
            <a:off x="1981200" y="1719263"/>
            <a:ext cx="8229600" cy="4757737"/>
          </a:xfrm>
        </p:spPr>
        <p:txBody>
          <a:bodyPr/>
          <a:p>
            <a:r>
              <a:rPr lang="zh-CN" altLang="en-US" dirty="0"/>
              <a:t>保护和恢复现场 </a:t>
            </a:r>
            <a:endParaRPr lang="zh-CN" altLang="en-US" dirty="0"/>
          </a:p>
          <a:p>
            <a:pPr lvl="1"/>
            <a:r>
              <a:rPr lang="zh-CN" altLang="en-US" dirty="0"/>
              <a:t>现场是指在中断的那一时刻能确保程序继续运行的有关信息。 </a:t>
            </a:r>
            <a:endParaRPr lang="zh-CN" altLang="en-US" dirty="0"/>
          </a:p>
          <a:p>
            <a:pPr lvl="1"/>
            <a:r>
              <a:rPr lang="zh-CN" altLang="en-US" dirty="0"/>
              <a:t>为了确保被中断的程序能从恢复点继续运行，必须在该程序重新运行之前，把保留的该程序的现场信息从主存中送至相应的各个寄存器当中，把完成这些工作称为恢复现场。 </a:t>
            </a:r>
            <a:endParaRPr lang="zh-CN" altLang="en-US" dirty="0"/>
          </a:p>
        </p:txBody>
      </p:sp>
      <p:sp>
        <p:nvSpPr>
          <p:cNvPr id="2" name="灯片编号占位符 1"/>
          <p:cNvSpPr/>
          <p:nvPr>
            <p:ph type="sldNum" sz="quarter" idx="12"/>
          </p:nvPr>
        </p:nvSpPr>
        <p:spPr/>
        <p:txBody>
          <a:bodyPr/>
          <a:p>
            <a:pPr lvl="0"/>
            <a:fld id="{9A0DB2DC-4C9A-4742-B13C-FB6460FD3503}" type="slidenum">
              <a:rPr lang="zh-CN" altLang="en-US">
                <a:latin typeface="Arial" panose="020B0604020202090204" pitchFamily="34" charset="0"/>
              </a:rPr>
            </a:fld>
            <a:endParaRPr lang="zh-CN" altLang="en-US">
              <a:latin typeface="Arial" panose="020B060402020209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标题 36865"/>
          <p:cNvSpPr>
            <a:spLocks noGrp="1"/>
          </p:cNvSpPr>
          <p:nvPr>
            <p:ph type="title"/>
          </p:nvPr>
        </p:nvSpPr>
        <p:spPr/>
        <p:txBody>
          <a:bodyPr anchor="b"/>
          <a:p>
            <a:r>
              <a:rPr lang="en-US" altLang="zh-CN" dirty="0"/>
              <a:t>2.3  </a:t>
            </a:r>
            <a:r>
              <a:rPr lang="zh-CN" altLang="en-US" dirty="0"/>
              <a:t>中断响应过程</a:t>
            </a:r>
            <a:endParaRPr lang="zh-CN" altLang="en-US" dirty="0"/>
          </a:p>
        </p:txBody>
      </p:sp>
      <p:sp>
        <p:nvSpPr>
          <p:cNvPr id="36867" name="文本占位符 36866"/>
          <p:cNvSpPr>
            <a:spLocks noGrp="1"/>
          </p:cNvSpPr>
          <p:nvPr>
            <p:ph type="body" idx="1"/>
          </p:nvPr>
        </p:nvSpPr>
        <p:spPr>
          <a:xfrm>
            <a:off x="1981200" y="1719263"/>
            <a:ext cx="8229600" cy="4757737"/>
          </a:xfrm>
        </p:spPr>
        <p:txBody>
          <a:bodyPr/>
          <a:p>
            <a:r>
              <a:rPr lang="zh-CN" altLang="en-US" dirty="0"/>
              <a:t>中断响应 </a:t>
            </a:r>
            <a:endParaRPr lang="zh-CN" altLang="en-US" dirty="0"/>
          </a:p>
          <a:p>
            <a:pPr lvl="1"/>
            <a:r>
              <a:rPr lang="zh-CN" altLang="en-US" dirty="0"/>
              <a:t>中断响应是当</a:t>
            </a:r>
            <a:r>
              <a:rPr lang="en-US" altLang="zh-CN" dirty="0"/>
              <a:t>CPU</a:t>
            </a:r>
            <a:r>
              <a:rPr lang="zh-CN" altLang="en-US" dirty="0"/>
              <a:t>发现已有中断请求时，终止现行程序的执行，并自动引出中断处理程序的过程。 </a:t>
            </a:r>
            <a:endParaRPr lang="zh-CN" altLang="en-US" dirty="0"/>
          </a:p>
          <a:p>
            <a:pPr lvl="1"/>
            <a:r>
              <a:rPr lang="zh-CN" altLang="en-US" dirty="0"/>
              <a:t>当发生中断事件时，中断系统必须立即将程序断点的现场信息存放到主存约定单元进行保存，用于中断返回时恢复现场使用。 </a:t>
            </a:r>
            <a:endParaRPr lang="zh-CN" altLang="en-US" dirty="0"/>
          </a:p>
          <a:p>
            <a:pPr lvl="1"/>
            <a:r>
              <a:rPr lang="zh-CN" altLang="en-US" dirty="0"/>
              <a:t>中断响应的实质就是交换用户程序和相应中断处理程序的指令执行地址和处理器状态，以达到保存断点和自动执行中断处理程序的目的。 </a:t>
            </a:r>
            <a:endParaRPr lang="zh-CN" altLang="en-US" dirty="0"/>
          </a:p>
        </p:txBody>
      </p:sp>
      <p:sp>
        <p:nvSpPr>
          <p:cNvPr id="2" name="灯片编号占位符 1"/>
          <p:cNvSpPr/>
          <p:nvPr>
            <p:ph type="sldNum" sz="quarter" idx="12"/>
          </p:nvPr>
        </p:nvSpPr>
        <p:spPr/>
        <p:txBody>
          <a:bodyPr/>
          <a:p>
            <a:pPr lvl="0"/>
            <a:fld id="{9A0DB2DC-4C9A-4742-B13C-FB6460FD3503}" type="slidenum">
              <a:rPr lang="zh-CN" altLang="en-US">
                <a:latin typeface="Arial" panose="020B0604020202090204" pitchFamily="34" charset="0"/>
              </a:rPr>
            </a:fld>
            <a:endParaRPr lang="zh-CN" altLang="en-US">
              <a:latin typeface="Arial" panose="020B0604020202090204" pitchFamily="34" charset="0"/>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322</Words>
  <Application>WPS 演示</Application>
  <PresentationFormat>宽屏</PresentationFormat>
  <Paragraphs>23</Paragraphs>
  <Slides>3</Slides>
  <Notes>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3</vt:i4>
      </vt:variant>
    </vt:vector>
  </HeadingPairs>
  <TitlesOfParts>
    <vt:vector size="17" baseType="lpstr">
      <vt:lpstr>Arial</vt:lpstr>
      <vt:lpstr>方正书宋_GBK</vt:lpstr>
      <vt:lpstr>Wingdings</vt:lpstr>
      <vt:lpstr>宋体</vt:lpstr>
      <vt:lpstr>Arial Unicode MS</vt:lpstr>
      <vt:lpstr>Calibri Light</vt:lpstr>
      <vt:lpstr>Helvetica Neue</vt:lpstr>
      <vt:lpstr>汉仪书宋二KW</vt:lpstr>
      <vt:lpstr>Calibri</vt:lpstr>
      <vt:lpstr>微软雅黑</vt:lpstr>
      <vt:lpstr>汉仪旗黑</vt:lpstr>
      <vt:lpstr>宋体</vt:lpstr>
      <vt:lpstr>Office 主题</vt:lpstr>
      <vt:lpstr>Visio.Drawing.11</vt:lpstr>
      <vt:lpstr>2.3  中断响应过程</vt:lpstr>
      <vt:lpstr>2.3  中断响应过程</vt:lpstr>
      <vt:lpstr>2.3  中断响应过程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linaikuang</dc:creator>
  <cp:lastModifiedBy>linaikuang</cp:lastModifiedBy>
  <cp:revision>3</cp:revision>
  <dcterms:created xsi:type="dcterms:W3CDTF">2020-10-15T09:26:09Z</dcterms:created>
  <dcterms:modified xsi:type="dcterms:W3CDTF">2020-10-15T09:26:09Z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2052-2.7.1.4479</vt:lpwstr>
  </property>
</Properties>
</file>