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emf"/><Relationship Id="rId1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emf"/><Relationship Id="rId1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emf"/><Relationship Id="rId1" Type="http://schemas.openxmlformats.org/officeDocument/2006/relationships/oleObject" Target="../embeddings/oleObject6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emf"/><Relationship Id="rId1" Type="http://schemas.openxmlformats.org/officeDocument/2006/relationships/oleObject" Target="../embeddings/oleObject7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e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emf"/><Relationship Id="rId1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emf"/><Relationship Id="rId1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0" tIns="45720" rIns="0" bIns="0" numCol="1" anchor="b" anchorCtr="0" compatLnSpc="1"/>
          <a:p>
            <a:pPr algn="ctr"/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3.1 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进程概念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19459" name="内容占位符 2"/>
          <p:cNvSpPr>
            <a:spLocks noGrp="1"/>
          </p:cNvSpPr>
          <p:nvPr>
            <p:ph idx="4294967295"/>
          </p:nvPr>
        </p:nvSpPr>
        <p:spPr>
          <a:xfrm>
            <a:off x="1981200" y="1905000"/>
            <a:ext cx="8229600" cy="4389438"/>
          </a:xfrm>
        </p:spPr>
        <p:txBody>
          <a:bodyPr vert="horz" wrap="square" lIns="91440" tIns="45720" rIns="91440" bIns="45720" numCol="1" anchor="t" anchorCtr="0" compatLnSpc="1">
            <a:normAutofit lnSpcReduction="20000"/>
          </a:bodyPr>
          <a:p>
            <a:pPr>
              <a:lnSpc>
                <a:spcPct val="140000"/>
              </a:lnSpc>
              <a:buNone/>
            </a:pPr>
            <a:r>
              <a:rPr lang="en-US" altLang="zh-CN" sz="3800">
                <a:solidFill>
                  <a:schemeClr val="tx2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3.1.1  </a:t>
            </a:r>
            <a:r>
              <a:rPr lang="zh-CN" altLang="en-US" sz="3800" dirty="0">
                <a:solidFill>
                  <a:schemeClr val="tx2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程序的顺序执行及其特征</a:t>
            </a:r>
            <a:endParaRPr lang="en-US" altLang="zh-CN" sz="3800">
              <a:solidFill>
                <a:schemeClr val="tx2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40000"/>
              </a:lnSpc>
              <a:buNone/>
            </a:pP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1.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程序的顺序执行           </a:t>
            </a:r>
            <a:endParaRPr lang="en-US" altLang="zh-CN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40000"/>
              </a:lnSpc>
              <a:buNone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     通常可以把一个应用程序分成若干个程序段，各程序段之间必须按照某种先后次序顺序执行，仅当前一程序段（操作）执行完后，才能执行后继程序段（操作）。</a:t>
            </a:r>
            <a:endParaRPr lang="en-US" altLang="zh-CN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40000"/>
              </a:lnSpc>
              <a:buNone/>
            </a:pP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            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5" name="灯片编号占位符 4"/>
          <p:cNvSpPr txBox="1">
            <a:spLocks noGrp="1"/>
          </p:cNvSpPr>
          <p:nvPr>
            <p:ph type="sldNum" sz="quarter" idx="12"/>
          </p:nvPr>
        </p:nvSpPr>
        <p:spPr>
          <a:xfrm>
            <a:off x="9448800" y="6356350"/>
            <a:ext cx="762000" cy="365125"/>
          </a:xfrm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>
                <a:solidFill>
                  <a:srgbClr val="045C75"/>
                </a:solidFill>
              </a:rPr>
            </a:fld>
            <a:endParaRPr lang="en-US" altLang="zh-CN" sz="120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内容占位符 1"/>
          <p:cNvSpPr>
            <a:spLocks noGrp="1"/>
          </p:cNvSpPr>
          <p:nvPr>
            <p:ph idx="4294967295"/>
          </p:nvPr>
        </p:nvSpPr>
        <p:spPr/>
        <p:txBody>
          <a:bodyPr vert="horz" wrap="square" lIns="91440" tIns="45720" rIns="91440" bIns="45720" anchor="t"/>
          <a:p>
            <a:pPr>
              <a:lnSpc>
                <a:spcPct val="120000"/>
              </a:lnSpc>
              <a:buNone/>
            </a:pP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1.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两状态模型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包含运行态（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Running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）和非运行态（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Not running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）两种进程状态</a:t>
            </a:r>
            <a:endParaRPr lang="en-US" altLang="zh-CN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创建了一个新进程之后，它会以非运行态加入到系统中，等到操作系统为其分派处理器</a:t>
            </a:r>
            <a:endParaRPr lang="en-US" altLang="zh-CN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当前处于运行态的进程会不时地中断，由系统中的分派器选择处于非运行状中的某一个进程运行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0" tIns="45720" rIns="0" bIns="0" numCol="1" anchor="b" anchorCtr="0" compatLnSpc="1"/>
          <a:p>
            <a:pPr algn="ctr"/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3.1.4 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进程状态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9448800" y="6356350"/>
            <a:ext cx="762000" cy="365125"/>
          </a:xfrm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>
                <a:solidFill>
                  <a:srgbClr val="045C75"/>
                </a:solidFill>
              </a:rPr>
            </a:fld>
            <a:endParaRPr lang="en-US" altLang="zh-CN" sz="120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4572000" y="5135563"/>
            <a:ext cx="3124200" cy="536575"/>
          </a:xfrm>
        </p:spPr>
        <p:txBody>
          <a:bodyPr vert="horz" wrap="square" lIns="91440" tIns="45720" rIns="91440" bIns="45720" numCol="1" anchor="t" anchorCtr="0" compatLnSpc="1">
            <a:normAutofit lnSpcReduction="10000"/>
          </a:bodyPr>
          <a:p>
            <a:pPr>
              <a:lnSpc>
                <a:spcPct val="110000"/>
              </a:lnSpc>
              <a:buNone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（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a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状态变迁图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0" tIns="45720" rIns="0" bIns="0" numCol="1" anchor="b" anchorCtr="0" compatLnSpc="1"/>
          <a:p>
            <a:pPr algn="ctr"/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3.1.4 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进程状态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9448800" y="6356350"/>
            <a:ext cx="762000" cy="365125"/>
          </a:xfrm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>
                <a:solidFill>
                  <a:srgbClr val="045C75"/>
                </a:solidFill>
              </a:rPr>
            </a:fld>
            <a:endParaRPr lang="en-US" altLang="zh-CN" sz="1200">
              <a:solidFill>
                <a:srgbClr val="045C75"/>
              </a:solidFill>
            </a:endParaRPr>
          </a:p>
        </p:txBody>
      </p:sp>
      <p:sp>
        <p:nvSpPr>
          <p:cNvPr id="4102" name="Rectangle 2"/>
          <p:cNvSpPr/>
          <p:nvPr/>
        </p:nvSpPr>
        <p:spPr>
          <a:xfrm>
            <a:off x="1524000" y="-184150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0" hangingPunct="0"/>
            <a:endParaRPr lang="zh-CN" altLang="en-US" dirty="0">
              <a:latin typeface="Arial" panose="020B0604020202090204" pitchFamily="34" charset="0"/>
            </a:endParaRPr>
          </a:p>
        </p:txBody>
      </p:sp>
      <p:graphicFrame>
        <p:nvGraphicFramePr>
          <p:cNvPr id="4098" name="Object 1"/>
          <p:cNvGraphicFramePr/>
          <p:nvPr/>
        </p:nvGraphicFramePr>
        <p:xfrm>
          <a:off x="2819400" y="2286000"/>
          <a:ext cx="6248400" cy="276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" imgW="6007100" imgH="2171700" progId="Visio.Drawing.11">
                  <p:embed/>
                </p:oleObj>
              </mc:Choice>
              <mc:Fallback>
                <p:oleObj name="" r:id="rId1" imgW="6007100" imgH="2171700" progId="Visio.Drawing.11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19400" y="2286000"/>
                        <a:ext cx="6248400" cy="2768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4800600" y="4675188"/>
            <a:ext cx="2667000" cy="536575"/>
          </a:xfrm>
        </p:spPr>
        <p:txBody>
          <a:bodyPr vert="horz" wrap="square" lIns="91440" tIns="45720" rIns="91440" bIns="45720" numCol="1" anchor="t" anchorCtr="0" compatLnSpc="1">
            <a:normAutofit lnSpcReduction="10000"/>
          </a:bodyPr>
          <a:p>
            <a:pPr>
              <a:lnSpc>
                <a:spcPct val="110000"/>
              </a:lnSpc>
              <a:buNone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（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b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排队图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0" tIns="45720" rIns="0" bIns="0" numCol="1" anchor="b" anchorCtr="0" compatLnSpc="1"/>
          <a:p>
            <a:pPr algn="ctr"/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3.1.4 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进程状态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9448800" y="6356350"/>
            <a:ext cx="762000" cy="365125"/>
          </a:xfrm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>
                <a:solidFill>
                  <a:srgbClr val="045C75"/>
                </a:solidFill>
              </a:rPr>
            </a:fld>
            <a:endParaRPr lang="en-US" altLang="zh-CN" sz="1200">
              <a:solidFill>
                <a:srgbClr val="045C75"/>
              </a:solidFill>
            </a:endParaRPr>
          </a:p>
        </p:txBody>
      </p:sp>
      <p:sp>
        <p:nvSpPr>
          <p:cNvPr id="5126" name="Rectangle 2"/>
          <p:cNvSpPr/>
          <p:nvPr/>
        </p:nvSpPr>
        <p:spPr>
          <a:xfrm>
            <a:off x="1524000" y="-184150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0" hangingPunct="0"/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5127" name="Rectangle 4"/>
          <p:cNvSpPr/>
          <p:nvPr/>
        </p:nvSpPr>
        <p:spPr>
          <a:xfrm>
            <a:off x="1524000" y="-184150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0" hangingPunct="0"/>
            <a:endParaRPr lang="zh-CN" altLang="en-US" dirty="0">
              <a:latin typeface="Arial" panose="020B0604020202090204" pitchFamily="34" charset="0"/>
            </a:endParaRPr>
          </a:p>
        </p:txBody>
      </p:sp>
      <p:graphicFrame>
        <p:nvGraphicFramePr>
          <p:cNvPr id="5122" name="Object 3"/>
          <p:cNvGraphicFramePr/>
          <p:nvPr/>
        </p:nvGraphicFramePr>
        <p:xfrm>
          <a:off x="2667000" y="3124200"/>
          <a:ext cx="714692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" imgW="6705600" imgH="800100" progId="Visio.Drawing.11">
                  <p:embed/>
                </p:oleObj>
              </mc:Choice>
              <mc:Fallback>
                <p:oleObj name="" r:id="rId1" imgW="6705600" imgH="800100" progId="Visio.Drawing.11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67000" y="3124200"/>
                        <a:ext cx="7146925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1981200" y="1219200"/>
            <a:ext cx="8229600" cy="4411663"/>
          </a:xfrm>
        </p:spPr>
        <p:txBody>
          <a:bodyPr vert="horz" wrap="square" lIns="91440" tIns="45720" rIns="91440" bIns="45720" numCol="1" anchor="t" anchorCtr="0" compatLnSpc="1">
            <a:normAutofit lnSpcReduction="10000"/>
          </a:bodyPr>
          <a:p>
            <a:pPr>
              <a:lnSpc>
                <a:spcPct val="120000"/>
              </a:lnSpc>
              <a:buNone/>
            </a:pPr>
            <a:r>
              <a:rPr lang="en-US" altLang="zh-CN" sz="2400">
                <a:latin typeface="Times New Roman" panose="02020503050405090304" pitchFamily="18" charset="0"/>
                <a:cs typeface="Times New Roman" panose="02020503050405090304" pitchFamily="18" charset="0"/>
              </a:rPr>
              <a:t>2.</a:t>
            </a:r>
            <a:r>
              <a:rPr lang="zh-CN" alt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五状态模型</a:t>
            </a:r>
            <a:endParaRPr lang="en-US" altLang="zh-CN" sz="240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包括就绪态（</a:t>
            </a:r>
            <a:r>
              <a:rPr lang="en-US" altLang="zh-CN" sz="2400">
                <a:latin typeface="Times New Roman" panose="02020503050405090304" pitchFamily="18" charset="0"/>
                <a:cs typeface="Times New Roman" panose="02020503050405090304" pitchFamily="18" charset="0"/>
              </a:rPr>
              <a:t>Ready</a:t>
            </a:r>
            <a:r>
              <a:rPr lang="zh-CN" alt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）、运行态（</a:t>
            </a:r>
            <a:r>
              <a:rPr lang="en-US" altLang="zh-CN" sz="2400">
                <a:latin typeface="Times New Roman" panose="02020503050405090304" pitchFamily="18" charset="0"/>
                <a:cs typeface="Times New Roman" panose="02020503050405090304" pitchFamily="18" charset="0"/>
              </a:rPr>
              <a:t>Running</a:t>
            </a:r>
            <a:r>
              <a:rPr lang="zh-CN" alt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）、阻塞态（</a:t>
            </a:r>
            <a:r>
              <a:rPr lang="en-US" altLang="zh-CN" sz="2400">
                <a:latin typeface="Times New Roman" panose="02020503050405090304" pitchFamily="18" charset="0"/>
                <a:cs typeface="Times New Roman" panose="02020503050405090304" pitchFamily="18" charset="0"/>
              </a:rPr>
              <a:t>Blocked</a:t>
            </a:r>
            <a:r>
              <a:rPr lang="zh-CN" altLang="en-US" sz="2400" dirty="0">
                <a:latin typeface="Times New Roman" panose="02020503050405090304" pitchFamily="18" charset="0"/>
              </a:rPr>
              <a:t>）、新建态（</a:t>
            </a:r>
            <a:r>
              <a:rPr lang="en-US" altLang="zh-CN" sz="2400">
                <a:latin typeface="Times New Roman" panose="02020503050405090304" pitchFamily="18" charset="0"/>
              </a:rPr>
              <a:t>New</a:t>
            </a:r>
            <a:r>
              <a:rPr lang="zh-CN" altLang="en-US" sz="2400" dirty="0">
                <a:latin typeface="Times New Roman" panose="02020503050405090304" pitchFamily="18" charset="0"/>
              </a:rPr>
              <a:t>）和终止态（</a:t>
            </a:r>
            <a:r>
              <a:rPr lang="en-US" altLang="zh-CN" sz="2400">
                <a:latin typeface="Times New Roman" panose="02020503050405090304" pitchFamily="18" charset="0"/>
              </a:rPr>
              <a:t>Terminate</a:t>
            </a:r>
            <a:r>
              <a:rPr lang="zh-CN" altLang="en-US" sz="2400" dirty="0">
                <a:latin typeface="Times New Roman" panose="02020503050405090304" pitchFamily="18" charset="0"/>
              </a:rPr>
              <a:t>）</a:t>
            </a:r>
            <a:endParaRPr lang="zh-CN" altLang="en-US" sz="2400" dirty="0">
              <a:latin typeface="Times New Roman" panose="0202050305040509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Times New Roman" panose="02020503050405090304" pitchFamily="18" charset="0"/>
              </a:rPr>
              <a:t>进程状态描述：</a:t>
            </a:r>
            <a:endParaRPr lang="en-US" altLang="zh-CN" sz="2400">
              <a:latin typeface="Times New Roman" panose="0202050305040509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sz="2400" dirty="0">
                <a:latin typeface="Times New Roman" panose="02020503050405090304" pitchFamily="18" charset="0"/>
              </a:rPr>
              <a:t>    （</a:t>
            </a:r>
            <a:r>
              <a:rPr lang="en-US" altLang="zh-CN" sz="2400">
                <a:latin typeface="Times New Roman" panose="02020503050405090304" pitchFamily="18" charset="0"/>
              </a:rPr>
              <a:t>1</a:t>
            </a:r>
            <a:r>
              <a:rPr lang="zh-CN" altLang="en-US" sz="2400" dirty="0">
                <a:latin typeface="Times New Roman" panose="02020503050405090304" pitchFamily="18" charset="0"/>
              </a:rPr>
              <a:t>）新建态：刚刚创建的新进程，通常是指进程控制块已经创建，但还没有加载到系统内存中的进程。</a:t>
            </a:r>
            <a:endParaRPr lang="zh-CN" altLang="en-US" sz="2400" dirty="0">
              <a:latin typeface="Times New Roman" panose="0202050305040509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sz="2400" dirty="0">
                <a:latin typeface="Times New Roman" panose="02020503050405090304" pitchFamily="18" charset="0"/>
              </a:rPr>
              <a:t>    （</a:t>
            </a:r>
            <a:r>
              <a:rPr lang="en-US" altLang="zh-CN" sz="2400">
                <a:latin typeface="Times New Roman" panose="02020503050405090304" pitchFamily="18" charset="0"/>
              </a:rPr>
              <a:t>2</a:t>
            </a:r>
            <a:r>
              <a:rPr lang="zh-CN" altLang="en-US" sz="2400" dirty="0">
                <a:latin typeface="Times New Roman" panose="02020503050405090304" pitchFamily="18" charset="0"/>
              </a:rPr>
              <a:t>）就绪态：进程等待系统为其分派处理器，而此时处理器被其它进程占据，所以该状态进程不能执行，但已经具备了除处理器之外的进程执行所需要的所有条件。</a:t>
            </a:r>
            <a:endParaRPr lang="zh-CN" altLang="en-US" sz="2400" dirty="0">
              <a:latin typeface="Times New Roman" panose="02020503050405090304" pitchFamily="18" charset="0"/>
            </a:endParaRPr>
          </a:p>
          <a:p>
            <a:pPr>
              <a:lnSpc>
                <a:spcPct val="120000"/>
              </a:lnSpc>
            </a:pPr>
            <a:endParaRPr lang="zh-CN" altLang="en-US" sz="2400" dirty="0">
              <a:latin typeface="Times New Roman" panose="0202050305040509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0" tIns="45720" rIns="0" bIns="0" numCol="1" anchor="b" anchorCtr="0" compatLnSpc="1"/>
          <a:p>
            <a:pPr algn="ctr"/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3.1.4 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进程状态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9448800" y="6356350"/>
            <a:ext cx="762000" cy="365125"/>
          </a:xfrm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>
                <a:solidFill>
                  <a:srgbClr val="045C75"/>
                </a:solidFill>
              </a:rPr>
            </a:fld>
            <a:endParaRPr lang="en-US" altLang="zh-CN" sz="120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内容占位符 1"/>
          <p:cNvSpPr>
            <a:spLocks noGrp="1"/>
          </p:cNvSpPr>
          <p:nvPr>
            <p:ph idx="4294967295"/>
          </p:nvPr>
        </p:nvSpPr>
        <p:spPr/>
        <p:txBody>
          <a:bodyPr vert="horz" wrap="square" lIns="91440" tIns="45720" rIns="91440" bIns="45720" anchor="t"/>
          <a:p>
            <a:pPr>
              <a:lnSpc>
                <a:spcPct val="120000"/>
              </a:lnSpc>
              <a:buNone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（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3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）运行态：进程已获得所需资源并占据处理器，处理器正在执行该进程。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（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4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）阻塞态：也称为等待态、挂起态或睡眠态，进程在等待某个事情的发生而暂时不能运行，例如等待某个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I/O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操作的完成。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（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5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）终止态：进程或者因为执行结束或者因为被撤销而从可执行进程组中退出。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</a:pP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0" tIns="45720" rIns="0" bIns="0" numCol="1" anchor="b" anchorCtr="0" compatLnSpc="1"/>
          <a:p>
            <a:pPr algn="ctr"/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3.1.4 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进程状态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9448800" y="6356350"/>
            <a:ext cx="762000" cy="365125"/>
          </a:xfrm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>
                <a:solidFill>
                  <a:srgbClr val="045C75"/>
                </a:solidFill>
              </a:rPr>
            </a:fld>
            <a:endParaRPr lang="en-US" altLang="zh-CN" sz="120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4724400" y="4829175"/>
            <a:ext cx="3046413" cy="536575"/>
          </a:xfrm>
        </p:spPr>
        <p:txBody>
          <a:bodyPr vert="horz" wrap="square" lIns="91440" tIns="45720" rIns="91440" bIns="45720" numCol="1" anchor="t" anchorCtr="0" compatLnSpc="1">
            <a:normAutofit lnSpcReduction="10000"/>
          </a:bodyPr>
          <a:p>
            <a:pPr>
              <a:lnSpc>
                <a:spcPct val="110000"/>
              </a:lnSpc>
              <a:buNone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图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3.5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五状态模型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0" tIns="45720" rIns="0" bIns="0" numCol="1" anchor="b" anchorCtr="0" compatLnSpc="1"/>
          <a:p>
            <a:pPr algn="ctr"/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3.1.4 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进程状态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9448800" y="6356350"/>
            <a:ext cx="762000" cy="365125"/>
          </a:xfrm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>
                <a:solidFill>
                  <a:srgbClr val="045C75"/>
                </a:solidFill>
              </a:rPr>
            </a:fld>
            <a:endParaRPr lang="en-US" altLang="zh-CN" sz="1200">
              <a:solidFill>
                <a:srgbClr val="045C75"/>
              </a:solidFill>
            </a:endParaRPr>
          </a:p>
        </p:txBody>
      </p:sp>
      <p:sp>
        <p:nvSpPr>
          <p:cNvPr id="6150" name="Rectangle 2"/>
          <p:cNvSpPr/>
          <p:nvPr/>
        </p:nvSpPr>
        <p:spPr>
          <a:xfrm>
            <a:off x="1524000" y="-184150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0" hangingPunct="0"/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6151" name="Rectangle 4"/>
          <p:cNvSpPr/>
          <p:nvPr/>
        </p:nvSpPr>
        <p:spPr>
          <a:xfrm>
            <a:off x="1524000" y="-184150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0" hangingPunct="0"/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6152" name="Rectangle 4"/>
          <p:cNvSpPr/>
          <p:nvPr/>
        </p:nvSpPr>
        <p:spPr>
          <a:xfrm>
            <a:off x="1524000" y="-184150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0" hangingPunct="0"/>
            <a:endParaRPr lang="zh-CN" altLang="en-US" dirty="0">
              <a:latin typeface="Arial" panose="020B0604020202090204" pitchFamily="34" charset="0"/>
            </a:endParaRPr>
          </a:p>
        </p:txBody>
      </p:sp>
      <p:graphicFrame>
        <p:nvGraphicFramePr>
          <p:cNvPr id="6146" name="Object 3"/>
          <p:cNvGraphicFramePr/>
          <p:nvPr/>
        </p:nvGraphicFramePr>
        <p:xfrm>
          <a:off x="2438400" y="2133600"/>
          <a:ext cx="7202488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" imgW="7747000" imgH="2209800" progId="Visio.Drawing.11">
                  <p:embed/>
                </p:oleObj>
              </mc:Choice>
              <mc:Fallback>
                <p:oleObj name="" r:id="rId1" imgW="7747000" imgH="2209800" progId="Visio.Drawing.11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38400" y="2133600"/>
                        <a:ext cx="7202488" cy="2362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内容占位符 1"/>
          <p:cNvSpPr>
            <a:spLocks noGrp="1"/>
          </p:cNvSpPr>
          <p:nvPr>
            <p:ph idx="4294967295"/>
          </p:nvPr>
        </p:nvSpPr>
        <p:spPr>
          <a:xfrm>
            <a:off x="1981200" y="762000"/>
            <a:ext cx="8382000" cy="5715000"/>
          </a:xfrm>
        </p:spPr>
        <p:txBody>
          <a:bodyPr vert="horz" wrap="square" lIns="91440" tIns="45720" rIns="91440" bIns="45720" anchor="t"/>
          <a:p>
            <a:pPr>
              <a:buNone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进程状态间可能的转换及原因有：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r>
              <a:rPr lang="zh-CN" alt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新建→就绪：系统纳入一个新进程。</a:t>
            </a:r>
            <a:endParaRPr lang="zh-CN" alt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r>
              <a:rPr lang="zh-CN" alt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就绪→运行：进程被调度程序选中，占据处理器而进入运行状态。</a:t>
            </a:r>
            <a:endParaRPr lang="zh-CN" alt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r>
              <a:rPr lang="zh-CN" alt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运行→终止：进程运行结束或被撤销则退出系统进入终止态。</a:t>
            </a:r>
            <a:endParaRPr lang="zh-CN" alt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r>
              <a:rPr lang="zh-CN" alt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运行→就绪：进程分配的占据处理器的时间片已经用完，或者是具有更高优先级的进程进入系统，当前正在运行的进程被抢占了处理器，此时进程从运行态转换到就绪态。</a:t>
            </a:r>
            <a:endParaRPr lang="zh-CN" alt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r>
              <a:rPr lang="zh-CN" alt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运行→阻塞：进程在等待系统分配资源或者等待某些事件的发生，进程让出处理器由运行态转入阻塞态。</a:t>
            </a:r>
            <a:endParaRPr lang="zh-CN" alt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r>
              <a:rPr lang="zh-CN" alt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阻塞→就绪：处于阻塞队列中的进程等待的资源可用或者等待的事件发生之后，进程从阻塞态转换到就绪态，等待处理器选中它运行。</a:t>
            </a:r>
            <a:endParaRPr lang="zh-CN" altLang="en-US" sz="2400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9448800" y="6356350"/>
            <a:ext cx="762000" cy="365125"/>
          </a:xfrm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>
                <a:solidFill>
                  <a:srgbClr val="045C75"/>
                </a:solidFill>
              </a:rPr>
            </a:fld>
            <a:endParaRPr lang="en-US" altLang="zh-CN" sz="120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内容占位符 1"/>
          <p:cNvSpPr>
            <a:spLocks noGrp="1"/>
          </p:cNvSpPr>
          <p:nvPr>
            <p:ph idx="4294967295"/>
          </p:nvPr>
        </p:nvSpPr>
        <p:spPr>
          <a:xfrm>
            <a:off x="1981200" y="1524000"/>
            <a:ext cx="8229600" cy="4411663"/>
          </a:xfrm>
        </p:spPr>
        <p:txBody>
          <a:bodyPr vert="horz" wrap="square" lIns="91440" tIns="45720" rIns="91440" bIns="45720" anchor="t">
            <a:normAutofit lnSpcReduction="10000"/>
          </a:bodyPr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挂起状态的引入</a:t>
            </a:r>
            <a:endParaRPr lang="en-US" altLang="zh-CN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         对于内存中的多个进程，处理器依次选中运行，当一个进程正在等待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I/O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事件发生时，处理器转移到另一个进程。但是，处理器的速度比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I/O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要快很多，有可能内存中所有进程都在等待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I/O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事件的完成，导致处理器处于空闲状态。</a:t>
            </a:r>
            <a:endParaRPr lang="en-US" altLang="zh-CN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          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一种可行的解决问题的办法是引入挂起（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Suspend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）的概念。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0" tIns="45720" rIns="0" bIns="0" numCol="1" anchor="b" anchorCtr="0" compatLnSpc="1"/>
          <a:p>
            <a:pPr algn="ctr"/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3.1.4 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进程状态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9448800" y="6356350"/>
            <a:ext cx="762000" cy="365125"/>
          </a:xfrm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>
                <a:solidFill>
                  <a:srgbClr val="045C75"/>
                </a:solidFill>
              </a:rPr>
            </a:fld>
            <a:endParaRPr lang="en-US" altLang="zh-CN" sz="120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3276600" y="5211763"/>
            <a:ext cx="6248400" cy="536575"/>
          </a:xfrm>
        </p:spPr>
        <p:txBody>
          <a:bodyPr vert="horz" wrap="square" lIns="91440" tIns="45720" rIns="91440" bIns="45720" numCol="1" anchor="t" anchorCtr="0" compatLnSpc="1">
            <a:normAutofit lnSpcReduction="10000"/>
          </a:bodyPr>
          <a:p>
            <a:pPr>
              <a:lnSpc>
                <a:spcPct val="110000"/>
              </a:lnSpc>
              <a:buNone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图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3.6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引入挂起的进程状态转换模型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0" tIns="45720" rIns="0" bIns="0" numCol="1" anchor="b" anchorCtr="0" compatLnSpc="1"/>
          <a:p>
            <a:pPr algn="ctr"/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3.1.4 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进程状态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9448800" y="6356350"/>
            <a:ext cx="762000" cy="365125"/>
          </a:xfrm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>
                <a:solidFill>
                  <a:srgbClr val="045C75"/>
                </a:solidFill>
              </a:rPr>
            </a:fld>
            <a:endParaRPr lang="en-US" altLang="zh-CN" sz="1200">
              <a:solidFill>
                <a:srgbClr val="045C75"/>
              </a:solidFill>
            </a:endParaRPr>
          </a:p>
        </p:txBody>
      </p:sp>
      <p:sp>
        <p:nvSpPr>
          <p:cNvPr id="7174" name="Rectangle 2"/>
          <p:cNvSpPr/>
          <p:nvPr/>
        </p:nvSpPr>
        <p:spPr>
          <a:xfrm>
            <a:off x="1524000" y="-184150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0" hangingPunct="0"/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7175" name="Rectangle 4"/>
          <p:cNvSpPr/>
          <p:nvPr/>
        </p:nvSpPr>
        <p:spPr>
          <a:xfrm>
            <a:off x="1524000" y="-184150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0" hangingPunct="0"/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7176" name="Rectangle 4"/>
          <p:cNvSpPr/>
          <p:nvPr/>
        </p:nvSpPr>
        <p:spPr>
          <a:xfrm>
            <a:off x="1524000" y="-184150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0" hangingPunct="0"/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7177" name="Rectangle 4"/>
          <p:cNvSpPr/>
          <p:nvPr/>
        </p:nvSpPr>
        <p:spPr>
          <a:xfrm>
            <a:off x="1524000" y="-184150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0" hangingPunct="0"/>
            <a:endParaRPr lang="zh-CN" altLang="en-US" dirty="0">
              <a:latin typeface="Arial" panose="020B0604020202090204" pitchFamily="34" charset="0"/>
            </a:endParaRPr>
          </a:p>
        </p:txBody>
      </p:sp>
      <p:graphicFrame>
        <p:nvGraphicFramePr>
          <p:cNvPr id="7170" name="Object 3"/>
          <p:cNvGraphicFramePr/>
          <p:nvPr/>
        </p:nvGraphicFramePr>
        <p:xfrm>
          <a:off x="2667000" y="2057400"/>
          <a:ext cx="6629400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7747000" imgH="3683000" progId="Visio.Drawing.11">
                  <p:embed/>
                </p:oleObj>
              </mc:Choice>
              <mc:Fallback>
                <p:oleObj name="" r:id="rId1" imgW="7747000" imgH="3683000" progId="Visio.Drawing.11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67000" y="2057400"/>
                        <a:ext cx="6629400" cy="297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内容占位符 1"/>
          <p:cNvSpPr>
            <a:spLocks noGrp="1"/>
          </p:cNvSpPr>
          <p:nvPr>
            <p:ph idx="4294967295"/>
          </p:nvPr>
        </p:nvSpPr>
        <p:spPr/>
        <p:txBody>
          <a:bodyPr vert="horz" wrap="square" lIns="91440" tIns="45720" rIns="91440" bIns="45720" anchor="t"/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进程控制块（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Process control block, PCB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）是操作系统用来记录进程状态和相关信息，控制进程运行的数据结构，是进程的唯一标识符</a:t>
            </a:r>
            <a:endParaRPr lang="en-US" altLang="zh-CN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在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PCB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中，主要包含如下的信息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: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</a:pP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</a:pP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0" tIns="45720" rIns="0" bIns="0" numCol="1" anchor="b" anchorCtr="0" compatLnSpc="1"/>
          <a:p>
            <a:pPr algn="ctr"/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3.1.5 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进程控制块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9448800" y="6356350"/>
            <a:ext cx="762000" cy="365125"/>
          </a:xfrm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>
                <a:solidFill>
                  <a:srgbClr val="045C75"/>
                </a:solidFill>
              </a:rPr>
            </a:fld>
            <a:endParaRPr lang="en-US" altLang="zh-CN" sz="1200">
              <a:solidFill>
                <a:srgbClr val="045C75"/>
              </a:solidFill>
            </a:endParaRPr>
          </a:p>
        </p:txBody>
      </p:sp>
      <p:sp>
        <p:nvSpPr>
          <p:cNvPr id="5" name="内容占位符 1"/>
          <p:cNvSpPr txBox="1"/>
          <p:nvPr/>
        </p:nvSpPr>
        <p:spPr>
          <a:xfrm>
            <a:off x="2438400" y="4038600"/>
            <a:ext cx="3581400" cy="2590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marR="0" indent="-274320" defTabSz="914400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anose="05000000000000000000" pitchFamily="2" charset="2"/>
              <a:buChar char="ü"/>
              <a:defRPr/>
            </a:pPr>
            <a:r>
              <a:rPr kumimoji="0" lang="zh-CN" altLang="en-US" sz="2600" kern="1200" cap="none" spc="0" normalizeH="0" baseline="0" noProof="0" dirty="0"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进程标识符</a:t>
            </a:r>
            <a:endParaRPr kumimoji="0" lang="zh-CN" altLang="en-US" sz="2600" kern="1200" cap="none" spc="0" normalizeH="0" baseline="0" noProof="0" dirty="0"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  <a:p>
            <a:pPr marL="274320" marR="0" indent="-274320" defTabSz="914400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anose="05000000000000000000" pitchFamily="2" charset="2"/>
              <a:buChar char="ü"/>
              <a:defRPr/>
            </a:pPr>
            <a:r>
              <a:rPr kumimoji="0" lang="zh-CN" altLang="en-US" sz="2600" kern="1200" cap="none" spc="0" normalizeH="0" baseline="0" noProof="0" dirty="0"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进程状态</a:t>
            </a:r>
            <a:endParaRPr kumimoji="0" lang="zh-CN" altLang="en-US" sz="2600" kern="1200" cap="none" spc="0" normalizeH="0" baseline="0" noProof="0" dirty="0"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  <a:p>
            <a:pPr marL="274320" marR="0" indent="-274320" defTabSz="914400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anose="05000000000000000000" pitchFamily="2" charset="2"/>
              <a:buChar char="ü"/>
              <a:defRPr/>
            </a:pPr>
            <a:r>
              <a:rPr kumimoji="0" lang="zh-CN" altLang="en-US" sz="2600" kern="1200" cap="none" spc="0" normalizeH="0" baseline="0" noProof="0" dirty="0"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调度信息</a:t>
            </a:r>
            <a:endParaRPr kumimoji="0" lang="zh-CN" altLang="en-US" sz="2600" kern="1200" cap="none" spc="0" normalizeH="0" baseline="0" noProof="0" dirty="0"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  <a:p>
            <a:pPr marL="274320" marR="0" indent="-274320" defTabSz="914400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anose="05000000000000000000" pitchFamily="2" charset="2"/>
              <a:buChar char="ü"/>
              <a:defRPr/>
            </a:pPr>
            <a:r>
              <a:rPr kumimoji="0" lang="zh-CN" altLang="en-US" sz="2600" kern="1200" cap="none" spc="0" normalizeH="0" baseline="0" noProof="0" dirty="0"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程序计数器</a:t>
            </a:r>
            <a:endParaRPr kumimoji="0" lang="zh-CN" altLang="en-US" sz="2600" kern="1200" cap="none" spc="0" normalizeH="0" baseline="0" noProof="0" dirty="0"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</p:txBody>
      </p:sp>
      <p:sp>
        <p:nvSpPr>
          <p:cNvPr id="6" name="内容占位符 1"/>
          <p:cNvSpPr txBox="1"/>
          <p:nvPr/>
        </p:nvSpPr>
        <p:spPr>
          <a:xfrm>
            <a:off x="5943600" y="4006850"/>
            <a:ext cx="3657600" cy="2209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marR="0" indent="-274320" defTabSz="914400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anose="05000000000000000000" pitchFamily="2" charset="2"/>
              <a:buChar char="ü"/>
              <a:defRPr/>
            </a:pPr>
            <a:r>
              <a:rPr kumimoji="0" lang="zh-CN" altLang="en-US" sz="2600" kern="1200" cap="none" spc="0" normalizeH="0" baseline="0" noProof="0" dirty="0"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上下文数据</a:t>
            </a:r>
            <a:endParaRPr kumimoji="0" lang="zh-CN" altLang="en-US" sz="2600" kern="1200" cap="none" spc="0" normalizeH="0" baseline="0" noProof="0" dirty="0"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  <a:p>
            <a:pPr marL="274320" marR="0" indent="-274320" defTabSz="914400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anose="05000000000000000000" pitchFamily="2" charset="2"/>
              <a:buChar char="ü"/>
              <a:defRPr/>
            </a:pPr>
            <a:r>
              <a:rPr kumimoji="0" lang="zh-CN" altLang="en-US" sz="2600" kern="1200" cap="none" spc="0" normalizeH="0" baseline="0" noProof="0" dirty="0"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内存指针</a:t>
            </a:r>
            <a:endParaRPr kumimoji="0" lang="zh-CN" altLang="en-US" sz="2600" kern="1200" cap="none" spc="0" normalizeH="0" baseline="0" noProof="0" dirty="0"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  <a:p>
            <a:pPr marL="274320" marR="0" indent="-274320" defTabSz="914400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anose="05000000000000000000" pitchFamily="2" charset="2"/>
              <a:buChar char="ü"/>
              <a:defRPr/>
            </a:pPr>
            <a:r>
              <a:rPr kumimoji="0" lang="en-US" sz="2600" kern="1200" cap="none" spc="0" normalizeH="0" baseline="0" noProof="0" dirty="0"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I/O</a:t>
            </a:r>
            <a:r>
              <a:rPr kumimoji="0" lang="zh-CN" altLang="en-US" sz="2600" kern="1200" cap="none" spc="0" normalizeH="0" baseline="0" noProof="0" dirty="0"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状态信息</a:t>
            </a:r>
            <a:endParaRPr kumimoji="0" lang="zh-CN" altLang="en-US" sz="2600" kern="1200" cap="none" spc="0" normalizeH="0" baseline="0" noProof="0" dirty="0"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  <a:p>
            <a:pPr marL="274320" marR="0" indent="-274320" defTabSz="914400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Char char=""/>
              <a:defRPr/>
            </a:pPr>
            <a:endParaRPr kumimoji="0" lang="zh-CN" altLang="en-US" sz="2600" kern="1200" cap="none" spc="0" normalizeH="0" baseline="0" noProof="0" dirty="0"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981200" y="381000"/>
            <a:ext cx="8229600" cy="1143000"/>
          </a:xfrm>
        </p:spPr>
        <p:txBody>
          <a:bodyPr vert="horz" wrap="square" lIns="0" tIns="45720" rIns="0" bIns="0" numCol="1" anchor="b" anchorCtr="0" compatLnSpc="1"/>
          <a:p>
            <a:pPr algn="ctr"/>
            <a:r>
              <a:rPr lang="en-US" altLang="zh-CN" sz="3400">
                <a:latin typeface="Times New Roman" panose="02020503050405090304" pitchFamily="18" charset="0"/>
                <a:cs typeface="Times New Roman" panose="02020503050405090304" pitchFamily="18" charset="0"/>
              </a:rPr>
              <a:t>3.1.1  </a:t>
            </a:r>
            <a:r>
              <a:rPr lang="zh-CN" altLang="en-US" sz="3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程序的顺序执行及其特征</a:t>
            </a:r>
            <a:endParaRPr lang="zh-CN" altLang="en-US" sz="3400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1028" name="内容占位符 2"/>
          <p:cNvSpPr>
            <a:spLocks noGrp="1"/>
          </p:cNvSpPr>
          <p:nvPr>
            <p:ph idx="4294967295"/>
          </p:nvPr>
        </p:nvSpPr>
        <p:spPr>
          <a:xfrm>
            <a:off x="1981200" y="1719263"/>
            <a:ext cx="8229600" cy="4229100"/>
          </a:xfrm>
        </p:spPr>
        <p:txBody>
          <a:bodyPr vert="horz" wrap="square" lIns="91440" tIns="45720" rIns="91440" bIns="45720" anchor="t"/>
          <a:p>
            <a:pPr>
              <a:lnSpc>
                <a:spcPct val="140000"/>
              </a:lnSpc>
              <a:buNone/>
            </a:pP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 1.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程序的顺序执行</a:t>
            </a:r>
            <a:endParaRPr lang="en-US" altLang="zh-CN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      </a:t>
            </a:r>
            <a:endParaRPr lang="en-US" altLang="zh-CN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40000"/>
              </a:lnSpc>
              <a:buNone/>
            </a:pP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            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5" name="灯片编号占位符 4"/>
          <p:cNvSpPr txBox="1">
            <a:spLocks noGrp="1"/>
          </p:cNvSpPr>
          <p:nvPr>
            <p:ph type="sldNum" sz="quarter" idx="12"/>
          </p:nvPr>
        </p:nvSpPr>
        <p:spPr>
          <a:xfrm>
            <a:off x="9448800" y="6356350"/>
            <a:ext cx="762000" cy="365125"/>
          </a:xfrm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>
                <a:solidFill>
                  <a:srgbClr val="045C75"/>
                </a:solidFill>
              </a:rPr>
            </a:fld>
            <a:endParaRPr lang="en-US" altLang="zh-CN" sz="1200">
              <a:solidFill>
                <a:srgbClr val="045C75"/>
              </a:solidFill>
            </a:endParaRPr>
          </a:p>
        </p:txBody>
      </p:sp>
      <p:sp>
        <p:nvSpPr>
          <p:cNvPr id="1030" name="Rectangle 2"/>
          <p:cNvSpPr/>
          <p:nvPr/>
        </p:nvSpPr>
        <p:spPr>
          <a:xfrm>
            <a:off x="1524000" y="-184150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90204" pitchFamily="34" charset="0"/>
            </a:endParaRPr>
          </a:p>
        </p:txBody>
      </p:sp>
      <p:graphicFrame>
        <p:nvGraphicFramePr>
          <p:cNvPr id="1026" name="Object 1"/>
          <p:cNvGraphicFramePr/>
          <p:nvPr/>
        </p:nvGraphicFramePr>
        <p:xfrm>
          <a:off x="2590800" y="2971800"/>
          <a:ext cx="721836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" imgW="7962900" imgH="762000" progId="Visio.Drawing.11">
                  <p:embed/>
                </p:oleObj>
              </mc:Choice>
              <mc:Fallback>
                <p:oleObj name="" r:id="rId1" imgW="7962900" imgH="762000" progId="Visio.Drawing.11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90800" y="2971800"/>
                        <a:ext cx="7218363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矩形 6"/>
          <p:cNvSpPr/>
          <p:nvPr/>
        </p:nvSpPr>
        <p:spPr>
          <a:xfrm>
            <a:off x="4605338" y="4114800"/>
            <a:ext cx="39624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Arial" panose="020B0604020202090204" pitchFamily="34" charset="0"/>
              </a:rPr>
              <a:t>图 </a:t>
            </a:r>
            <a:r>
              <a:rPr lang="en-US" altLang="zh-CN">
                <a:latin typeface="Arial" panose="020B0604020202090204" pitchFamily="34" charset="0"/>
              </a:rPr>
              <a:t>3.1 </a:t>
            </a:r>
            <a:r>
              <a:rPr lang="zh-CN" altLang="en-US" dirty="0">
                <a:latin typeface="Arial" panose="020B0604020202090204" pitchFamily="34" charset="0"/>
              </a:rPr>
              <a:t>多道程序的顺序执行</a:t>
            </a:r>
            <a:endParaRPr lang="zh-CN" altLang="en-US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0" tIns="45720" rIns="0" bIns="0" numCol="1" anchor="b" anchorCtr="0" compatLnSpc="1"/>
          <a:p>
            <a:pPr algn="ctr"/>
            <a:r>
              <a:rPr lang="en-US" altLang="zh-CN" sz="3400">
                <a:latin typeface="Times New Roman" panose="02020503050405090304" pitchFamily="18" charset="0"/>
                <a:cs typeface="Times New Roman" panose="02020503050405090304" pitchFamily="18" charset="0"/>
              </a:rPr>
              <a:t>3.1.1  </a:t>
            </a:r>
            <a:r>
              <a:rPr lang="zh-CN" altLang="en-US" sz="3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程序的顺序执行及其特征</a:t>
            </a:r>
            <a:endParaRPr lang="zh-CN" altLang="en-US" sz="3400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19459" name="内容占位符 2"/>
          <p:cNvSpPr>
            <a:spLocks noGrp="1"/>
          </p:cNvSpPr>
          <p:nvPr>
            <p:ph idx="4294967295"/>
          </p:nvPr>
        </p:nvSpPr>
        <p:spPr>
          <a:xfrm>
            <a:off x="1981200" y="1905000"/>
            <a:ext cx="8229600" cy="4389438"/>
          </a:xfrm>
        </p:spPr>
        <p:txBody>
          <a:bodyPr vert="horz" wrap="square" lIns="91440" tIns="45720" rIns="91440" bIns="45720" numCol="1" anchor="t" anchorCtr="0" compatLnSpc="1">
            <a:normAutofit fontScale="90000" lnSpcReduction="10000"/>
          </a:bodyPr>
          <a:p>
            <a:pPr>
              <a:lnSpc>
                <a:spcPct val="140000"/>
              </a:lnSpc>
              <a:buNone/>
            </a:pP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2.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程序顺序执行的特征</a:t>
            </a:r>
            <a:endParaRPr lang="en-US" altLang="zh-CN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sz="2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    （</a:t>
            </a:r>
            <a:r>
              <a:rPr lang="en-US" altLang="zh-CN" sz="2800">
                <a:latin typeface="Times New Roman" panose="02020503050405090304" pitchFamily="18" charset="0"/>
                <a:cs typeface="Times New Roman" panose="02020503050405090304" pitchFamily="18" charset="0"/>
              </a:rPr>
              <a:t>1</a:t>
            </a:r>
            <a:r>
              <a:rPr lang="zh-CN" altLang="en-US" sz="2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）顺序性：处理机的操作严格按照程序所规定的顺序执行，即每一操作必须在上一个操作结束之后开始。</a:t>
            </a:r>
            <a:endParaRPr lang="zh-CN" altLang="en-US" sz="28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sz="2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    （</a:t>
            </a:r>
            <a:r>
              <a:rPr lang="en-US" altLang="zh-CN" sz="2800">
                <a:latin typeface="Times New Roman" panose="02020503050405090304" pitchFamily="18" charset="0"/>
                <a:cs typeface="Times New Roman" panose="02020503050405090304" pitchFamily="18" charset="0"/>
              </a:rPr>
              <a:t>2</a:t>
            </a:r>
            <a:r>
              <a:rPr lang="zh-CN" altLang="en-US" sz="2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）封闭性：程序是在封闭的环境下执行的，即程序运行时独占整个系统资源，资源的状态（除初始状态外）只有本程序可以改变。</a:t>
            </a:r>
            <a:endParaRPr lang="zh-CN" altLang="en-US" sz="28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sz="2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    （</a:t>
            </a:r>
            <a:r>
              <a:rPr lang="en-US" altLang="zh-CN" sz="2800">
                <a:latin typeface="Times New Roman" panose="02020503050405090304" pitchFamily="18" charset="0"/>
                <a:cs typeface="Times New Roman" panose="02020503050405090304" pitchFamily="18" charset="0"/>
              </a:rPr>
              <a:t>3</a:t>
            </a:r>
            <a:r>
              <a:rPr lang="zh-CN" altLang="en-US" sz="2800" dirty="0">
                <a:latin typeface="Times New Roman" panose="02020503050405090304" pitchFamily="18" charset="0"/>
              </a:rPr>
              <a:t>）可再现性：只要程序执行时的环境和初始条件相同，当程序重复执行时，不论它的执行方式如何，是连续执行，还是“走走停停”的执行，其结果都是相同的。</a:t>
            </a:r>
            <a:endParaRPr lang="zh-CN" altLang="en-US" sz="2800" dirty="0">
              <a:latin typeface="Times New Roman" panose="02020503050405090304" pitchFamily="18" charset="0"/>
            </a:endParaRPr>
          </a:p>
        </p:txBody>
      </p:sp>
      <p:sp>
        <p:nvSpPr>
          <p:cNvPr id="5" name="灯片编号占位符 4"/>
          <p:cNvSpPr txBox="1">
            <a:spLocks noGrp="1"/>
          </p:cNvSpPr>
          <p:nvPr>
            <p:ph type="sldNum" sz="quarter" idx="12"/>
          </p:nvPr>
        </p:nvSpPr>
        <p:spPr>
          <a:xfrm>
            <a:off x="9448800" y="6356350"/>
            <a:ext cx="762000" cy="365125"/>
          </a:xfrm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>
                <a:solidFill>
                  <a:srgbClr val="045C75"/>
                </a:solidFill>
              </a:rPr>
            </a:fld>
            <a:endParaRPr lang="en-US" altLang="zh-CN" sz="120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981200" y="228600"/>
            <a:ext cx="8229600" cy="1143000"/>
          </a:xfrm>
        </p:spPr>
        <p:txBody>
          <a:bodyPr vert="horz" wrap="square" lIns="0" tIns="45720" rIns="0" bIns="0" numCol="1" anchor="b" anchorCtr="0" compatLnSpc="1"/>
          <a:p>
            <a:pPr algn="ctr"/>
            <a:r>
              <a:rPr lang="en-US" altLang="zh-CN" sz="3400">
                <a:latin typeface="Times New Roman" panose="02020503050405090304" pitchFamily="18" charset="0"/>
                <a:cs typeface="Times New Roman" panose="02020503050405090304" pitchFamily="18" charset="0"/>
              </a:rPr>
              <a:t>3.1.2  </a:t>
            </a:r>
            <a:r>
              <a:rPr lang="zh-CN" altLang="en-US" sz="3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程序的并发执行及其特征</a:t>
            </a:r>
            <a:endParaRPr lang="zh-CN" altLang="en-US" sz="3400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19459" name="内容占位符 2"/>
          <p:cNvSpPr>
            <a:spLocks noGrp="1"/>
          </p:cNvSpPr>
          <p:nvPr>
            <p:ph idx="4294967295"/>
          </p:nvPr>
        </p:nvSpPr>
        <p:spPr>
          <a:xfrm>
            <a:off x="1981200" y="1428750"/>
            <a:ext cx="8229600" cy="4389438"/>
          </a:xfrm>
        </p:spPr>
        <p:txBody>
          <a:bodyPr vert="horz" wrap="square" lIns="91440" tIns="45720" rIns="91440" bIns="45720" numCol="1" anchor="t" anchorCtr="0" compatLnSpc="1"/>
          <a:p>
            <a:pPr>
              <a:lnSpc>
                <a:spcPct val="140000"/>
              </a:lnSpc>
              <a:buNone/>
            </a:pP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1.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程序的并发执行</a:t>
            </a:r>
            <a:endParaRPr lang="en-US" altLang="zh-CN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     </a:t>
            </a:r>
            <a:r>
              <a:rPr lang="zh-CN" altLang="en-US" sz="2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为了提高计算机的利用率、处理速度和系统的吞吐量，并行处理技术和并发程序设计技术在计算机中已经得到了广泛应用，成为了现代操作系统的基本特征之一。</a:t>
            </a:r>
            <a:endParaRPr lang="en-US" altLang="zh-CN" sz="280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40000"/>
              </a:lnSpc>
              <a:buNone/>
            </a:pP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            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5" name="灯片编号占位符 4"/>
          <p:cNvSpPr txBox="1">
            <a:spLocks noGrp="1"/>
          </p:cNvSpPr>
          <p:nvPr>
            <p:ph type="sldNum" sz="quarter" idx="12"/>
          </p:nvPr>
        </p:nvSpPr>
        <p:spPr>
          <a:xfrm>
            <a:off x="9448800" y="6356350"/>
            <a:ext cx="762000" cy="365125"/>
          </a:xfrm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>
                <a:solidFill>
                  <a:srgbClr val="045C75"/>
                </a:solidFill>
              </a:rPr>
            </a:fld>
            <a:endParaRPr lang="en-US" altLang="zh-CN" sz="1200">
              <a:solidFill>
                <a:srgbClr val="045C75"/>
              </a:solidFill>
            </a:endParaRPr>
          </a:p>
        </p:txBody>
      </p:sp>
      <p:sp>
        <p:nvSpPr>
          <p:cNvPr id="2054" name="Rectangle 2"/>
          <p:cNvSpPr/>
          <p:nvPr/>
        </p:nvSpPr>
        <p:spPr>
          <a:xfrm>
            <a:off x="1524000" y="44450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90204" pitchFamily="34" charset="0"/>
            </a:endParaRPr>
          </a:p>
        </p:txBody>
      </p:sp>
      <p:graphicFrame>
        <p:nvGraphicFramePr>
          <p:cNvPr id="2050" name="Object 1"/>
          <p:cNvGraphicFramePr/>
          <p:nvPr/>
        </p:nvGraphicFramePr>
        <p:xfrm>
          <a:off x="3733800" y="3778250"/>
          <a:ext cx="5249863" cy="214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" imgW="7747000" imgH="3162300" progId="Visio.Drawing.11">
                  <p:embed/>
                </p:oleObj>
              </mc:Choice>
              <mc:Fallback>
                <p:oleObj name="" r:id="rId1" imgW="7747000" imgH="3162300" progId="Visio.Drawing.11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33800" y="3778250"/>
                        <a:ext cx="5249863" cy="2141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Rectangle 3"/>
          <p:cNvSpPr/>
          <p:nvPr/>
        </p:nvSpPr>
        <p:spPr>
          <a:xfrm>
            <a:off x="5144929" y="6099175"/>
            <a:ext cx="26847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 eaLnBrk="0" hangingPunct="0"/>
            <a:r>
              <a:rPr lang="zh-CN" altLang="en-US" dirty="0">
                <a:latin typeface="Arial" panose="020B0604020202090204" pitchFamily="34" charset="0"/>
              </a:rPr>
              <a:t>图 </a:t>
            </a:r>
            <a:r>
              <a:rPr lang="en-US" altLang="zh-CN">
                <a:latin typeface="Arial" panose="020B0604020202090204" pitchFamily="34" charset="0"/>
              </a:rPr>
              <a:t>3.2 </a:t>
            </a:r>
            <a:r>
              <a:rPr lang="zh-CN" altLang="en-US" dirty="0">
                <a:latin typeface="Arial" panose="020B0604020202090204" pitchFamily="34" charset="0"/>
              </a:rPr>
              <a:t>多道程序并发执行</a:t>
            </a:r>
            <a:endParaRPr lang="zh-CN" altLang="en-US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981200" y="228600"/>
            <a:ext cx="8229600" cy="1143000"/>
          </a:xfrm>
        </p:spPr>
        <p:txBody>
          <a:bodyPr vert="horz" wrap="square" lIns="0" tIns="45720" rIns="0" bIns="0" numCol="1" anchor="b" anchorCtr="0" compatLnSpc="1"/>
          <a:p>
            <a:pPr algn="ctr"/>
            <a:r>
              <a:rPr lang="en-US" altLang="zh-CN" sz="3400">
                <a:latin typeface="Times New Roman" panose="02020503050405090304" pitchFamily="18" charset="0"/>
                <a:cs typeface="Times New Roman" panose="02020503050405090304" pitchFamily="18" charset="0"/>
              </a:rPr>
              <a:t>3.1.2  </a:t>
            </a:r>
            <a:r>
              <a:rPr lang="zh-CN" altLang="en-US" sz="3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程序的并发执行及其特征</a:t>
            </a:r>
            <a:endParaRPr lang="zh-CN" altLang="en-US" sz="3400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19459" name="内容占位符 2"/>
          <p:cNvSpPr>
            <a:spLocks noGrp="1"/>
          </p:cNvSpPr>
          <p:nvPr>
            <p:ph idx="4294967295"/>
          </p:nvPr>
        </p:nvSpPr>
        <p:spPr>
          <a:xfrm>
            <a:off x="1981200" y="1428750"/>
            <a:ext cx="8229600" cy="4389438"/>
          </a:xfrm>
        </p:spPr>
        <p:txBody>
          <a:bodyPr vert="horz" wrap="square" lIns="91440" tIns="45720" rIns="91440" bIns="45720" numCol="1" anchor="t" anchorCtr="0" compatLnSpc="1">
            <a:normAutofit fontScale="60000"/>
          </a:bodyPr>
          <a:p>
            <a:pPr marL="0" indent="-273050">
              <a:lnSpc>
                <a:spcPct val="140000"/>
              </a:lnSpc>
              <a:buNone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       前趋图的引入：前趋图是一个有向无环（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Directed Acyclic Graph, DAG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</a:t>
            </a:r>
            <a:endParaRPr lang="en-US" altLang="zh-CN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-273050">
              <a:lnSpc>
                <a:spcPct val="120000"/>
              </a:lnSpc>
              <a:buNone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       考虑具有以下四条语句的一个程序段：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-273050">
              <a:lnSpc>
                <a:spcPct val="120000"/>
              </a:lnSpc>
              <a:buNone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        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S1: a:=x+2;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-273050">
              <a:lnSpc>
                <a:spcPct val="120000"/>
              </a:lnSpc>
              <a:buNone/>
            </a:pP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           S2: b:=y+4;</a:t>
            </a:r>
            <a:endParaRPr lang="zh-CN" altLang="en-US" dirty="0">
              <a:latin typeface="Times New Roman" panose="02020503050405090304" pitchFamily="18" charset="0"/>
            </a:endParaRPr>
          </a:p>
          <a:p>
            <a:pPr marL="0" indent="-273050">
              <a:lnSpc>
                <a:spcPct val="120000"/>
              </a:lnSpc>
              <a:buNone/>
            </a:pPr>
            <a:r>
              <a:rPr lang="en-US" altLang="zh-CN">
                <a:latin typeface="Times New Roman" panose="02020503050405090304" pitchFamily="18" charset="0"/>
              </a:rPr>
              <a:t>           S3: c:=</a:t>
            </a:r>
            <a:r>
              <a:rPr lang="en-US" altLang="zh-CN" err="1">
                <a:latin typeface="Times New Roman" panose="02020503050405090304" pitchFamily="18" charset="0"/>
              </a:rPr>
              <a:t>a+b</a:t>
            </a:r>
            <a:r>
              <a:rPr lang="en-US" altLang="zh-CN">
                <a:latin typeface="Times New Roman" panose="02020503050405090304" pitchFamily="18" charset="0"/>
              </a:rPr>
              <a:t>;</a:t>
            </a:r>
            <a:endParaRPr lang="zh-CN" altLang="en-US" dirty="0">
              <a:latin typeface="Times New Roman" panose="02020503050405090304" pitchFamily="18" charset="0"/>
            </a:endParaRPr>
          </a:p>
          <a:p>
            <a:pPr marL="0" indent="-273050">
              <a:lnSpc>
                <a:spcPct val="120000"/>
              </a:lnSpc>
              <a:buNone/>
            </a:pPr>
            <a:r>
              <a:rPr lang="en-US" altLang="zh-CN">
                <a:latin typeface="Times New Roman" panose="02020503050405090304" pitchFamily="18" charset="0"/>
              </a:rPr>
              <a:t>           S4: d:=</a:t>
            </a:r>
            <a:r>
              <a:rPr lang="en-US" altLang="zh-CN" err="1">
                <a:latin typeface="Times New Roman" panose="02020503050405090304" pitchFamily="18" charset="0"/>
              </a:rPr>
              <a:t>c+b</a:t>
            </a:r>
            <a:r>
              <a:rPr lang="en-US" altLang="zh-CN">
                <a:latin typeface="Times New Roman" panose="02020503050405090304" pitchFamily="18" charset="0"/>
              </a:rPr>
              <a:t>;</a:t>
            </a:r>
            <a:endParaRPr lang="zh-CN" altLang="en-US" dirty="0">
              <a:latin typeface="Times New Roman" panose="02020503050405090304" pitchFamily="18" charset="0"/>
            </a:endParaRPr>
          </a:p>
          <a:p>
            <a:pPr marL="0" indent="-273050">
              <a:lnSpc>
                <a:spcPct val="120000"/>
              </a:lnSpc>
              <a:buNone/>
            </a:pPr>
            <a:endParaRPr lang="en-US" altLang="zh-CN">
              <a:latin typeface="Times New Roman" panose="02020503050405090304" pitchFamily="18" charset="0"/>
            </a:endParaRPr>
          </a:p>
          <a:p>
            <a:pPr marL="0" indent="-273050">
              <a:lnSpc>
                <a:spcPct val="140000"/>
              </a:lnSpc>
              <a:buNone/>
            </a:pPr>
            <a:r>
              <a:rPr lang="en-US" altLang="zh-CN">
                <a:latin typeface="Times New Roman" panose="02020503050405090304" pitchFamily="18" charset="0"/>
              </a:rPr>
              <a:t>            </a:t>
            </a:r>
            <a:endParaRPr lang="zh-CN" altLang="en-US" dirty="0">
              <a:latin typeface="Times New Roman" panose="02020503050405090304" pitchFamily="18" charset="0"/>
            </a:endParaRPr>
          </a:p>
        </p:txBody>
      </p:sp>
      <p:sp>
        <p:nvSpPr>
          <p:cNvPr id="5" name="灯片编号占位符 4"/>
          <p:cNvSpPr txBox="1">
            <a:spLocks noGrp="1"/>
          </p:cNvSpPr>
          <p:nvPr>
            <p:ph type="sldNum" sz="quarter" idx="12"/>
          </p:nvPr>
        </p:nvSpPr>
        <p:spPr>
          <a:xfrm>
            <a:off x="9448800" y="6356350"/>
            <a:ext cx="762000" cy="365125"/>
          </a:xfrm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>
                <a:solidFill>
                  <a:srgbClr val="045C75"/>
                </a:solidFill>
              </a:rPr>
            </a:fld>
            <a:endParaRPr lang="en-US" altLang="zh-CN" sz="1200">
              <a:solidFill>
                <a:srgbClr val="045C75"/>
              </a:solidFill>
            </a:endParaRPr>
          </a:p>
        </p:txBody>
      </p:sp>
      <p:sp>
        <p:nvSpPr>
          <p:cNvPr id="3078" name="Rectangle 2"/>
          <p:cNvSpPr/>
          <p:nvPr/>
        </p:nvSpPr>
        <p:spPr>
          <a:xfrm>
            <a:off x="1524000" y="44450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3079" name="Rectangle 3"/>
          <p:cNvSpPr/>
          <p:nvPr/>
        </p:nvSpPr>
        <p:spPr>
          <a:xfrm>
            <a:off x="6324600" y="5283994"/>
            <a:ext cx="26847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zh-CN" altLang="en-US" dirty="0">
                <a:latin typeface="Arial" panose="020B0604020202090204" pitchFamily="34" charset="0"/>
              </a:rPr>
              <a:t>图 </a:t>
            </a:r>
            <a:r>
              <a:rPr lang="en-US" altLang="zh-CN">
                <a:latin typeface="Arial" panose="020B0604020202090204" pitchFamily="34" charset="0"/>
              </a:rPr>
              <a:t>3.3 </a:t>
            </a:r>
            <a:r>
              <a:rPr lang="zh-CN" altLang="en-US" dirty="0">
                <a:latin typeface="Arial" panose="020B0604020202090204" pitchFamily="34" charset="0"/>
              </a:rPr>
              <a:t>四条语句的前趋图</a:t>
            </a:r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3080" name="Rectangle 4"/>
          <p:cNvSpPr/>
          <p:nvPr/>
        </p:nvSpPr>
        <p:spPr>
          <a:xfrm>
            <a:off x="1524000" y="-184150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90204" pitchFamily="34" charset="0"/>
            </a:endParaRPr>
          </a:p>
        </p:txBody>
      </p:sp>
      <p:graphicFrame>
        <p:nvGraphicFramePr>
          <p:cNvPr id="3074" name="Object 3"/>
          <p:cNvGraphicFramePr/>
          <p:nvPr/>
        </p:nvGraphicFramePr>
        <p:xfrm>
          <a:off x="5715000" y="3454400"/>
          <a:ext cx="381317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" imgW="4673600" imgH="1968500" progId="Visio.Drawing.11">
                  <p:embed/>
                </p:oleObj>
              </mc:Choice>
              <mc:Fallback>
                <p:oleObj name="" r:id="rId1" imgW="4673600" imgH="1968500" progId="Visio.Drawing.11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715000" y="3454400"/>
                        <a:ext cx="3813175" cy="160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981200" y="228600"/>
            <a:ext cx="8229600" cy="1143000"/>
          </a:xfrm>
        </p:spPr>
        <p:txBody>
          <a:bodyPr vert="horz" wrap="square" lIns="0" tIns="45720" rIns="0" bIns="0" numCol="1" anchor="b" anchorCtr="0" compatLnSpc="1"/>
          <a:p>
            <a:pPr algn="ctr"/>
            <a:r>
              <a:rPr lang="en-US" altLang="zh-CN" sz="3400">
                <a:latin typeface="Times New Roman" panose="02020503050405090304" pitchFamily="18" charset="0"/>
                <a:cs typeface="Times New Roman" panose="02020503050405090304" pitchFamily="18" charset="0"/>
              </a:rPr>
              <a:t>3.1.2  </a:t>
            </a:r>
            <a:r>
              <a:rPr lang="zh-CN" altLang="en-US" sz="3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程序的并发执行及其特征</a:t>
            </a:r>
            <a:endParaRPr lang="zh-CN" altLang="en-US" sz="3400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19459" name="内容占位符 2"/>
          <p:cNvSpPr>
            <a:spLocks noGrp="1"/>
          </p:cNvSpPr>
          <p:nvPr>
            <p:ph idx="4294967295"/>
          </p:nvPr>
        </p:nvSpPr>
        <p:spPr>
          <a:xfrm>
            <a:off x="1981200" y="1219200"/>
            <a:ext cx="8229600" cy="4389438"/>
          </a:xfrm>
        </p:spPr>
        <p:txBody>
          <a:bodyPr vert="horz" wrap="square" lIns="91440" tIns="45720" rIns="91440" bIns="45720" numCol="1" anchor="t" anchorCtr="0" compatLnSpc="1">
            <a:normAutofit fontScale="60000"/>
          </a:bodyPr>
          <a:p>
            <a:pPr indent="-527050">
              <a:lnSpc>
                <a:spcPct val="140000"/>
              </a:lnSpc>
              <a:buNone/>
            </a:pP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2.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程序并发执行的特征</a:t>
            </a:r>
            <a:endParaRPr lang="en-US" altLang="zh-CN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indent="-527050">
              <a:lnSpc>
                <a:spcPct val="120000"/>
              </a:lnSpc>
              <a:buNone/>
            </a:pPr>
            <a:r>
              <a:rPr lang="zh-CN" altLang="en-US" sz="2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    （</a:t>
            </a:r>
            <a:r>
              <a:rPr lang="en-US" altLang="en-US" sz="2800">
                <a:latin typeface="Times New Roman" panose="02020503050405090304" pitchFamily="18" charset="0"/>
                <a:cs typeface="Times New Roman" panose="02020503050405090304" pitchFamily="18" charset="0"/>
              </a:rPr>
              <a:t>1</a:t>
            </a:r>
            <a:r>
              <a:rPr lang="zh-CN" altLang="en-US" sz="2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）间断（异步）性：程序在并发执行时，由于它们共享系统资源，以及为了完成同一任务而相互合作，致使这些并发程序之间形成了相互制约的关系。</a:t>
            </a:r>
            <a:endParaRPr lang="zh-CN" altLang="en-US" sz="28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indent="-527050">
              <a:lnSpc>
                <a:spcPct val="120000"/>
              </a:lnSpc>
              <a:buNone/>
            </a:pPr>
            <a:r>
              <a:rPr lang="zh-CN" altLang="en-US" sz="2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    （</a:t>
            </a:r>
            <a:r>
              <a:rPr lang="en-US" altLang="en-US" sz="2800">
                <a:latin typeface="Times New Roman" panose="02020503050405090304" pitchFamily="18" charset="0"/>
                <a:cs typeface="Times New Roman" panose="02020503050405090304" pitchFamily="18" charset="0"/>
              </a:rPr>
              <a:t>2</a:t>
            </a:r>
            <a:r>
              <a:rPr lang="zh-CN" altLang="en-US" sz="2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）失去封闭性：程序在并发执行时，多个程序共享系统中的各种资源，因此，系统资源的状态将由多个程序来改变，致使程序失去了封闭性。</a:t>
            </a:r>
            <a:endParaRPr lang="zh-CN" altLang="en-US" sz="28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indent="-527050">
              <a:lnSpc>
                <a:spcPct val="120000"/>
              </a:lnSpc>
              <a:buNone/>
            </a:pPr>
            <a:r>
              <a:rPr lang="en-US" altLang="en-US" sz="2800">
                <a:latin typeface="Times New Roman" panose="02020503050405090304" pitchFamily="18" charset="0"/>
                <a:cs typeface="Times New Roman" panose="02020503050405090304" pitchFamily="18" charset="0"/>
              </a:rPr>
              <a:t>  </a:t>
            </a:r>
            <a:r>
              <a:rPr lang="zh-CN" altLang="en-US" sz="2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  （</a:t>
            </a:r>
            <a:r>
              <a:rPr lang="en-US" altLang="en-US" sz="2800">
                <a:latin typeface="Times New Roman" panose="02020503050405090304" pitchFamily="18" charset="0"/>
                <a:cs typeface="Times New Roman" panose="02020503050405090304" pitchFamily="18" charset="0"/>
              </a:rPr>
              <a:t>3</a:t>
            </a:r>
            <a:r>
              <a:rPr lang="zh-CN" altLang="en-US" sz="2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）不可再现性：程序在并发执行时，由于失去了封闭性，也将导致其失去执行的可再现性。</a:t>
            </a:r>
            <a:endParaRPr lang="en-US" altLang="zh-CN" sz="280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indent="-527050">
              <a:lnSpc>
                <a:spcPct val="140000"/>
              </a:lnSpc>
              <a:buNone/>
            </a:pP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            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5" name="灯片编号占位符 4"/>
          <p:cNvSpPr txBox="1">
            <a:spLocks noGrp="1"/>
          </p:cNvSpPr>
          <p:nvPr>
            <p:ph type="sldNum" sz="quarter" idx="12"/>
          </p:nvPr>
        </p:nvSpPr>
        <p:spPr>
          <a:xfrm>
            <a:off x="9448800" y="6356350"/>
            <a:ext cx="762000" cy="365125"/>
          </a:xfrm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>
                <a:solidFill>
                  <a:srgbClr val="045C75"/>
                </a:solidFill>
              </a:rPr>
            </a:fld>
            <a:endParaRPr lang="en-US" altLang="zh-CN" sz="1200">
              <a:solidFill>
                <a:srgbClr val="045C75"/>
              </a:solidFill>
            </a:endParaRPr>
          </a:p>
        </p:txBody>
      </p:sp>
      <p:sp>
        <p:nvSpPr>
          <p:cNvPr id="24581" name="Rectangle 2"/>
          <p:cNvSpPr/>
          <p:nvPr/>
        </p:nvSpPr>
        <p:spPr>
          <a:xfrm>
            <a:off x="1524000" y="44450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内容占位符 1"/>
          <p:cNvSpPr>
            <a:spLocks noGrp="1"/>
          </p:cNvSpPr>
          <p:nvPr>
            <p:ph idx="4294967295"/>
          </p:nvPr>
        </p:nvSpPr>
        <p:spPr/>
        <p:txBody>
          <a:bodyPr vert="horz" wrap="square" lIns="91440" tIns="45720" rIns="91440" bIns="45720" anchor="t"/>
          <a:p>
            <a:pPr>
              <a:lnSpc>
                <a:spcPct val="120000"/>
              </a:lnSpc>
              <a:buNone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已有的进程定义：</a:t>
            </a:r>
            <a:endParaRPr lang="en-US" altLang="zh-CN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进程是程序的一次执行；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进程是可以和别的计算并发执行的计算；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进程是定义在一个数据结构上，并能够在其上进行操作的一个程序；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进程是程序在一个数据集合上运行的过程，它是系统进行资源分配和调度的一个独立单位。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  <a:buNone/>
            </a:pP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0" tIns="45720" rIns="0" bIns="0" numCol="1" anchor="b" anchorCtr="0" compatLnSpc="1"/>
          <a:p>
            <a:pPr algn="ctr"/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3.1.3 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进程的概念及其特征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5" name="灯片编号占位符 4"/>
          <p:cNvSpPr txBox="1">
            <a:spLocks noGrp="1"/>
          </p:cNvSpPr>
          <p:nvPr>
            <p:ph type="sldNum" sz="quarter" idx="12"/>
          </p:nvPr>
        </p:nvSpPr>
        <p:spPr>
          <a:xfrm>
            <a:off x="9448800" y="6356350"/>
            <a:ext cx="762000" cy="365125"/>
          </a:xfrm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>
                <a:solidFill>
                  <a:srgbClr val="045C75"/>
                </a:solidFill>
              </a:rPr>
            </a:fld>
            <a:endParaRPr lang="en-US" altLang="zh-CN" sz="120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内容占位符 1"/>
          <p:cNvSpPr>
            <a:spLocks noGrp="1"/>
          </p:cNvSpPr>
          <p:nvPr>
            <p:ph idx="4294967295"/>
          </p:nvPr>
        </p:nvSpPr>
        <p:spPr/>
        <p:txBody>
          <a:bodyPr vert="horz" wrap="square" lIns="91440" tIns="45720" rIns="91440" bIns="45720" anchor="t"/>
          <a:p>
            <a:pPr>
              <a:lnSpc>
                <a:spcPct val="120000"/>
              </a:lnSpc>
              <a:buNone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我们将进程定义为：</a:t>
            </a:r>
            <a:endParaRPr lang="en-US" altLang="zh-CN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         进程是进程实体的运行过程，是系统进行资源分配和调度的一个独立单位。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  <a:buNone/>
            </a:pPr>
            <a:endParaRPr lang="en-US" altLang="zh-CN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  <a:buNone/>
            </a:pP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0" tIns="45720" rIns="0" bIns="0" numCol="1" anchor="b" anchorCtr="0" compatLnSpc="1"/>
          <a:p>
            <a:pPr algn="ctr"/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3.1.3 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进程的概念及其特征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5" name="灯片编号占位符 4"/>
          <p:cNvSpPr txBox="1">
            <a:spLocks noGrp="1"/>
          </p:cNvSpPr>
          <p:nvPr>
            <p:ph type="sldNum" sz="quarter" idx="12"/>
          </p:nvPr>
        </p:nvSpPr>
        <p:spPr>
          <a:xfrm>
            <a:off x="9448800" y="6356350"/>
            <a:ext cx="762000" cy="365125"/>
          </a:xfrm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>
                <a:solidFill>
                  <a:srgbClr val="045C75"/>
                </a:solidFill>
              </a:rPr>
            </a:fld>
            <a:endParaRPr lang="en-US" altLang="zh-CN" sz="120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1981200" y="1719263"/>
            <a:ext cx="8229600" cy="4411663"/>
          </a:xfrm>
        </p:spPr>
        <p:txBody>
          <a:bodyPr vert="horz" wrap="square" lIns="91440" tIns="45720" rIns="91440" bIns="45720" numCol="1" anchor="t" anchorCtr="0" compatLnSpc="1">
            <a:normAutofit lnSpcReduction="10000"/>
          </a:bodyPr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程序和进程之间的区别与联系：</a:t>
            </a:r>
            <a:endParaRPr lang="en-US" altLang="zh-CN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程序是完成特定任务的一组指令的结合，可以永久保存，具有静态性；</a:t>
            </a:r>
            <a:endParaRPr lang="en-US" altLang="zh-CN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进程是程序在某一数据结构上的一次执行过程，是系统进行资源分配和调度的基本单位，具有动态性；</a:t>
            </a:r>
            <a:endParaRPr lang="en-US" altLang="zh-CN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一个进程可以包含多个程序，一个程序也可以被多个进程执行。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</a:pP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0" tIns="45720" rIns="0" bIns="0" numCol="1" anchor="b" anchorCtr="0" compatLnSpc="1"/>
          <a:p>
            <a:pPr algn="ctr"/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3.1.3 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进程的概念及其特征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5" name="灯片编号占位符 4"/>
          <p:cNvSpPr txBox="1">
            <a:spLocks noGrp="1"/>
          </p:cNvSpPr>
          <p:nvPr>
            <p:ph type="sldNum" sz="quarter" idx="12"/>
          </p:nvPr>
        </p:nvSpPr>
        <p:spPr>
          <a:xfrm>
            <a:off x="9448800" y="6356350"/>
            <a:ext cx="762000" cy="365125"/>
          </a:xfrm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>
                <a:solidFill>
                  <a:srgbClr val="045C75"/>
                </a:solidFill>
              </a:rPr>
            </a:fld>
            <a:endParaRPr lang="en-US" altLang="zh-CN" sz="120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2532</Words>
  <Application>WPS 演示</Application>
  <PresentationFormat>宽屏</PresentationFormat>
  <Paragraphs>183</Paragraphs>
  <Slides>19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19</vt:i4>
      </vt:variant>
    </vt:vector>
  </HeadingPairs>
  <TitlesOfParts>
    <vt:vector size="41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汉仪书宋二KW</vt:lpstr>
      <vt:lpstr>Calibri</vt:lpstr>
      <vt:lpstr>微软雅黑</vt:lpstr>
      <vt:lpstr>汉仪旗黑</vt:lpstr>
      <vt:lpstr>宋体</vt:lpstr>
      <vt:lpstr>Times New Roman</vt:lpstr>
      <vt:lpstr>Wingdings 2</vt:lpstr>
      <vt:lpstr>Office 主题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3.1  进程概念</vt:lpstr>
      <vt:lpstr>3.1.1  程序的顺序执行及其特征</vt:lpstr>
      <vt:lpstr>3.1.1  程序的顺序执行及其特征</vt:lpstr>
      <vt:lpstr>3.1.2  程序的并发执行及其特征</vt:lpstr>
      <vt:lpstr>3.1.2  程序的并发执行及其特征</vt:lpstr>
      <vt:lpstr>3.1.2  程序的并发执行及其特征</vt:lpstr>
      <vt:lpstr>3.1.3  进程的概念及其特征</vt:lpstr>
      <vt:lpstr>3.1.3  进程的概念及其特征</vt:lpstr>
      <vt:lpstr>3.1.3  进程的概念及其特征</vt:lpstr>
      <vt:lpstr>3.1.4  进程状态</vt:lpstr>
      <vt:lpstr>3.1.4  进程状态</vt:lpstr>
      <vt:lpstr>3.1.4  进程状态</vt:lpstr>
      <vt:lpstr>3.1.4  进程状态</vt:lpstr>
      <vt:lpstr>3.1.4  进程状态</vt:lpstr>
      <vt:lpstr>3.1.4  进程状态</vt:lpstr>
      <vt:lpstr>PowerPoint 演示文稿</vt:lpstr>
      <vt:lpstr>3.1.4  进程状态</vt:lpstr>
      <vt:lpstr>3.1.4  进程状态</vt:lpstr>
      <vt:lpstr>3.1.5  进程控制块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linaikuang</dc:creator>
  <cp:lastModifiedBy>linaikuang</cp:lastModifiedBy>
  <cp:revision>6</cp:revision>
  <dcterms:created xsi:type="dcterms:W3CDTF">2020-10-15T09:35:28Z</dcterms:created>
  <dcterms:modified xsi:type="dcterms:W3CDTF">2020-10-15T09:35:28Z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2052-2.7.1.4479</vt:lpwstr>
  </property>
</Properties>
</file>