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内容占位符 1"/>
          <p:cNvSpPr>
            <a:spLocks noGrp="1"/>
          </p:cNvSpPr>
          <p:nvPr>
            <p:ph idx="4294967295"/>
          </p:nvPr>
        </p:nvSpPr>
        <p:spPr/>
        <p:txBody>
          <a:bodyPr vert="horz" wrap="square" lIns="91440" tIns="45720" rIns="91440" bIns="45720" anchor="t"/>
          <a:p>
            <a:pPr>
              <a:lnSpc>
                <a:spcPct val="120000"/>
              </a:lnSpc>
            </a:pPr>
            <a:r>
              <a:rPr lang="zh-CN" altLang="en-US" dirty="0">
                <a:latin typeface="Times New Roman" panose="02020503050405090304" pitchFamily="18" charset="0"/>
                <a:cs typeface="Times New Roman" panose="02020503050405090304" pitchFamily="18" charset="0"/>
              </a:rPr>
              <a:t>进程控制是进程管理中最基本的功能</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在操作系统中，不同功能都是通过执行各种原语（</a:t>
            </a:r>
            <a:r>
              <a:rPr lang="en-US" altLang="zh-CN">
                <a:latin typeface="Times New Roman" panose="02020503050405090304" pitchFamily="18" charset="0"/>
                <a:cs typeface="Times New Roman" panose="02020503050405090304" pitchFamily="18" charset="0"/>
              </a:rPr>
              <a:t>Primitive</a:t>
            </a:r>
            <a:r>
              <a:rPr lang="zh-CN" altLang="en-US" dirty="0">
                <a:latin typeface="Times New Roman" panose="02020503050405090304" pitchFamily="18" charset="0"/>
                <a:cs typeface="Times New Roman" panose="02020503050405090304" pitchFamily="18" charset="0"/>
              </a:rPr>
              <a:t>）操作实现</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原语是由若干条指令构成、可完成特定功能的程序段</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  </a:t>
            </a:r>
            <a:r>
              <a:rPr lang="zh-CN" altLang="en-US" dirty="0">
                <a:latin typeface="Times New Roman" panose="02020503050405090304" pitchFamily="18" charset="0"/>
                <a:cs typeface="Times New Roman" panose="02020503050405090304" pitchFamily="18" charset="0"/>
              </a:rPr>
              <a:t>进程控制</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内容占位符 1"/>
          <p:cNvSpPr>
            <a:spLocks noGrp="1"/>
          </p:cNvSpPr>
          <p:nvPr>
            <p:ph idx="4294967295"/>
          </p:nvPr>
        </p:nvSpPr>
        <p:spPr/>
        <p:txBody>
          <a:bodyPr vert="horz" wrap="square" lIns="91440" tIns="45720" rIns="91440" bIns="45720" anchor="t"/>
          <a:p>
            <a:pPr>
              <a:lnSpc>
                <a:spcPct val="120000"/>
              </a:lnSpc>
              <a:buNone/>
            </a:pPr>
            <a:r>
              <a:rPr lang="en-US" altLang="zh-CN">
                <a:latin typeface="Times New Roman" panose="02020503050405090304" pitchFamily="18" charset="0"/>
                <a:cs typeface="Times New Roman" panose="02020503050405090304" pitchFamily="18" charset="0"/>
              </a:rPr>
              <a:t>1. </a:t>
            </a:r>
            <a:r>
              <a:rPr lang="zh-CN" altLang="en-US" dirty="0">
                <a:latin typeface="Times New Roman" panose="02020503050405090304" pitchFamily="18" charset="0"/>
                <a:cs typeface="Times New Roman" panose="02020503050405090304" pitchFamily="18" charset="0"/>
              </a:rPr>
              <a:t>进程挂起</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当系统中出现了引起挂起的事件，如内存资源不足时，操作系统将利用挂起原语将处于阻塞状态的进程挂起。</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挂起原语（</a:t>
            </a:r>
            <a:r>
              <a:rPr lang="en-US" altLang="zh-CN">
                <a:latin typeface="Times New Roman" panose="02020503050405090304" pitchFamily="18" charset="0"/>
                <a:cs typeface="Times New Roman" panose="02020503050405090304" pitchFamily="18" charset="0"/>
              </a:rPr>
              <a:t>Suspend primitive</a:t>
            </a:r>
            <a:r>
              <a:rPr lang="zh-CN" altLang="en-US" dirty="0">
                <a:latin typeface="Times New Roman" panose="02020503050405090304" pitchFamily="18" charset="0"/>
                <a:cs typeface="Times New Roman" panose="02020503050405090304" pitchFamily="18" charset="0"/>
              </a:rPr>
              <a:t>）的具体步骤：</a:t>
            </a: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）根据进程标示符，在</a:t>
            </a:r>
            <a:r>
              <a:rPr lang="en-US" altLang="zh-CN">
                <a:latin typeface="Times New Roman" panose="02020503050405090304" pitchFamily="18" charset="0"/>
                <a:cs typeface="Times New Roman" panose="02020503050405090304" pitchFamily="18" charset="0"/>
              </a:rPr>
              <a:t>PCB</a:t>
            </a:r>
            <a:r>
              <a:rPr lang="zh-CN" altLang="en-US" dirty="0">
                <a:latin typeface="Times New Roman" panose="02020503050405090304" pitchFamily="18" charset="0"/>
                <a:cs typeface="Times New Roman" panose="02020503050405090304" pitchFamily="18" charset="0"/>
              </a:rPr>
              <a:t>集合中找到需要挂起的进程。</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）检查挂起进程的状态。</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3.2.4  </a:t>
            </a:r>
            <a:r>
              <a:rPr lang="zh-CN" altLang="en-US" dirty="0">
                <a:latin typeface="Times New Roman" panose="02020503050405090304" pitchFamily="18" charset="0"/>
                <a:cs typeface="Times New Roman" panose="02020503050405090304" pitchFamily="18" charset="0"/>
              </a:rPr>
              <a:t>进程挂起和激活</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4294967295"/>
          </p:nvPr>
        </p:nvSpPr>
        <p:spPr>
          <a:xfrm>
            <a:off x="1981200" y="1719263"/>
            <a:ext cx="8229600" cy="4411663"/>
          </a:xfrm>
        </p:spPr>
        <p:txBody>
          <a:bodyPr vert="horz" wrap="square" lIns="91440" tIns="45720" rIns="91440" bIns="45720" numCol="1" anchor="t" anchorCtr="0" compatLnSpc="1">
            <a:normAutofit lnSpcReduction="20000"/>
          </a:bodyPr>
          <a:p>
            <a:pPr>
              <a:lnSpc>
                <a:spcPct val="110000"/>
              </a:lnSpc>
              <a:buNone/>
            </a:pPr>
            <a:r>
              <a:rPr lang="en-US" altLang="zh-CN">
                <a:latin typeface="Times New Roman" panose="02020503050405090304" pitchFamily="18" charset="0"/>
                <a:cs typeface="Times New Roman" panose="02020503050405090304" pitchFamily="18" charset="0"/>
              </a:rPr>
              <a:t>2. </a:t>
            </a:r>
            <a:r>
              <a:rPr lang="zh-CN" altLang="en-US" dirty="0">
                <a:latin typeface="Times New Roman" panose="02020503050405090304" pitchFamily="18" charset="0"/>
                <a:cs typeface="Times New Roman" panose="02020503050405090304" pitchFamily="18" charset="0"/>
              </a:rPr>
              <a:t>进程激活</a:t>
            </a:r>
            <a:endParaRPr lang="en-US" altLang="zh-CN">
              <a:latin typeface="Times New Roman" panose="02020503050405090304" pitchFamily="18" charset="0"/>
              <a:cs typeface="Times New Roman" panose="02020503050405090304" pitchFamily="18" charset="0"/>
            </a:endParaRPr>
          </a:p>
          <a:p>
            <a:pPr>
              <a:lnSpc>
                <a:spcPct val="110000"/>
              </a:lnSpc>
            </a:pPr>
            <a:r>
              <a:rPr lang="zh-CN" altLang="en-US" dirty="0">
                <a:latin typeface="Times New Roman" panose="02020503050405090304" pitchFamily="18" charset="0"/>
                <a:cs typeface="Times New Roman" panose="02020503050405090304" pitchFamily="18" charset="0"/>
              </a:rPr>
              <a:t>激活，对应于挂起，是让被挂起的进程重新活跃起来，也就是把进程从外存调入到内存中。当系统中出现了引起激活的事件时，操作系统会利用激活原语将挂起进程激活。</a:t>
            </a:r>
            <a:endParaRPr lang="en-US" altLang="zh-CN">
              <a:latin typeface="Times New Roman" panose="02020503050405090304" pitchFamily="18" charset="0"/>
              <a:cs typeface="Times New Roman" panose="02020503050405090304" pitchFamily="18" charset="0"/>
            </a:endParaRPr>
          </a:p>
          <a:p>
            <a:pPr>
              <a:lnSpc>
                <a:spcPct val="110000"/>
              </a:lnSpc>
            </a:pPr>
            <a:r>
              <a:rPr lang="zh-CN" altLang="en-US" dirty="0">
                <a:latin typeface="Times New Roman" panose="02020503050405090304" pitchFamily="18" charset="0"/>
                <a:cs typeface="Times New Roman" panose="02020503050405090304" pitchFamily="18" charset="0"/>
              </a:rPr>
              <a:t>激活原语（</a:t>
            </a:r>
            <a:r>
              <a:rPr lang="en-US" altLang="zh-CN">
                <a:latin typeface="Times New Roman" panose="02020503050405090304" pitchFamily="18" charset="0"/>
                <a:cs typeface="Times New Roman" panose="02020503050405090304" pitchFamily="18" charset="0"/>
              </a:rPr>
              <a:t>Active primitive</a:t>
            </a:r>
            <a:r>
              <a:rPr lang="zh-CN" altLang="en-US" dirty="0">
                <a:latin typeface="Times New Roman" panose="02020503050405090304" pitchFamily="18" charset="0"/>
                <a:cs typeface="Times New Roman" panose="02020503050405090304" pitchFamily="18" charset="0"/>
              </a:rPr>
              <a:t>）的具体步骤：</a:t>
            </a:r>
            <a:endParaRPr lang="en-US" altLang="zh-CN">
              <a:latin typeface="Times New Roman" panose="02020503050405090304" pitchFamily="18" charset="0"/>
              <a:cs typeface="Times New Roman" panose="02020503050405090304" pitchFamily="18" charset="0"/>
            </a:endParaRPr>
          </a:p>
          <a:p>
            <a:pPr>
              <a:lnSpc>
                <a:spcPct val="11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）根据进程标示符，在</a:t>
            </a:r>
            <a:r>
              <a:rPr lang="en-US" altLang="zh-CN">
                <a:latin typeface="Times New Roman" panose="02020503050405090304" pitchFamily="18" charset="0"/>
                <a:cs typeface="Times New Roman" panose="02020503050405090304" pitchFamily="18" charset="0"/>
              </a:rPr>
              <a:t>PCB</a:t>
            </a:r>
            <a:r>
              <a:rPr lang="zh-CN" altLang="en-US" dirty="0">
                <a:latin typeface="Times New Roman" panose="02020503050405090304" pitchFamily="18" charset="0"/>
              </a:rPr>
              <a:t>集合中找到需要激活的进程。</a:t>
            </a:r>
            <a:endParaRPr lang="zh-CN" altLang="en-US" dirty="0">
              <a:latin typeface="Times New Roman" panose="02020503050405090304" pitchFamily="18" charset="0"/>
            </a:endParaRPr>
          </a:p>
          <a:p>
            <a:pPr>
              <a:lnSpc>
                <a:spcPct val="110000"/>
              </a:lnSpc>
              <a:buNone/>
            </a:pPr>
            <a:r>
              <a:rPr lang="zh-CN" altLang="en-US" dirty="0">
                <a:latin typeface="Times New Roman" panose="02020503050405090304" pitchFamily="18" charset="0"/>
              </a:rPr>
              <a:t>   （</a:t>
            </a:r>
            <a:r>
              <a:rPr lang="en-US" altLang="zh-CN">
                <a:latin typeface="Times New Roman" panose="02020503050405090304" pitchFamily="18" charset="0"/>
              </a:rPr>
              <a:t>2</a:t>
            </a:r>
            <a:r>
              <a:rPr lang="zh-CN" altLang="en-US" dirty="0">
                <a:latin typeface="Times New Roman" panose="02020503050405090304" pitchFamily="18" charset="0"/>
              </a:rPr>
              <a:t>）检查激活进程的状态。</a:t>
            </a:r>
            <a:endParaRPr lang="zh-CN" altLang="en-US" dirty="0">
              <a:latin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3.2.4  </a:t>
            </a:r>
            <a:r>
              <a:rPr lang="zh-CN" altLang="en-US" dirty="0">
                <a:latin typeface="Times New Roman" panose="02020503050405090304" pitchFamily="18" charset="0"/>
                <a:cs typeface="Times New Roman" panose="02020503050405090304" pitchFamily="18" charset="0"/>
              </a:rPr>
              <a:t>进程挂起和激活</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1"/>
          <p:cNvSpPr>
            <a:spLocks noGrp="1"/>
          </p:cNvSpPr>
          <p:nvPr>
            <p:ph idx="4294967295"/>
          </p:nvPr>
        </p:nvSpPr>
        <p:spPr/>
        <p:txBody>
          <a:bodyPr vert="horz" wrap="square" lIns="91440" tIns="45720" rIns="91440" bIns="45720" anchor="t"/>
          <a:p>
            <a:pPr>
              <a:lnSpc>
                <a:spcPct val="120000"/>
              </a:lnSpc>
            </a:pPr>
            <a:r>
              <a:rPr lang="zh-CN" altLang="en-US" dirty="0">
                <a:latin typeface="Times New Roman" panose="02020503050405090304" pitchFamily="18" charset="0"/>
                <a:cs typeface="Times New Roman" panose="02020503050405090304" pitchFamily="18" charset="0"/>
              </a:rPr>
              <a:t>引起进程创建的事件：</a:t>
            </a: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）批处理作业</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en-US" altLang="zh-CN">
                <a:latin typeface="Times New Roman" panose="02020503050405090304" pitchFamily="18" charset="0"/>
                <a:cs typeface="Times New Roman" panose="02020503050405090304" pitchFamily="18" charset="0"/>
              </a:rPr>
              <a:t>   </a:t>
            </a: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）用户登录</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en-US" altLang="zh-CN">
                <a:latin typeface="Times New Roman" panose="02020503050405090304" pitchFamily="18" charset="0"/>
                <a:cs typeface="Times New Roman" panose="02020503050405090304" pitchFamily="18" charset="0"/>
              </a:rPr>
              <a:t>   </a:t>
            </a: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）提供服务</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en-US" altLang="zh-CN">
                <a:latin typeface="Times New Roman" panose="02020503050405090304" pitchFamily="18" charset="0"/>
                <a:cs typeface="Times New Roman" panose="02020503050405090304" pitchFamily="18" charset="0"/>
              </a:rPr>
              <a:t>   </a:t>
            </a:r>
            <a:r>
              <a:rPr lang="zh-CN" altLang="en-US" dirty="0">
                <a:latin typeface="Times New Roman" panose="02020503050405090304" pitchFamily="18" charset="0"/>
                <a:cs typeface="Times New Roman" panose="02020503050405090304" pitchFamily="18" charset="0"/>
              </a:rPr>
              <a:t>（</a:t>
            </a:r>
            <a:r>
              <a:rPr lang="en-US" altLang="zh-CN">
                <a:latin typeface="Times New Roman" panose="02020503050405090304" pitchFamily="18" charset="0"/>
                <a:cs typeface="Times New Roman" panose="02020503050405090304" pitchFamily="18" charset="0"/>
              </a:rPr>
              <a:t>4</a:t>
            </a:r>
            <a:r>
              <a:rPr lang="zh-CN" altLang="en-US" dirty="0">
                <a:latin typeface="Times New Roman" panose="02020503050405090304" pitchFamily="18" charset="0"/>
                <a:cs typeface="Times New Roman" panose="02020503050405090304" pitchFamily="18" charset="0"/>
              </a:rPr>
              <a:t>）进程派生</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3.2.1  </a:t>
            </a:r>
            <a:r>
              <a:rPr lang="zh-CN" altLang="en-US" dirty="0">
                <a:latin typeface="Times New Roman" panose="02020503050405090304" pitchFamily="18" charset="0"/>
                <a:cs typeface="Times New Roman" panose="02020503050405090304" pitchFamily="18" charset="0"/>
              </a:rPr>
              <a:t>进程创建</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内容占位符 1"/>
          <p:cNvSpPr>
            <a:spLocks noGrp="1"/>
          </p:cNvSpPr>
          <p:nvPr>
            <p:ph idx="4294967295"/>
          </p:nvPr>
        </p:nvSpPr>
        <p:spPr/>
        <p:txBody>
          <a:bodyPr vert="horz" wrap="square" lIns="91440" tIns="45720" rIns="91440" bIns="45720" anchor="t">
            <a:normAutofit lnSpcReduction="20000"/>
          </a:bodyPr>
          <a:p>
            <a:pPr>
              <a:lnSpc>
                <a:spcPct val="120000"/>
              </a:lnSpc>
            </a:pPr>
            <a:r>
              <a:rPr lang="zh-CN" altLang="en-US" dirty="0">
                <a:latin typeface="Times New Roman" panose="02020503050405090304" pitchFamily="18" charset="0"/>
                <a:cs typeface="Times New Roman" panose="02020503050405090304" pitchFamily="18" charset="0"/>
              </a:rPr>
              <a:t>创建一个新进程的具体步骤：</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）系统为新建进程申请一个空白的进程控制块，获得一个唯一的进程标识符。</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）系统为新建进程分配运行所需的资源，包括：内存、处理器时间、</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设备等。</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）进程控制块（</a:t>
            </a:r>
            <a:r>
              <a:rPr lang="en-US" altLang="zh-CN">
                <a:latin typeface="Times New Roman" panose="02020503050405090304" pitchFamily="18" charset="0"/>
                <a:cs typeface="Times New Roman" panose="02020503050405090304" pitchFamily="18" charset="0"/>
              </a:rPr>
              <a:t>PCB</a:t>
            </a:r>
            <a:r>
              <a:rPr lang="zh-CN" altLang="en-US" dirty="0">
                <a:latin typeface="Times New Roman" panose="02020503050405090304" pitchFamily="18" charset="0"/>
                <a:cs typeface="Times New Roman" panose="02020503050405090304" pitchFamily="18" charset="0"/>
              </a:rPr>
              <a:t>）初始化。</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4</a:t>
            </a:r>
            <a:r>
              <a:rPr lang="zh-CN" altLang="en-US" dirty="0">
                <a:latin typeface="Times New Roman" panose="02020503050405090304" pitchFamily="18" charset="0"/>
                <a:cs typeface="Times New Roman" panose="02020503050405090304" pitchFamily="18" charset="0"/>
              </a:rPr>
              <a:t>）设置链接，如果就绪队列允许新进程插入，则将新进程插入就绪队列。</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3.2.1  </a:t>
            </a:r>
            <a:r>
              <a:rPr lang="zh-CN" altLang="en-US" dirty="0">
                <a:latin typeface="Times New Roman" panose="02020503050405090304" pitchFamily="18" charset="0"/>
                <a:cs typeface="Times New Roman" panose="02020503050405090304" pitchFamily="18" charset="0"/>
              </a:rPr>
              <a:t>进程创建</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4294967295"/>
          </p:nvPr>
        </p:nvSpPr>
        <p:spPr>
          <a:xfrm>
            <a:off x="1981200" y="1719263"/>
            <a:ext cx="8229600" cy="4411663"/>
          </a:xfrm>
        </p:spPr>
        <p:txBody>
          <a:bodyPr vert="horz" wrap="square" lIns="91440" tIns="45720" rIns="91440" bIns="45720" numCol="1" anchor="t" anchorCtr="0" compatLnSpc="1">
            <a:normAutofit lnSpcReduction="10000"/>
          </a:bodyPr>
          <a:p>
            <a:pPr>
              <a:lnSpc>
                <a:spcPct val="110000"/>
              </a:lnSpc>
            </a:pPr>
            <a:r>
              <a:rPr lang="zh-CN" altLang="en-US" dirty="0">
                <a:latin typeface="Times New Roman" panose="02020503050405090304" pitchFamily="18" charset="0"/>
                <a:cs typeface="Times New Roman" panose="02020503050405090304" pitchFamily="18" charset="0"/>
              </a:rPr>
              <a:t>引起进程终止的事件：</a:t>
            </a:r>
            <a:endParaRPr lang="en-US" altLang="zh-CN">
              <a:latin typeface="Times New Roman" panose="02020503050405090304" pitchFamily="18" charset="0"/>
              <a:cs typeface="Times New Roman" panose="02020503050405090304" pitchFamily="18" charset="0"/>
            </a:endParaRPr>
          </a:p>
          <a:p>
            <a:pPr>
              <a:lnSpc>
                <a:spcPct val="11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 正常完成</a:t>
            </a:r>
            <a:endParaRPr lang="zh-CN" altLang="en-US" dirty="0">
              <a:latin typeface="Times New Roman" panose="02020503050405090304" pitchFamily="18" charset="0"/>
              <a:cs typeface="Times New Roman" panose="02020503050405090304" pitchFamily="18" charset="0"/>
            </a:endParaRPr>
          </a:p>
          <a:p>
            <a:pPr>
              <a:lnSpc>
                <a:spcPct val="11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 运行超时</a:t>
            </a:r>
            <a:endParaRPr lang="zh-CN" altLang="en-US" dirty="0">
              <a:latin typeface="Times New Roman" panose="02020503050405090304" pitchFamily="18" charset="0"/>
              <a:cs typeface="Times New Roman" panose="02020503050405090304" pitchFamily="18" charset="0"/>
            </a:endParaRPr>
          </a:p>
          <a:p>
            <a:pPr>
              <a:lnSpc>
                <a:spcPct val="11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rPr>
              <a:t>） 等待超时</a:t>
            </a:r>
            <a:endParaRPr lang="zh-CN" altLang="en-US" dirty="0">
              <a:latin typeface="Times New Roman" panose="02020503050405090304" pitchFamily="18" charset="0"/>
            </a:endParaRPr>
          </a:p>
          <a:p>
            <a:pPr>
              <a:lnSpc>
                <a:spcPct val="110000"/>
              </a:lnSpc>
              <a:buNone/>
            </a:pPr>
            <a:r>
              <a:rPr lang="zh-CN" altLang="en-US" dirty="0">
                <a:latin typeface="Times New Roman" panose="02020503050405090304" pitchFamily="18" charset="0"/>
              </a:rPr>
              <a:t>   （</a:t>
            </a:r>
            <a:r>
              <a:rPr lang="en-US" altLang="zh-CN">
                <a:latin typeface="Times New Roman" panose="02020503050405090304" pitchFamily="18" charset="0"/>
              </a:rPr>
              <a:t>4</a:t>
            </a:r>
            <a:r>
              <a:rPr lang="zh-CN" altLang="en-US" dirty="0">
                <a:latin typeface="Times New Roman" panose="02020503050405090304" pitchFamily="18" charset="0"/>
              </a:rPr>
              <a:t>） 内存不足</a:t>
            </a:r>
            <a:endParaRPr lang="zh-CN" altLang="en-US" dirty="0">
              <a:latin typeface="Times New Roman" panose="02020503050405090304" pitchFamily="18" charset="0"/>
            </a:endParaRPr>
          </a:p>
          <a:p>
            <a:pPr>
              <a:lnSpc>
                <a:spcPct val="110000"/>
              </a:lnSpc>
              <a:buNone/>
            </a:pPr>
            <a:r>
              <a:rPr lang="zh-CN" altLang="en-US" dirty="0">
                <a:latin typeface="Times New Roman" panose="02020503050405090304" pitchFamily="18" charset="0"/>
              </a:rPr>
              <a:t>   （</a:t>
            </a:r>
            <a:r>
              <a:rPr lang="en-US" altLang="zh-CN">
                <a:latin typeface="Times New Roman" panose="02020503050405090304" pitchFamily="18" charset="0"/>
              </a:rPr>
              <a:t>5</a:t>
            </a:r>
            <a:r>
              <a:rPr lang="zh-CN" altLang="en-US" dirty="0">
                <a:latin typeface="Times New Roman" panose="02020503050405090304" pitchFamily="18" charset="0"/>
              </a:rPr>
              <a:t>） 越界错误</a:t>
            </a:r>
            <a:endParaRPr lang="zh-CN" altLang="en-US" dirty="0">
              <a:latin typeface="Times New Roman" panose="02020503050405090304" pitchFamily="18" charset="0"/>
            </a:endParaRPr>
          </a:p>
          <a:p>
            <a:pPr>
              <a:lnSpc>
                <a:spcPct val="110000"/>
              </a:lnSpc>
              <a:buNone/>
            </a:pPr>
            <a:r>
              <a:rPr lang="zh-CN" altLang="en-US" dirty="0">
                <a:latin typeface="Times New Roman" panose="02020503050405090304" pitchFamily="18" charset="0"/>
              </a:rPr>
              <a:t>   （</a:t>
            </a:r>
            <a:r>
              <a:rPr lang="en-US" altLang="zh-CN">
                <a:latin typeface="Times New Roman" panose="02020503050405090304" pitchFamily="18" charset="0"/>
              </a:rPr>
              <a:t>6</a:t>
            </a:r>
            <a:r>
              <a:rPr lang="zh-CN" altLang="en-US" dirty="0">
                <a:latin typeface="Times New Roman" panose="02020503050405090304" pitchFamily="18" charset="0"/>
              </a:rPr>
              <a:t>） 保护错误</a:t>
            </a:r>
            <a:endParaRPr lang="zh-CN" altLang="en-US" dirty="0">
              <a:latin typeface="Times New Roman" panose="02020503050405090304" pitchFamily="18" charset="0"/>
            </a:endParaRPr>
          </a:p>
          <a:p>
            <a:pPr>
              <a:lnSpc>
                <a:spcPct val="110000"/>
              </a:lnSpc>
              <a:buNone/>
            </a:pPr>
            <a:r>
              <a:rPr lang="zh-CN" altLang="en-US" dirty="0">
                <a:latin typeface="Times New Roman" panose="02020503050405090304" pitchFamily="18" charset="0"/>
              </a:rPr>
              <a:t>   （</a:t>
            </a:r>
            <a:r>
              <a:rPr lang="en-US" altLang="zh-CN">
                <a:latin typeface="Times New Roman" panose="02020503050405090304" pitchFamily="18" charset="0"/>
              </a:rPr>
              <a:t>7</a:t>
            </a:r>
            <a:r>
              <a:rPr lang="zh-CN" altLang="en-US" dirty="0">
                <a:latin typeface="Times New Roman" panose="02020503050405090304" pitchFamily="18" charset="0"/>
              </a:rPr>
              <a:t>） 算术错误</a:t>
            </a:r>
            <a:endParaRPr lang="zh-CN" altLang="en-US" dirty="0">
              <a:latin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3.2.2  </a:t>
            </a:r>
            <a:r>
              <a:rPr lang="zh-CN" altLang="en-US" dirty="0">
                <a:latin typeface="Times New Roman" panose="02020503050405090304" pitchFamily="18" charset="0"/>
                <a:cs typeface="Times New Roman" panose="02020503050405090304" pitchFamily="18" charset="0"/>
              </a:rPr>
              <a:t>进程终止</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
        <p:nvSpPr>
          <p:cNvPr id="5" name="内容占位符 1"/>
          <p:cNvSpPr txBox="1"/>
          <p:nvPr/>
        </p:nvSpPr>
        <p:spPr>
          <a:xfrm>
            <a:off x="5638800" y="2468563"/>
            <a:ext cx="4572000" cy="4008438"/>
          </a:xfrm>
          <a:prstGeom prst="rect">
            <a:avLst/>
          </a:prstGeom>
        </p:spPr>
        <p:txBody>
          <a:bodyPr>
            <a:normAutofit/>
          </a:bodyPr>
          <a:lstStyle/>
          <a:p>
            <a:pPr marL="274320" marR="0" indent="-274320" defTabSz="914400" fontAlgn="auto">
              <a:lnSpc>
                <a:spcPct val="120000"/>
              </a:lnSpc>
              <a:spcBef>
                <a:spcPct val="20000"/>
              </a:spcBef>
              <a:spcAft>
                <a:spcPts val="0"/>
              </a:spcAft>
              <a:buClr>
                <a:schemeClr val="accent3"/>
              </a:buClr>
              <a:buSzPct val="95000"/>
              <a:buFontTx/>
              <a:buNone/>
              <a:defRPr/>
            </a:pP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a:t>
            </a:r>
            <a:r>
              <a:rPr kumimoji="0" lang="en-US" sz="2600" kern="1200" cap="none" spc="0" normalizeH="0" baseline="0" noProof="0" dirty="0">
                <a:latin typeface="Times New Roman" panose="02020503050405090304" pitchFamily="18" charset="0"/>
                <a:ea typeface="+mn-ea"/>
                <a:cs typeface="Times New Roman" panose="02020503050405090304" pitchFamily="18" charset="0"/>
              </a:rPr>
              <a:t>8</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a:t>
            </a:r>
            <a:r>
              <a:rPr kumimoji="0" lang="en-US" sz="2600" kern="1200" cap="none" spc="0" normalizeH="0" baseline="0" noProof="0" dirty="0">
                <a:latin typeface="Times New Roman" panose="02020503050405090304" pitchFamily="18" charset="0"/>
                <a:ea typeface="+mn-ea"/>
                <a:cs typeface="Times New Roman" panose="02020503050405090304" pitchFamily="18" charset="0"/>
              </a:rPr>
              <a:t> I/O</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错误</a:t>
            </a:r>
            <a:endPar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endParaRPr>
          </a:p>
          <a:p>
            <a:pPr marL="274320" marR="0" indent="-274320" defTabSz="914400" fontAlgn="auto">
              <a:lnSpc>
                <a:spcPct val="120000"/>
              </a:lnSpc>
              <a:spcBef>
                <a:spcPct val="20000"/>
              </a:spcBef>
              <a:spcAft>
                <a:spcPts val="0"/>
              </a:spcAft>
              <a:buClr>
                <a:schemeClr val="accent3"/>
              </a:buClr>
              <a:buSzPct val="95000"/>
              <a:buFontTx/>
              <a:buNone/>
              <a:defRPr/>
            </a:pP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a:t>
            </a:r>
            <a:r>
              <a:rPr kumimoji="0" lang="en-US" sz="2600" kern="1200" cap="none" spc="0" normalizeH="0" baseline="0" noProof="0" dirty="0">
                <a:latin typeface="Times New Roman" panose="02020503050405090304" pitchFamily="18" charset="0"/>
                <a:ea typeface="+mn-ea"/>
                <a:cs typeface="Times New Roman" panose="02020503050405090304" pitchFamily="18" charset="0"/>
              </a:rPr>
              <a:t>9</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 无效指令</a:t>
            </a:r>
            <a:endPar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endParaRPr>
          </a:p>
          <a:p>
            <a:pPr marL="274320" marR="0" indent="-274320" defTabSz="914400" fontAlgn="auto">
              <a:lnSpc>
                <a:spcPct val="120000"/>
              </a:lnSpc>
              <a:spcBef>
                <a:spcPct val="20000"/>
              </a:spcBef>
              <a:spcAft>
                <a:spcPts val="0"/>
              </a:spcAft>
              <a:buClr>
                <a:schemeClr val="accent3"/>
              </a:buClr>
              <a:buSzPct val="95000"/>
              <a:buFontTx/>
              <a:buNone/>
              <a:defRPr/>
            </a:pP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a:t>
            </a:r>
            <a:r>
              <a:rPr kumimoji="0" lang="en-US" sz="2600" kern="1200" cap="none" spc="0" normalizeH="0" baseline="0" noProof="0" dirty="0">
                <a:latin typeface="Times New Roman" panose="02020503050405090304" pitchFamily="18" charset="0"/>
                <a:ea typeface="+mn-ea"/>
                <a:cs typeface="Times New Roman" panose="02020503050405090304" pitchFamily="18" charset="0"/>
              </a:rPr>
              <a:t>10</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）特权指令</a:t>
            </a:r>
            <a:endPar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endParaRPr>
          </a:p>
          <a:p>
            <a:pPr marL="274320" marR="0" indent="-274320" defTabSz="914400" fontAlgn="auto">
              <a:lnSpc>
                <a:spcPct val="120000"/>
              </a:lnSpc>
              <a:spcBef>
                <a:spcPct val="20000"/>
              </a:spcBef>
              <a:spcAft>
                <a:spcPts val="0"/>
              </a:spcAft>
              <a:buClr>
                <a:schemeClr val="accent3"/>
              </a:buClr>
              <a:buSzPct val="95000"/>
              <a:buFontTx/>
              <a:buNone/>
              <a:defRPr/>
            </a:pP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a:t>
            </a:r>
            <a:r>
              <a:rPr kumimoji="0" lang="en-US" sz="2600" kern="1200" cap="none" spc="0" normalizeH="0" baseline="0" noProof="0" dirty="0">
                <a:latin typeface="Times New Roman" panose="02020503050405090304" pitchFamily="18" charset="0"/>
                <a:ea typeface="+mn-ea"/>
                <a:cs typeface="Times New Roman" panose="02020503050405090304" pitchFamily="18" charset="0"/>
              </a:rPr>
              <a:t>11</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）操作员或操作系统干涉</a:t>
            </a:r>
            <a:endPar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endParaRPr>
          </a:p>
          <a:p>
            <a:pPr marL="274320" marR="0" indent="-274320" defTabSz="914400" fontAlgn="auto">
              <a:lnSpc>
                <a:spcPct val="120000"/>
              </a:lnSpc>
              <a:spcBef>
                <a:spcPct val="20000"/>
              </a:spcBef>
              <a:spcAft>
                <a:spcPts val="0"/>
              </a:spcAft>
              <a:buClr>
                <a:schemeClr val="accent3"/>
              </a:buClr>
              <a:buSzPct val="95000"/>
              <a:buFontTx/>
              <a:buNone/>
              <a:defRPr/>
            </a:pP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a:t>
            </a:r>
            <a:r>
              <a:rPr kumimoji="0" lang="en-US" sz="2600" kern="1200" cap="none" spc="0" normalizeH="0" baseline="0" noProof="0" dirty="0">
                <a:latin typeface="Times New Roman" panose="02020503050405090304" pitchFamily="18" charset="0"/>
                <a:ea typeface="+mn-ea"/>
                <a:cs typeface="Times New Roman" panose="02020503050405090304" pitchFamily="18" charset="0"/>
              </a:rPr>
              <a:t>12</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）父进程请求</a:t>
            </a:r>
            <a:endPar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endParaRPr>
          </a:p>
          <a:p>
            <a:pPr marL="274320" marR="0" indent="-274320" defTabSz="914400" fontAlgn="auto">
              <a:lnSpc>
                <a:spcPct val="120000"/>
              </a:lnSpc>
              <a:spcBef>
                <a:spcPct val="20000"/>
              </a:spcBef>
              <a:spcAft>
                <a:spcPts val="0"/>
              </a:spcAft>
              <a:buClr>
                <a:schemeClr val="accent3"/>
              </a:buClr>
              <a:buSzPct val="95000"/>
              <a:buFontTx/>
              <a:buNone/>
              <a:defRPr/>
            </a:pP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a:t>
            </a:r>
            <a:r>
              <a:rPr kumimoji="0" lang="en-US" sz="2600" kern="1200" cap="none" spc="0" normalizeH="0" baseline="0" noProof="0" dirty="0">
                <a:latin typeface="Times New Roman" panose="02020503050405090304" pitchFamily="18" charset="0"/>
                <a:ea typeface="+mn-ea"/>
                <a:cs typeface="Times New Roman" panose="02020503050405090304" pitchFamily="18" charset="0"/>
              </a:rPr>
              <a:t>13</a:t>
            </a:r>
            <a:r>
              <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rPr>
              <a:t>）父进程终止</a:t>
            </a:r>
            <a:endParaRPr kumimoji="0" lang="zh-CN" altLang="en-US" sz="2600" kern="1200" cap="none" spc="0" normalizeH="0" baseline="0" noProof="0" dirty="0">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内容占位符 1"/>
          <p:cNvSpPr>
            <a:spLocks noGrp="1"/>
          </p:cNvSpPr>
          <p:nvPr>
            <p:ph idx="4294967295"/>
          </p:nvPr>
        </p:nvSpPr>
        <p:spPr>
          <a:xfrm>
            <a:off x="1981200" y="1447800"/>
            <a:ext cx="8229600" cy="4273550"/>
          </a:xfrm>
        </p:spPr>
        <p:txBody>
          <a:bodyPr vert="horz" wrap="square" lIns="91440" tIns="45720" rIns="91440" bIns="45720" anchor="t">
            <a:normAutofit lnSpcReduction="10000"/>
          </a:bodyPr>
          <a:p>
            <a:pPr>
              <a:lnSpc>
                <a:spcPct val="120000"/>
              </a:lnSpc>
            </a:pPr>
            <a:r>
              <a:rPr lang="zh-CN" altLang="en-US" dirty="0">
                <a:latin typeface="Times New Roman" panose="02020503050405090304" pitchFamily="18" charset="0"/>
                <a:cs typeface="Times New Roman" panose="02020503050405090304" pitchFamily="18" charset="0"/>
              </a:rPr>
              <a:t>终止原语的具体步骤：</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cs typeface="Times New Roman" panose="02020503050405090304" pitchFamily="18" charset="0"/>
              </a:rPr>
              <a:t>）根据需要终止进程的进程标识符，从</a:t>
            </a:r>
            <a:r>
              <a:rPr lang="en-US" altLang="zh-CN">
                <a:latin typeface="Times New Roman" panose="02020503050405090304" pitchFamily="18" charset="0"/>
                <a:cs typeface="Times New Roman" panose="02020503050405090304" pitchFamily="18" charset="0"/>
              </a:rPr>
              <a:t>PCB</a:t>
            </a:r>
            <a:r>
              <a:rPr lang="zh-CN" altLang="en-US" dirty="0">
                <a:latin typeface="Times New Roman" panose="02020503050405090304" pitchFamily="18" charset="0"/>
                <a:cs typeface="Times New Roman" panose="02020503050405090304" pitchFamily="18" charset="0"/>
              </a:rPr>
              <a:t>集合中查找对应的进程，从中读出该进程的状态。</a:t>
            </a: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2</a:t>
            </a:r>
            <a:r>
              <a:rPr lang="zh-CN" altLang="en-US" dirty="0">
                <a:latin typeface="Times New Roman" panose="02020503050405090304" pitchFamily="18" charset="0"/>
                <a:cs typeface="Times New Roman" panose="02020503050405090304" pitchFamily="18" charset="0"/>
              </a:rPr>
              <a:t>）若被终止进程正处在执行状态，则应立即终止该进程的执行，并设置相应的调度信息，用于指示该进程被终止后应重新进行调度。</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）将被终止进程所拥有的所有资源归还给其父进程，或者归还给系统。</a:t>
            </a:r>
            <a:endParaRPr lang="zh-CN" altLang="en-US" dirty="0">
              <a:latin typeface="Times New Roman" panose="02020503050405090304" pitchFamily="18" charset="0"/>
              <a:cs typeface="Times New Roman" panose="02020503050405090304" pitchFamily="18" charset="0"/>
            </a:endParaRPr>
          </a:p>
          <a:p>
            <a:pPr>
              <a:lnSpc>
                <a:spcPct val="120000"/>
              </a:lnSpc>
              <a:buNone/>
            </a:pP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a:xfrm>
            <a:off x="1981200" y="433388"/>
            <a:ext cx="8229600" cy="1143000"/>
          </a:xfrm>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3.2.2  </a:t>
            </a:r>
            <a:r>
              <a:rPr lang="zh-CN" altLang="en-US" dirty="0">
                <a:latin typeface="Times New Roman" panose="02020503050405090304" pitchFamily="18" charset="0"/>
                <a:cs typeface="Times New Roman" panose="02020503050405090304" pitchFamily="18" charset="0"/>
              </a:rPr>
              <a:t>进程终止</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内容占位符 1"/>
          <p:cNvSpPr>
            <a:spLocks noGrp="1"/>
          </p:cNvSpPr>
          <p:nvPr>
            <p:ph idx="4294967295"/>
          </p:nvPr>
        </p:nvSpPr>
        <p:spPr>
          <a:xfrm>
            <a:off x="1981200" y="1781175"/>
            <a:ext cx="8229600" cy="4273550"/>
          </a:xfrm>
        </p:spPr>
        <p:txBody>
          <a:bodyPr vert="horz" wrap="square" lIns="91440" tIns="45720" rIns="91440" bIns="45720" anchor="t"/>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3</a:t>
            </a:r>
            <a:r>
              <a:rPr lang="zh-CN" altLang="en-US" dirty="0">
                <a:latin typeface="Times New Roman" panose="02020503050405090304" pitchFamily="18" charset="0"/>
                <a:cs typeface="Times New Roman" panose="02020503050405090304" pitchFamily="18" charset="0"/>
              </a:rPr>
              <a:t>）若被终止进程还拥有子孙进程，则将其所有子孙进程一并终止。</a:t>
            </a:r>
            <a:endParaRPr lang="zh-CN" altLang="en-US" dirty="0">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4</a:t>
            </a:r>
            <a:r>
              <a:rPr lang="zh-CN" altLang="en-US" dirty="0">
                <a:latin typeface="Times New Roman" panose="02020503050405090304" pitchFamily="18" charset="0"/>
                <a:cs typeface="Times New Roman" panose="02020503050405090304" pitchFamily="18" charset="0"/>
              </a:rPr>
              <a:t>）归还</a:t>
            </a:r>
            <a:r>
              <a:rPr lang="en-US" altLang="zh-CN">
                <a:latin typeface="Times New Roman" panose="02020503050405090304" pitchFamily="18" charset="0"/>
                <a:cs typeface="Times New Roman" panose="02020503050405090304" pitchFamily="18" charset="0"/>
              </a:rPr>
              <a:t>PCB</a:t>
            </a:r>
            <a:r>
              <a:rPr lang="zh-CN" altLang="en-US" dirty="0">
                <a:latin typeface="Times New Roman" panose="02020503050405090304" pitchFamily="18" charset="0"/>
                <a:cs typeface="Times New Roman" panose="02020503050405090304" pitchFamily="18" charset="0"/>
              </a:rPr>
              <a:t>所占据的空间。</a:t>
            </a:r>
            <a:endParaRPr lang="zh-CN" altLang="en-US"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a:xfrm>
            <a:off x="1981200" y="433388"/>
            <a:ext cx="8229600" cy="1143000"/>
          </a:xfrm>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3.2.2  </a:t>
            </a:r>
            <a:r>
              <a:rPr lang="zh-CN" altLang="en-US" dirty="0">
                <a:latin typeface="Times New Roman" panose="02020503050405090304" pitchFamily="18" charset="0"/>
                <a:cs typeface="Times New Roman" panose="02020503050405090304" pitchFamily="18" charset="0"/>
              </a:rPr>
              <a:t>进程终止</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内容占位符 1"/>
          <p:cNvSpPr>
            <a:spLocks noGrp="1"/>
          </p:cNvSpPr>
          <p:nvPr>
            <p:ph idx="4294967295"/>
          </p:nvPr>
        </p:nvSpPr>
        <p:spPr>
          <a:xfrm>
            <a:off x="1981200" y="1524000"/>
            <a:ext cx="8229600" cy="4411663"/>
          </a:xfrm>
        </p:spPr>
        <p:txBody>
          <a:bodyPr vert="horz" wrap="square" lIns="91440" tIns="45720" rIns="91440" bIns="45720" anchor="t">
            <a:normAutofit fontScale="90000"/>
          </a:bodyPr>
          <a:p>
            <a:pPr>
              <a:lnSpc>
                <a:spcPct val="120000"/>
              </a:lnSpc>
              <a:buNone/>
            </a:pPr>
            <a:r>
              <a:rPr lang="en-US" altLang="zh-CN">
                <a:latin typeface="Times New Roman" panose="02020503050405090304" pitchFamily="18" charset="0"/>
                <a:cs typeface="Times New Roman" panose="02020503050405090304" pitchFamily="18" charset="0"/>
              </a:rPr>
              <a:t>1. </a:t>
            </a:r>
            <a:r>
              <a:rPr lang="zh-CN" altLang="en-US" dirty="0">
                <a:latin typeface="Times New Roman" panose="02020503050405090304" pitchFamily="18" charset="0"/>
                <a:cs typeface="Times New Roman" panose="02020503050405090304" pitchFamily="18" charset="0"/>
              </a:rPr>
              <a:t>进程阻塞</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进程阻塞是指进程在执行过程中因等待某个事件的发生或等待某个操作的完成而不得不让出处理器。</a:t>
            </a:r>
            <a:endParaRPr lang="en-US" altLang="zh-CN">
              <a:latin typeface="Times New Roman" panose="02020503050405090304" pitchFamily="18" charset="0"/>
              <a:cs typeface="Times New Roman" panose="02020503050405090304" pitchFamily="18" charset="0"/>
            </a:endParaRPr>
          </a:p>
          <a:p>
            <a:pPr>
              <a:lnSpc>
                <a:spcPct val="120000"/>
              </a:lnSpc>
            </a:pPr>
            <a:r>
              <a:rPr lang="zh-CN" altLang="en-US" dirty="0">
                <a:latin typeface="Times New Roman" panose="02020503050405090304" pitchFamily="18" charset="0"/>
                <a:cs typeface="Times New Roman" panose="02020503050405090304" pitchFamily="18" charset="0"/>
              </a:rPr>
              <a:t>引起进程阻塞的主要事件有：</a:t>
            </a:r>
            <a:endParaRPr lang="en-US" altLang="zh-CN">
              <a:latin typeface="Times New Roman" panose="02020503050405090304" pitchFamily="18" charset="0"/>
              <a:cs typeface="Times New Roman" panose="02020503050405090304" pitchFamily="18" charset="0"/>
            </a:endParaRPr>
          </a:p>
          <a:p>
            <a:pPr>
              <a:lnSpc>
                <a:spcPct val="120000"/>
              </a:lnSpc>
              <a:buNone/>
            </a:pPr>
            <a:r>
              <a:rPr lang="zh-CN" altLang="en-US" dirty="0">
                <a:latin typeface="Times New Roman" panose="02020503050405090304" pitchFamily="18" charset="0"/>
                <a:cs typeface="Times New Roman" panose="02020503050405090304" pitchFamily="18" charset="0"/>
              </a:rPr>
              <a:t>   </a:t>
            </a:r>
            <a:r>
              <a:rPr lang="zh-CN" altLang="en-US" sz="2400" dirty="0">
                <a:latin typeface="Times New Roman" panose="02020503050405090304" pitchFamily="18" charset="0"/>
                <a:cs typeface="Times New Roman" panose="02020503050405090304" pitchFamily="18" charset="0"/>
              </a:rPr>
              <a:t>（</a:t>
            </a:r>
            <a:r>
              <a:rPr lang="en-US" altLang="zh-CN" sz="2400">
                <a:latin typeface="Times New Roman" panose="02020503050405090304" pitchFamily="18" charset="0"/>
                <a:cs typeface="Times New Roman" panose="02020503050405090304" pitchFamily="18" charset="0"/>
              </a:rPr>
              <a:t>1</a:t>
            </a:r>
            <a:r>
              <a:rPr lang="zh-CN" altLang="en-US" sz="2400" dirty="0">
                <a:latin typeface="Times New Roman" panose="02020503050405090304" pitchFamily="18" charset="0"/>
                <a:cs typeface="Times New Roman" panose="02020503050405090304" pitchFamily="18" charset="0"/>
              </a:rPr>
              <a:t>）请求系统服务。</a:t>
            </a:r>
            <a:endParaRPr lang="zh-CN" altLang="en-US" sz="2400" dirty="0">
              <a:latin typeface="Times New Roman" panose="02020503050405090304" pitchFamily="18" charset="0"/>
              <a:cs typeface="Times New Roman" panose="02020503050405090304" pitchFamily="18" charset="0"/>
            </a:endParaRPr>
          </a:p>
          <a:p>
            <a:pPr>
              <a:lnSpc>
                <a:spcPct val="120000"/>
              </a:lnSpc>
              <a:buNone/>
            </a:pPr>
            <a:r>
              <a:rPr lang="zh-CN" altLang="en-US" sz="2400" dirty="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2</a:t>
            </a:r>
            <a:r>
              <a:rPr lang="zh-CN" altLang="en-US" sz="2400" dirty="0">
                <a:latin typeface="Times New Roman" panose="02020503050405090304" pitchFamily="18" charset="0"/>
                <a:cs typeface="Times New Roman" panose="02020503050405090304" pitchFamily="18" charset="0"/>
              </a:rPr>
              <a:t>）启动某种操作。</a:t>
            </a:r>
            <a:endParaRPr lang="zh-CN" altLang="en-US" sz="2400" dirty="0">
              <a:latin typeface="Times New Roman" panose="02020503050405090304" pitchFamily="18" charset="0"/>
              <a:cs typeface="Times New Roman" panose="02020503050405090304" pitchFamily="18" charset="0"/>
            </a:endParaRPr>
          </a:p>
          <a:p>
            <a:pPr>
              <a:lnSpc>
                <a:spcPct val="120000"/>
              </a:lnSpc>
              <a:buNone/>
            </a:pPr>
            <a:r>
              <a:rPr lang="zh-CN" altLang="en-US" sz="2400" dirty="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3</a:t>
            </a:r>
            <a:r>
              <a:rPr lang="zh-CN" altLang="en-US" sz="2400" dirty="0">
                <a:latin typeface="Times New Roman" panose="02020503050405090304" pitchFamily="18" charset="0"/>
                <a:cs typeface="Times New Roman" panose="02020503050405090304" pitchFamily="18" charset="0"/>
              </a:rPr>
              <a:t>）新数据尚未到达。</a:t>
            </a:r>
            <a:endParaRPr lang="zh-CN" altLang="en-US" sz="2400" dirty="0">
              <a:latin typeface="Times New Roman" panose="02020503050405090304" pitchFamily="18" charset="0"/>
              <a:cs typeface="Times New Roman" panose="02020503050405090304" pitchFamily="18" charset="0"/>
            </a:endParaRPr>
          </a:p>
          <a:p>
            <a:pPr>
              <a:lnSpc>
                <a:spcPct val="120000"/>
              </a:lnSpc>
              <a:buNone/>
            </a:pPr>
            <a:r>
              <a:rPr lang="zh-CN" altLang="en-US" sz="2400" dirty="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4</a:t>
            </a:r>
            <a:r>
              <a:rPr lang="zh-CN" altLang="en-US" sz="2400" dirty="0">
                <a:latin typeface="Times New Roman" panose="02020503050405090304" pitchFamily="18" charset="0"/>
                <a:cs typeface="Times New Roman" panose="02020503050405090304" pitchFamily="18" charset="0"/>
              </a:rPr>
              <a:t>）无新工作可做。</a:t>
            </a:r>
            <a:endParaRPr lang="zh-CN" altLang="en-US" sz="2400"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3.2.3  </a:t>
            </a:r>
            <a:r>
              <a:rPr lang="zh-CN" altLang="en-US" dirty="0">
                <a:latin typeface="Times New Roman" panose="02020503050405090304" pitchFamily="18" charset="0"/>
                <a:cs typeface="Times New Roman" panose="02020503050405090304" pitchFamily="18" charset="0"/>
              </a:rPr>
              <a:t>进程阻塞和唤醒</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内容占位符 1"/>
          <p:cNvSpPr>
            <a:spLocks noGrp="1"/>
          </p:cNvSpPr>
          <p:nvPr>
            <p:ph idx="4294967295"/>
          </p:nvPr>
        </p:nvSpPr>
        <p:spPr>
          <a:xfrm>
            <a:off x="1752600" y="1935163"/>
            <a:ext cx="8686800" cy="4389437"/>
          </a:xfrm>
        </p:spPr>
        <p:txBody>
          <a:bodyPr vert="horz" wrap="square" lIns="91440" tIns="45720" rIns="91440" bIns="45720" anchor="t"/>
          <a:p>
            <a:pPr>
              <a:lnSpc>
                <a:spcPct val="120000"/>
              </a:lnSpc>
            </a:pPr>
            <a:r>
              <a:rPr lang="zh-CN" altLang="en-US" sz="2800" dirty="0">
                <a:latin typeface="Times New Roman" panose="02020503050405090304" pitchFamily="18" charset="0"/>
                <a:cs typeface="Times New Roman" panose="02020503050405090304" pitchFamily="18" charset="0"/>
              </a:rPr>
              <a:t>阻塞原语（</a:t>
            </a:r>
            <a:r>
              <a:rPr lang="en-US" altLang="zh-CN" sz="2800">
                <a:latin typeface="Times New Roman" panose="02020503050405090304" pitchFamily="18" charset="0"/>
                <a:cs typeface="Times New Roman" panose="02020503050405090304" pitchFamily="18" charset="0"/>
              </a:rPr>
              <a:t>Block primitive</a:t>
            </a:r>
            <a:r>
              <a:rPr lang="zh-CN" altLang="en-US" sz="2800" dirty="0">
                <a:latin typeface="Times New Roman" panose="02020503050405090304" pitchFamily="18" charset="0"/>
                <a:cs typeface="Times New Roman" panose="02020503050405090304" pitchFamily="18" charset="0"/>
              </a:rPr>
              <a:t>）的具体步骤：</a:t>
            </a:r>
            <a:endParaRPr lang="en-US" altLang="zh-CN" sz="2800">
              <a:latin typeface="Times New Roman" panose="02020503050405090304" pitchFamily="18" charset="0"/>
              <a:cs typeface="Times New Roman" panose="02020503050405090304" pitchFamily="18" charset="0"/>
            </a:endParaRPr>
          </a:p>
          <a:p>
            <a:pPr>
              <a:lnSpc>
                <a:spcPct val="120000"/>
              </a:lnSpc>
              <a:buNone/>
            </a:pPr>
            <a:r>
              <a:rPr lang="zh-CN" altLang="en-US" sz="2800" dirty="0">
                <a:latin typeface="Times New Roman" panose="02020503050405090304" pitchFamily="18" charset="0"/>
                <a:cs typeface="Times New Roman" panose="02020503050405090304" pitchFamily="18" charset="0"/>
              </a:rPr>
              <a:t>  </a:t>
            </a:r>
            <a:r>
              <a:rPr lang="zh-CN" altLang="en-US" sz="2400" dirty="0">
                <a:latin typeface="Times New Roman" panose="02020503050405090304" pitchFamily="18" charset="0"/>
                <a:cs typeface="Times New Roman" panose="02020503050405090304" pitchFamily="18" charset="0"/>
              </a:rPr>
              <a:t>（</a:t>
            </a:r>
            <a:r>
              <a:rPr lang="en-US" altLang="zh-CN" sz="2400">
                <a:latin typeface="Times New Roman" panose="02020503050405090304" pitchFamily="18" charset="0"/>
                <a:cs typeface="Times New Roman" panose="02020503050405090304" pitchFamily="18" charset="0"/>
              </a:rPr>
              <a:t>1</a:t>
            </a:r>
            <a:r>
              <a:rPr lang="zh-CN" altLang="en-US" sz="2400" dirty="0">
                <a:latin typeface="Times New Roman" panose="02020503050405090304" pitchFamily="18" charset="0"/>
                <a:cs typeface="Times New Roman" panose="02020503050405090304" pitchFamily="18" charset="0"/>
              </a:rPr>
              <a:t>）正在执行的进程立即终止执行，把</a:t>
            </a:r>
            <a:r>
              <a:rPr lang="en-US" altLang="zh-CN" sz="2400">
                <a:latin typeface="Times New Roman" panose="02020503050405090304" pitchFamily="18" charset="0"/>
                <a:cs typeface="Times New Roman" panose="02020503050405090304" pitchFamily="18" charset="0"/>
              </a:rPr>
              <a:t>PCB</a:t>
            </a:r>
            <a:r>
              <a:rPr lang="zh-CN" altLang="en-US" sz="2400" dirty="0">
                <a:latin typeface="Times New Roman" panose="02020503050405090304" pitchFamily="18" charset="0"/>
                <a:cs typeface="Times New Roman" panose="02020503050405090304" pitchFamily="18" charset="0"/>
              </a:rPr>
              <a:t>中的进程状态由执行改为阻塞，并将处理机状态写入</a:t>
            </a:r>
            <a:r>
              <a:rPr lang="en-US" altLang="zh-CN" sz="2400">
                <a:latin typeface="Times New Roman" panose="02020503050405090304" pitchFamily="18" charset="0"/>
                <a:cs typeface="Times New Roman" panose="02020503050405090304" pitchFamily="18" charset="0"/>
              </a:rPr>
              <a:t>PCB</a:t>
            </a:r>
            <a:r>
              <a:rPr lang="zh-CN" altLang="en-US" sz="2400" dirty="0">
                <a:latin typeface="Times New Roman" panose="02020503050405090304" pitchFamily="18" charset="0"/>
                <a:cs typeface="Times New Roman" panose="02020503050405090304" pitchFamily="18" charset="0"/>
              </a:rPr>
              <a:t>中。</a:t>
            </a:r>
            <a:endParaRPr lang="zh-CN" altLang="en-US" sz="2400" dirty="0">
              <a:latin typeface="Times New Roman" panose="02020503050405090304" pitchFamily="18" charset="0"/>
              <a:cs typeface="Times New Roman" panose="02020503050405090304" pitchFamily="18" charset="0"/>
            </a:endParaRPr>
          </a:p>
          <a:p>
            <a:pPr>
              <a:lnSpc>
                <a:spcPct val="120000"/>
              </a:lnSpc>
              <a:buNone/>
            </a:pPr>
            <a:r>
              <a:rPr lang="zh-CN" altLang="en-US" sz="2400" dirty="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2</a:t>
            </a:r>
            <a:r>
              <a:rPr lang="zh-CN" altLang="en-US" sz="2400" dirty="0">
                <a:latin typeface="Times New Roman" panose="02020503050405090304" pitchFamily="18" charset="0"/>
                <a:cs typeface="Times New Roman" panose="02020503050405090304" pitchFamily="18" charset="0"/>
              </a:rPr>
              <a:t>）将</a:t>
            </a:r>
            <a:r>
              <a:rPr lang="en-US" altLang="zh-CN" sz="2400">
                <a:latin typeface="Times New Roman" panose="02020503050405090304" pitchFamily="18" charset="0"/>
                <a:cs typeface="Times New Roman" panose="02020503050405090304" pitchFamily="18" charset="0"/>
              </a:rPr>
              <a:t>PCB</a:t>
            </a:r>
            <a:r>
              <a:rPr lang="zh-CN" altLang="en-US" sz="2400" dirty="0">
                <a:latin typeface="Times New Roman" panose="02020503050405090304" pitchFamily="18" charset="0"/>
                <a:cs typeface="Times New Roman" panose="02020503050405090304" pitchFamily="18" charset="0"/>
              </a:rPr>
              <a:t>插入阻塞队列中，等到事件的发生或操作的完成。</a:t>
            </a:r>
            <a:endParaRPr lang="zh-CN" altLang="en-US" sz="2400" dirty="0">
              <a:latin typeface="Times New Roman" panose="02020503050405090304" pitchFamily="18" charset="0"/>
              <a:cs typeface="Times New Roman" panose="02020503050405090304" pitchFamily="18" charset="0"/>
            </a:endParaRPr>
          </a:p>
          <a:p>
            <a:pPr>
              <a:lnSpc>
                <a:spcPct val="120000"/>
              </a:lnSpc>
              <a:buNone/>
            </a:pPr>
            <a:r>
              <a:rPr lang="zh-CN" altLang="en-US" sz="2400" dirty="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3</a:t>
            </a:r>
            <a:r>
              <a:rPr lang="zh-CN" altLang="en-US" sz="2400" dirty="0">
                <a:latin typeface="Times New Roman" panose="02020503050405090304" pitchFamily="18" charset="0"/>
                <a:cs typeface="Times New Roman" panose="02020503050405090304" pitchFamily="18" charset="0"/>
              </a:rPr>
              <a:t>）系统将处理机重新分派给另一就绪进程，按照新进程的处理机状态更新处理机环境，就绪进程开始执行。</a:t>
            </a:r>
            <a:endParaRPr lang="zh-CN" altLang="en-US" sz="2400" dirty="0">
              <a:latin typeface="Times New Roman" panose="02020503050405090304" pitchFamily="18" charset="0"/>
              <a:cs typeface="Times New Roman" panose="02020503050405090304" pitchFamily="18" charset="0"/>
            </a:endParaRPr>
          </a:p>
          <a:p>
            <a:pPr>
              <a:lnSpc>
                <a:spcPct val="120000"/>
              </a:lnSpc>
              <a:buNone/>
            </a:pPr>
            <a:r>
              <a:rPr lang="zh-CN" altLang="en-US" sz="2400" dirty="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4</a:t>
            </a:r>
            <a:r>
              <a:rPr lang="zh-CN" altLang="en-US" sz="2400" dirty="0">
                <a:latin typeface="Times New Roman" panose="02020503050405090304" pitchFamily="18" charset="0"/>
                <a:cs typeface="Times New Roman" panose="02020503050405090304" pitchFamily="18" charset="0"/>
              </a:rPr>
              <a:t>）当被阻塞进程等待的事件发生或者等待的操作完成时，则操作系统会通过唤醒原语将等待该事件的进程唤醒。</a:t>
            </a:r>
            <a:endParaRPr lang="zh-CN" altLang="en-US" sz="2400" dirty="0">
              <a:latin typeface="Times New Roman" panose="02020503050405090304" pitchFamily="18" charset="0"/>
              <a:ea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3.2.3  </a:t>
            </a:r>
            <a:r>
              <a:rPr lang="zh-CN" altLang="en-US" dirty="0">
                <a:latin typeface="Times New Roman" panose="02020503050405090304" pitchFamily="18" charset="0"/>
                <a:cs typeface="Times New Roman" panose="02020503050405090304" pitchFamily="18" charset="0"/>
              </a:rPr>
              <a:t>进程阻塞和唤醒</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4294967295"/>
          </p:nvPr>
        </p:nvSpPr>
        <p:spPr>
          <a:xfrm>
            <a:off x="1981200" y="1719263"/>
            <a:ext cx="8229600" cy="4411663"/>
          </a:xfrm>
        </p:spPr>
        <p:txBody>
          <a:bodyPr vert="horz" wrap="square" lIns="91440" tIns="45720" rIns="91440" bIns="45720" numCol="1" anchor="t" anchorCtr="0" compatLnSpc="1">
            <a:normAutofit lnSpcReduction="20000"/>
          </a:bodyPr>
          <a:p>
            <a:pPr>
              <a:lnSpc>
                <a:spcPct val="110000"/>
              </a:lnSpc>
              <a:buNone/>
            </a:pPr>
            <a:r>
              <a:rPr lang="en-US" altLang="zh-CN">
                <a:latin typeface="Times New Roman" panose="02020503050405090304" pitchFamily="18" charset="0"/>
                <a:cs typeface="Times New Roman" panose="02020503050405090304" pitchFamily="18" charset="0"/>
              </a:rPr>
              <a:t>2. </a:t>
            </a:r>
            <a:r>
              <a:rPr lang="zh-CN" altLang="en-US" dirty="0">
                <a:latin typeface="Times New Roman" panose="02020503050405090304" pitchFamily="18" charset="0"/>
                <a:cs typeface="Times New Roman" panose="02020503050405090304" pitchFamily="18" charset="0"/>
              </a:rPr>
              <a:t>进程唤醒</a:t>
            </a:r>
            <a:endParaRPr lang="en-US" altLang="zh-CN">
              <a:latin typeface="Times New Roman" panose="02020503050405090304" pitchFamily="18" charset="0"/>
              <a:cs typeface="Times New Roman" panose="02020503050405090304" pitchFamily="18" charset="0"/>
            </a:endParaRPr>
          </a:p>
          <a:p>
            <a:pPr>
              <a:lnSpc>
                <a:spcPct val="110000"/>
              </a:lnSpc>
            </a:pPr>
            <a:r>
              <a:rPr lang="zh-CN" altLang="en-US" dirty="0">
                <a:latin typeface="Times New Roman" panose="02020503050405090304" pitchFamily="18" charset="0"/>
                <a:cs typeface="Times New Roman" panose="02020503050405090304" pitchFamily="18" charset="0"/>
              </a:rPr>
              <a:t>当被阻塞进程等待的事件发生，如等待的</a:t>
            </a:r>
            <a:r>
              <a:rPr lang="en-US" altLang="zh-CN">
                <a:latin typeface="Times New Roman" panose="02020503050405090304" pitchFamily="18" charset="0"/>
                <a:cs typeface="Times New Roman" panose="02020503050405090304" pitchFamily="18" charset="0"/>
              </a:rPr>
              <a:t>I/O</a:t>
            </a:r>
            <a:r>
              <a:rPr lang="zh-CN" altLang="en-US" dirty="0">
                <a:latin typeface="Times New Roman" panose="02020503050405090304" pitchFamily="18" charset="0"/>
                <a:cs typeface="Times New Roman" panose="02020503050405090304" pitchFamily="18" charset="0"/>
              </a:rPr>
              <a:t>操作已完成，或者等待的操作完成时，则操作系统会通过唤醒原语将等待该事件的进程唤醒。</a:t>
            </a:r>
            <a:endParaRPr lang="en-US" altLang="zh-CN">
              <a:latin typeface="Times New Roman" panose="02020503050405090304" pitchFamily="18" charset="0"/>
              <a:cs typeface="Times New Roman" panose="02020503050405090304" pitchFamily="18" charset="0"/>
            </a:endParaRPr>
          </a:p>
          <a:p>
            <a:pPr>
              <a:lnSpc>
                <a:spcPct val="110000"/>
              </a:lnSpc>
            </a:pPr>
            <a:r>
              <a:rPr lang="zh-CN" altLang="en-US" dirty="0">
                <a:latin typeface="Times New Roman" panose="02020503050405090304" pitchFamily="18" charset="0"/>
                <a:cs typeface="Times New Roman" panose="02020503050405090304" pitchFamily="18" charset="0"/>
              </a:rPr>
              <a:t>唤醒原语（</a:t>
            </a:r>
            <a:r>
              <a:rPr lang="en-US" altLang="zh-CN">
                <a:latin typeface="Times New Roman" panose="02020503050405090304" pitchFamily="18" charset="0"/>
                <a:cs typeface="Times New Roman" panose="02020503050405090304" pitchFamily="18" charset="0"/>
              </a:rPr>
              <a:t>Wakeup primitive</a:t>
            </a:r>
            <a:r>
              <a:rPr lang="zh-CN" altLang="en-US" dirty="0">
                <a:latin typeface="Times New Roman" panose="02020503050405090304" pitchFamily="18" charset="0"/>
                <a:cs typeface="Times New Roman" panose="02020503050405090304" pitchFamily="18" charset="0"/>
              </a:rPr>
              <a:t>）的具体步骤：</a:t>
            </a:r>
            <a:endParaRPr lang="en-US" altLang="zh-CN">
              <a:latin typeface="Times New Roman" panose="02020503050405090304" pitchFamily="18" charset="0"/>
              <a:cs typeface="Times New Roman" panose="02020503050405090304" pitchFamily="18" charset="0"/>
            </a:endParaRPr>
          </a:p>
          <a:p>
            <a:pPr>
              <a:lnSpc>
                <a:spcPct val="110000"/>
              </a:lnSpc>
              <a:buNone/>
            </a:pPr>
            <a:r>
              <a:rPr lang="zh-CN" altLang="en-US" dirty="0">
                <a:latin typeface="Times New Roman" panose="02020503050405090304" pitchFamily="18" charset="0"/>
                <a:cs typeface="Times New Roman" panose="02020503050405090304" pitchFamily="18" charset="0"/>
              </a:rPr>
              <a:t>  （</a:t>
            </a:r>
            <a:r>
              <a:rPr lang="en-US" altLang="zh-CN">
                <a:latin typeface="Times New Roman" panose="02020503050405090304" pitchFamily="18" charset="0"/>
                <a:cs typeface="Times New Roman" panose="02020503050405090304" pitchFamily="18" charset="0"/>
              </a:rPr>
              <a:t>1</a:t>
            </a:r>
            <a:r>
              <a:rPr lang="zh-CN" altLang="en-US" dirty="0">
                <a:latin typeface="Times New Roman" panose="02020503050405090304" pitchFamily="18" charset="0"/>
              </a:rPr>
              <a:t>）根据进程标识符从等待该事件的阻塞队列中找到需要唤醒的进程</a:t>
            </a:r>
            <a:r>
              <a:rPr lang="en-US" altLang="zh-CN">
                <a:latin typeface="Times New Roman" panose="02020503050405090304" pitchFamily="18" charset="0"/>
              </a:rPr>
              <a:t>PCB</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a:lnSpc>
                <a:spcPct val="110000"/>
              </a:lnSpc>
              <a:buNone/>
            </a:pPr>
            <a:r>
              <a:rPr lang="zh-CN" altLang="en-US" dirty="0">
                <a:latin typeface="Times New Roman" panose="02020503050405090304" pitchFamily="18" charset="0"/>
              </a:rPr>
              <a:t>  （</a:t>
            </a:r>
            <a:r>
              <a:rPr lang="en-US" altLang="zh-CN">
                <a:latin typeface="Times New Roman" panose="02020503050405090304" pitchFamily="18" charset="0"/>
              </a:rPr>
              <a:t>2</a:t>
            </a:r>
            <a:r>
              <a:rPr lang="zh-CN" altLang="en-US" dirty="0">
                <a:latin typeface="Times New Roman" panose="02020503050405090304" pitchFamily="18" charset="0"/>
              </a:rPr>
              <a:t>）将</a:t>
            </a:r>
            <a:r>
              <a:rPr lang="en-US" altLang="zh-CN">
                <a:latin typeface="Times New Roman" panose="02020503050405090304" pitchFamily="18" charset="0"/>
              </a:rPr>
              <a:t>PCB</a:t>
            </a:r>
            <a:r>
              <a:rPr lang="zh-CN" altLang="en-US" dirty="0">
                <a:latin typeface="Times New Roman" panose="02020503050405090304" pitchFamily="18" charset="0"/>
              </a:rPr>
              <a:t>中的进程状态阻塞改成就绪，并将该进程插入到就绪队列中。</a:t>
            </a:r>
            <a:endParaRPr lang="zh-CN" altLang="en-US" dirty="0">
              <a:latin typeface="Times New Roman" panose="02020503050405090304" pitchFamily="18" charset="0"/>
            </a:endParaRPr>
          </a:p>
        </p:txBody>
      </p:sp>
      <p:sp>
        <p:nvSpPr>
          <p:cNvPr id="3" name="标题 2"/>
          <p:cNvSpPr>
            <a:spLocks noGrp="1"/>
          </p:cNvSpPr>
          <p:nvPr>
            <p:ph type="title" idx="4294967295"/>
          </p:nvPr>
        </p:nvSpPr>
        <p:spPr/>
        <p:txBody>
          <a:bodyPr vert="horz" wrap="square" lIns="0" tIns="45720" rIns="0" bIns="0" numCol="1" anchor="b" anchorCtr="0" compatLnSpc="1"/>
          <a:p>
            <a:pPr algn="ctr"/>
            <a:r>
              <a:rPr lang="en-US" altLang="zh-CN">
                <a:latin typeface="Times New Roman" panose="02020503050405090304" pitchFamily="18" charset="0"/>
                <a:cs typeface="Times New Roman" panose="02020503050405090304" pitchFamily="18" charset="0"/>
              </a:rPr>
              <a:t>3.2.3  </a:t>
            </a:r>
            <a:r>
              <a:rPr lang="zh-CN" altLang="en-US" dirty="0">
                <a:latin typeface="Times New Roman" panose="02020503050405090304" pitchFamily="18" charset="0"/>
                <a:cs typeface="Times New Roman" panose="02020503050405090304" pitchFamily="18" charset="0"/>
              </a:rPr>
              <a:t>进程阻塞和唤醒</a:t>
            </a:r>
            <a:endParaRPr lang="zh-CN" altLang="en-US" dirty="0">
              <a:latin typeface="Times New Roman" panose="02020503050405090304" pitchFamily="18" charset="0"/>
              <a:ea typeface="Times New Roman" panose="02020503050405090304" pitchFamily="18" charset="0"/>
            </a:endParaRPr>
          </a:p>
        </p:txBody>
      </p:sp>
      <p:sp>
        <p:nvSpPr>
          <p:cNvPr id="4" name="灯片编号占位符 3"/>
          <p:cNvSpPr txBox="1">
            <a:spLocks noGrp="1"/>
          </p:cNvSpPr>
          <p:nvPr>
            <p:ph type="sldNum" sz="quarter" idx="12"/>
          </p:nvPr>
        </p:nvSpPr>
        <p:spPr>
          <a:xfrm>
            <a:off x="9448800" y="6356350"/>
            <a:ext cx="762000" cy="365125"/>
          </a:xfrm>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eaLnBrk="1" hangingPunct="1"/>
            <a:fld id="{9A0DB2DC-4C9A-4742-B13C-FB6460FD3503}" type="slidenum">
              <a:rPr lang="en-US" altLang="zh-CN" sz="1200">
                <a:solidFill>
                  <a:srgbClr val="045C75"/>
                </a:solidFill>
              </a:rPr>
            </a:fld>
            <a:endParaRPr lang="en-US" altLang="zh-CN" sz="1200">
              <a:solidFill>
                <a:srgbClr val="045C75"/>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1560</Words>
  <Application>WPS 演示</Application>
  <PresentationFormat>宽屏</PresentationFormat>
  <Paragraphs>117</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Office 主题</vt:lpstr>
      <vt:lpstr>3.2  进程控制</vt:lpstr>
      <vt:lpstr>3.2.1  进程创建</vt:lpstr>
      <vt:lpstr>3.2.1  进程创建</vt:lpstr>
      <vt:lpstr>3.2.2  进程终止</vt:lpstr>
      <vt:lpstr>3.2.2  进程终止</vt:lpstr>
      <vt:lpstr>3.2.2  进程终止</vt:lpstr>
      <vt:lpstr>3.2.3  进程阻塞和唤醒</vt:lpstr>
      <vt:lpstr>3.2.3  进程阻塞和唤醒</vt:lpstr>
      <vt:lpstr>3.2.3  进程阻塞和唤醒</vt:lpstr>
      <vt:lpstr>3.2.4  进程挂起和激活</vt:lpstr>
      <vt:lpstr>3.2.4  进程挂起和激活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cp:revision>
  <dcterms:created xsi:type="dcterms:W3CDTF">2020-10-16T00:39:04Z</dcterms:created>
  <dcterms:modified xsi:type="dcterms:W3CDTF">2020-10-16T00:39:04Z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