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早期的计算机操作系统中，进程既是资源分配的基本单位，又是调度的基本单位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操作系统发展至今，进程在调度中会存在许多问题，增加了调度的难度和开销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例如：现代操作系统很重要的一方面是进程的并发执行，然而进程的并发执行使得进程调度的开销日益增大，系统效率明显降低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3.3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线  程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1981200" y="1719263"/>
            <a:ext cx="8229600" cy="4411663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线程状态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线程的关键状态有：运行态、就绪态和阻塞态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与线程状态转换相关的操作：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派生</a:t>
            </a:r>
            <a:endParaRPr lang="zh-CN" alt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阻塞</a:t>
            </a:r>
            <a:endParaRPr lang="zh-CN" alt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解除阻塞</a:t>
            </a:r>
            <a:endParaRPr lang="zh-CN" alt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结束</a:t>
            </a:r>
            <a:endParaRPr lang="zh-CN" alt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3.3.2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多线程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1.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线程实现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）用户级线程（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User level thread, ULT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          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线程管理的所有工作都由应用程序完成，内核意识不到线程的存在。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3.3.3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线程实现与线程模型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1981200" y="1719263"/>
            <a:ext cx="8229600" cy="4411663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p>
            <a:pPr>
              <a:lnSpc>
                <a:spcPct val="11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用户级线程方式优点：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因为所有线程的管理数据结构都在该进程的用户空间中，因此，线程切换不需要转换到内核空间，从而节省了模式切换的开销。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调度算法可以是基于不同进程量身定做。不同进程可以根据自身需要，为自己量身定做适合自身的调度算法对线程进行管理和调度。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用户级线程的实现与操作系统平台无关，即可以在任何操作系统中运行。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</a:pP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3.3.3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线程实现与线程模型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1981200" y="1719263"/>
            <a:ext cx="8229600" cy="4411663"/>
          </a:xfrm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20000"/>
              </a:lnSpc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用户级线程方式缺点：</a:t>
            </a:r>
            <a:endParaRPr lang="zh-CN" alt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许多系统调用会引起阻塞，当用户级线程执行一个系统调用时，不仅该线程会被阻塞，而且该线程所在进程内的所有线程都会被阻塞。但是，如果在内核级线程方式中，一个线程被阻塞，进程中的其它线程仍然可以运行。</a:t>
            </a:r>
            <a:endParaRPr lang="zh-CN" alt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在纯粹的用户级线程实现方式中，多线程应用不能利用多处理机技术进行多重处理。内核一次只为每个进程分配一个处理器，即进程每次只有一个线程处于运行状态，其它线程此时只能等待。</a:t>
            </a:r>
            <a:endParaRPr lang="zh-CN" altLang="en-US" sz="2400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3.3.3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线程实现与线程模型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）内核级线程（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Kernel level thread, KLT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          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线程管理的所有工作都是由内核完成，应用程序并没有参与其中。即无论是用户进程中的线程，还是系统进程中的线程，他们的创建、终止和切换等也是依靠内核，在内核空间实现的。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3.3.3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线程实现与线程模型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1981200" y="1719263"/>
            <a:ext cx="8229600" cy="4411663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内核级线程方式优点：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内核能够同时为同一进程中的多个线程分配多个处理器，即能让多个线程并行执行。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如果进程中的一个线程被阻塞了，内核可以为该进程中的其它线程分派处理器资源使其运行，当然也可以调度其它进程中的线程运行。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内核本身也可以采用多线程技术，可以提高系统的执行速度和效率。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3.3.3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线程实现与线程模型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1981200" y="1719263"/>
            <a:ext cx="8229600" cy="4411663"/>
          </a:xfrm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内核级线程方式缺点：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 因为线程调度和管理是在内核实现，而用户进程的线程却是在用户态下运行。因此在进行线程与同一进程内其它线程切换时，需要从用户态转到内核态进行，从而导致较大的系统开销。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3.3.3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线程实现与线程模型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）组合方式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          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同一个进程内的多个线程可以同时在多处理器上并行执行，而且一个线程被阻塞时，同一进程内的其它线程可以调度运行，并不需要阻塞整个进程。所以，组合方式多线程机制能够结合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KLT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和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ULT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两者的优点，并克服了其各自的不足。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3.3.3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线程实现与线程模型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3" name="内容占位符 1"/>
          <p:cNvSpPr>
            <a:spLocks noGrp="1"/>
          </p:cNvSpPr>
          <p:nvPr>
            <p:ph idx="4294967295"/>
          </p:nvPr>
        </p:nvSpPr>
        <p:spPr>
          <a:xfrm>
            <a:off x="4572000" y="5791200"/>
            <a:ext cx="3657600" cy="685800"/>
          </a:xfrm>
        </p:spPr>
        <p:txBody>
          <a:bodyPr vert="horz" wrap="square" lIns="91440" tIns="45720" rIns="91440" bIns="45720" anchor="t"/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图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3.9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线程实现方式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3.3.3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线程实现与线程模型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  <p:sp>
        <p:nvSpPr>
          <p:cNvPr id="10246" name="Rectangle 2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0247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0248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dirty="0">
              <a:latin typeface="Arial" panose="020B0604020202090204" pitchFamily="34" charset="0"/>
            </a:endParaRPr>
          </a:p>
        </p:txBody>
      </p:sp>
      <p:graphicFrame>
        <p:nvGraphicFramePr>
          <p:cNvPr id="10242" name="Object 3"/>
          <p:cNvGraphicFramePr/>
          <p:nvPr/>
        </p:nvGraphicFramePr>
        <p:xfrm>
          <a:off x="2743200" y="1981200"/>
          <a:ext cx="64770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9334500" imgH="4940300" progId="Visio.Drawing.11">
                  <p:embed/>
                </p:oleObj>
              </mc:Choice>
              <mc:Fallback>
                <p:oleObj name="" r:id="rId1" imgW="9334500" imgH="4940300" progId="Visio.Drawing.11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3200" y="1981200"/>
                        <a:ext cx="6477000" cy="365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7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2.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线程模型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）多对一模型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3.3.3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线程实现与线程模型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  <p:graphicFrame>
        <p:nvGraphicFramePr>
          <p:cNvPr id="11266" name="Object 1"/>
          <p:cNvGraphicFramePr/>
          <p:nvPr/>
        </p:nvGraphicFramePr>
        <p:xfrm>
          <a:off x="4191000" y="2913063"/>
          <a:ext cx="3810000" cy="323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4978400" imgH="4216400" progId="Visio.Drawing.11">
                  <p:embed/>
                </p:oleObj>
              </mc:Choice>
              <mc:Fallback>
                <p:oleObj name="" r:id="rId1" imgW="4978400" imgH="4216400" progId="Visio.Drawing.11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91000" y="2913063"/>
                        <a:ext cx="3810000" cy="3233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6"/>
          <p:cNvSpPr/>
          <p:nvPr/>
        </p:nvSpPr>
        <p:spPr>
          <a:xfrm>
            <a:off x="1263650" y="6345556"/>
            <a:ext cx="8458200" cy="49149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indent="257175" algn="ctr" eaLnBrk="0" hangingPunct="0"/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图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3.10 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多对一模型</a:t>
            </a:r>
            <a:endParaRPr lang="zh-CN" altLang="en-US" sz="2600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内容占位符 1"/>
          <p:cNvSpPr>
            <a:spLocks noGrp="1"/>
          </p:cNvSpPr>
          <p:nvPr>
            <p:ph idx="4294967295"/>
          </p:nvPr>
        </p:nvSpPr>
        <p:spPr>
          <a:xfrm>
            <a:off x="1981200" y="1371600"/>
            <a:ext cx="8229600" cy="4411663"/>
          </a:xfrm>
        </p:spPr>
        <p:txBody>
          <a:bodyPr vert="horz" wrap="square" lIns="91440" tIns="45720" rIns="91440" bIns="45720" anchor="t">
            <a:normAutofit lnSpcReduction="20000"/>
          </a:bodyPr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进程包含两两方面的特点：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 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）资源所有权，进程是一个可拥有资源的独立单位。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调度，进程同时又是一个可独立调度和分派的基本单位。一个进程沿着通过一个或多个程序的一条执行路径执行。执行中可能与其它进程的执行过程交替进行，所以，一个进程具有一个执行状态和一个分派的优先级，同时又是一个能被操作系统调度和分派的实体。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3.3.1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线程简介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1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）一对一模型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3.3.3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线程实现与线程模型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  <p:graphicFrame>
        <p:nvGraphicFramePr>
          <p:cNvPr id="12290" name="Object 3"/>
          <p:cNvGraphicFramePr/>
          <p:nvPr/>
        </p:nvGraphicFramePr>
        <p:xfrm>
          <a:off x="3657600" y="3048000"/>
          <a:ext cx="4800600" cy="204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5346700" imgH="2298700" progId="Visio.Drawing.11">
                  <p:embed/>
                </p:oleObj>
              </mc:Choice>
              <mc:Fallback>
                <p:oleObj name="" r:id="rId1" imgW="5346700" imgH="2298700" progId="Visio.Drawing.11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57600" y="3048000"/>
                        <a:ext cx="4800600" cy="2049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6"/>
          <p:cNvSpPr/>
          <p:nvPr/>
        </p:nvSpPr>
        <p:spPr>
          <a:xfrm>
            <a:off x="1219200" y="5639118"/>
            <a:ext cx="8458200" cy="49149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indent="257175" algn="ctr" eaLnBrk="0" hangingPunct="0"/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图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3.11 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一对一模型</a:t>
            </a:r>
            <a:endParaRPr lang="zh-CN" altLang="en-US" sz="2600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5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）多对多模型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3.3.3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线程实现与线程模型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  <p:graphicFrame>
        <p:nvGraphicFramePr>
          <p:cNvPr id="13314" name="Object 3"/>
          <p:cNvGraphicFramePr/>
          <p:nvPr/>
        </p:nvGraphicFramePr>
        <p:xfrm>
          <a:off x="3581400" y="2582863"/>
          <a:ext cx="4648200" cy="325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5943600" imgH="4165600" progId="Visio.Drawing.11">
                  <p:embed/>
                </p:oleObj>
              </mc:Choice>
              <mc:Fallback>
                <p:oleObj name="" r:id="rId1" imgW="5943600" imgH="4165600" progId="Visio.Drawing.11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81400" y="2582863"/>
                        <a:ext cx="4648200" cy="3259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Rectangle 6"/>
          <p:cNvSpPr/>
          <p:nvPr/>
        </p:nvSpPr>
        <p:spPr>
          <a:xfrm>
            <a:off x="1447800" y="6212206"/>
            <a:ext cx="8458200" cy="49149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indent="257175" algn="ctr" eaLnBrk="0" hangingPunct="0"/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图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3.12 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多对多模型</a:t>
            </a:r>
            <a:endParaRPr lang="zh-CN" altLang="en-US" sz="2600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内容占位符 1"/>
          <p:cNvSpPr>
            <a:spLocks noGrp="1"/>
          </p:cNvSpPr>
          <p:nvPr>
            <p:ph idx="4294967295"/>
          </p:nvPr>
        </p:nvSpPr>
        <p:spPr>
          <a:xfrm>
            <a:off x="1981200" y="1524000"/>
            <a:ext cx="8229600" cy="4411663"/>
          </a:xfrm>
        </p:spPr>
        <p:txBody>
          <a:bodyPr vert="horz" wrap="square" lIns="91440" tIns="45720" rIns="91440" bIns="45720" anchor="t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在操作系统中引入进程的目的，是为了使多个程序能并发执行，以提高资源利用率和系统吞吐量。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在操作系统中再引入线程，则是为了减少程序在并发执行时所付出的时空开销，使操作系统具有更好的并发性。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通常把调度和分派的基本单位称做线程或轻量级进程（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Light weight process, LWP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,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而把资源分配的基本单位称做进程或者任务。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3.3.1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线程简介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1981200" y="1524000"/>
            <a:ext cx="8229600" cy="4411663"/>
          </a:xfrm>
        </p:spPr>
        <p:txBody>
          <a:bodyPr vert="horz" wrap="square" lIns="91440" tIns="45720" rIns="91440" bIns="45720" numCol="1" anchor="t" anchorCtr="0" compatLnSpc="1">
            <a:normAutofit fontScale="90000" lnSpcReduction="10000"/>
          </a:bodyPr>
          <a:p>
            <a:pPr>
              <a:lnSpc>
                <a:spcPct val="110000"/>
              </a:lnSpc>
              <a:buNone/>
            </a:pPr>
            <a:r>
              <a:rPr lang="en-US" altLang="zh-CN" sz="2800">
                <a:latin typeface="Times New Roman" panose="02020503050405090304" pitchFamily="18" charset="0"/>
                <a:cs typeface="Times New Roman" panose="02020503050405090304" pitchFamily="18" charset="0"/>
              </a:rPr>
              <a:t>1.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多线程概念</a:t>
            </a:r>
            <a:endParaRPr lang="zh-CN" alt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进程在任一时刻只有一个执行控制流，通常将这种结构的进程称为单线程进程（</a:t>
            </a:r>
            <a:r>
              <a:rPr lang="en-US" altLang="zh-CN" sz="2800">
                <a:latin typeface="Times New Roman" panose="02020503050405090304" pitchFamily="18" charset="0"/>
                <a:cs typeface="Times New Roman" panose="02020503050405090304" pitchFamily="18" charset="0"/>
              </a:rPr>
              <a:t>Single threaded process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）。</a:t>
            </a:r>
            <a:endParaRPr lang="en-US" altLang="zh-CN" sz="280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多线程进程（</a:t>
            </a:r>
            <a:r>
              <a:rPr lang="en-US" altLang="zh-CN" sz="2800">
                <a:latin typeface="Times New Roman" panose="02020503050405090304" pitchFamily="18" charset="0"/>
                <a:cs typeface="Times New Roman" panose="02020503050405090304" pitchFamily="18" charset="0"/>
              </a:rPr>
              <a:t>Multiple threaded process</a:t>
            </a:r>
            <a:r>
              <a:rPr lang="zh-CN" altLang="en-US" sz="2800" dirty="0">
                <a:latin typeface="Times New Roman" panose="02020503050405090304" pitchFamily="18" charset="0"/>
              </a:rPr>
              <a:t>）</a:t>
            </a:r>
            <a:r>
              <a:rPr lang="en-US" altLang="zh-CN" sz="2800">
                <a:latin typeface="Times New Roman" panose="02020503050405090304" pitchFamily="18" charset="0"/>
              </a:rPr>
              <a:t>——</a:t>
            </a:r>
            <a:r>
              <a:rPr lang="zh-CN" altLang="en-US" sz="2800" dirty="0">
                <a:latin typeface="Times New Roman" panose="02020503050405090304" pitchFamily="18" charset="0"/>
              </a:rPr>
              <a:t>同一进程中设计出多条控制流，并且满足：</a:t>
            </a:r>
            <a:endParaRPr lang="zh-CN" altLang="en-US" sz="2800" dirty="0">
              <a:latin typeface="Times New Roman" panose="0202050305040509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2800" dirty="0">
                <a:latin typeface="Times New Roman" panose="02020503050405090304" pitchFamily="18" charset="0"/>
              </a:rPr>
              <a:t>   （</a:t>
            </a:r>
            <a:r>
              <a:rPr lang="en-US" altLang="zh-CN" sz="2800">
                <a:latin typeface="Times New Roman" panose="02020503050405090304" pitchFamily="18" charset="0"/>
              </a:rPr>
              <a:t>1</a:t>
            </a:r>
            <a:r>
              <a:rPr lang="zh-CN" altLang="en-US" sz="2800" dirty="0">
                <a:latin typeface="Times New Roman" panose="02020503050405090304" pitchFamily="18" charset="0"/>
              </a:rPr>
              <a:t>）多控制流之间可以并行执行；</a:t>
            </a:r>
            <a:endParaRPr lang="en-US" altLang="zh-CN" sz="2800">
              <a:latin typeface="Times New Roman" panose="0202050305040509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800">
                <a:latin typeface="Times New Roman" panose="02020503050405090304" pitchFamily="18" charset="0"/>
              </a:rPr>
              <a:t>   </a:t>
            </a:r>
            <a:r>
              <a:rPr lang="zh-CN" altLang="en-US" sz="2800" dirty="0">
                <a:latin typeface="Times New Roman" panose="02020503050405090304" pitchFamily="18" charset="0"/>
              </a:rPr>
              <a:t>（</a:t>
            </a:r>
            <a:r>
              <a:rPr lang="en-US" altLang="zh-CN" sz="2800">
                <a:latin typeface="Times New Roman" panose="02020503050405090304" pitchFamily="18" charset="0"/>
              </a:rPr>
              <a:t>2</a:t>
            </a:r>
            <a:r>
              <a:rPr lang="zh-CN" altLang="en-US" sz="2800" dirty="0">
                <a:latin typeface="Times New Roman" panose="02020503050405090304" pitchFamily="18" charset="0"/>
              </a:rPr>
              <a:t>）多控制流切换不需通过进程调度；</a:t>
            </a:r>
            <a:endParaRPr lang="zh-CN" altLang="en-US" sz="2800" dirty="0">
              <a:latin typeface="Times New Roman" panose="0202050305040509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2800" dirty="0">
                <a:latin typeface="Times New Roman" panose="02020503050405090304" pitchFamily="18" charset="0"/>
              </a:rPr>
              <a:t>   （</a:t>
            </a:r>
            <a:r>
              <a:rPr lang="en-US" altLang="zh-CN" sz="2800">
                <a:latin typeface="Times New Roman" panose="02020503050405090304" pitchFamily="18" charset="0"/>
              </a:rPr>
              <a:t>3</a:t>
            </a:r>
            <a:r>
              <a:rPr lang="zh-CN" altLang="en-US" sz="2800" dirty="0">
                <a:latin typeface="Times New Roman" panose="02020503050405090304" pitchFamily="18" charset="0"/>
              </a:rPr>
              <a:t>）多控制流之间可以通过内存直接通信联系，从而降低通信开销。</a:t>
            </a:r>
            <a:endParaRPr lang="zh-CN" altLang="en-US" sz="2800" dirty="0">
              <a:latin typeface="Times New Roman" panose="02020503050405090304" pitchFamily="18" charset="0"/>
            </a:endParaRPr>
          </a:p>
          <a:p>
            <a:pPr>
              <a:lnSpc>
                <a:spcPct val="110000"/>
              </a:lnSpc>
            </a:pPr>
            <a:endParaRPr lang="zh-CN" altLang="en-US" sz="2800" dirty="0">
              <a:latin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3.3.2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多线程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724400" y="5365750"/>
            <a:ext cx="3046413" cy="534988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p>
            <a:pPr>
              <a:lnSpc>
                <a:spcPct val="11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图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3.7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进程和线程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3.3.2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多线程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  <p:sp>
        <p:nvSpPr>
          <p:cNvPr id="8198" name="Rectangle 2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dirty="0">
              <a:latin typeface="Arial" panose="020B0604020202090204" pitchFamily="34" charset="0"/>
            </a:endParaRPr>
          </a:p>
        </p:txBody>
      </p:sp>
      <p:graphicFrame>
        <p:nvGraphicFramePr>
          <p:cNvPr id="8194" name="Object 1"/>
          <p:cNvGraphicFramePr/>
          <p:nvPr/>
        </p:nvGraphicFramePr>
        <p:xfrm>
          <a:off x="3581400" y="2133600"/>
          <a:ext cx="4872038" cy="326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6794500" imgH="4559300" progId="Visio.Drawing.11">
                  <p:embed/>
                </p:oleObj>
              </mc:Choice>
              <mc:Fallback>
                <p:oleObj name="" r:id="rId1" imgW="6794500" imgH="4559300" progId="Visio.Drawing.11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81400" y="2133600"/>
                        <a:ext cx="4872038" cy="3268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1981200" y="1719263"/>
            <a:ext cx="8229600" cy="4411663"/>
          </a:xfrm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2.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多线程环境下的进程和线程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）多线程环境下的进程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在多线程环境中，进程被定义为资源分配的基本单位，与进程相关的有：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存放进程映象的虚拟地址空间</a:t>
            </a:r>
            <a:endParaRPr lang="zh-CN" alt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受保护地对处理器、其他进程、文件和</a:t>
            </a:r>
            <a:r>
              <a:rPr lang="en-US" altLang="en-US" sz="2800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资源的访问</a:t>
            </a:r>
            <a:endParaRPr lang="zh-CN" alt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3.3.2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多线程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1981200" y="1719263"/>
            <a:ext cx="8229600" cy="4411663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）多线程环境下的线程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一个进程内包含一个或者多个线程，每个线程都包含：</a:t>
            </a:r>
            <a:endParaRPr lang="zh-CN" altLang="en-US" sz="32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539750" lvl="2" indent="-245745">
              <a:buClr>
                <a:srgbClr val="0BD0D9"/>
              </a:buClr>
              <a:buFont typeface="Wingdings" panose="05000000000000000000" pitchFamily="2" charset="2"/>
              <a:buChar char="ü"/>
            </a:pP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线程执行状态</a:t>
            </a:r>
            <a:endParaRPr lang="zh-CN" altLang="en-US" sz="26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539750" lvl="2" indent="-245745">
              <a:buClr>
                <a:srgbClr val="0BD0D9"/>
              </a:buClr>
              <a:buFont typeface="Wingdings" panose="05000000000000000000" pitchFamily="2" charset="2"/>
              <a:buChar char="ü"/>
            </a:pP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当线程处于非运行状态时，有一个受保护的线程上下文，用于存储现场信息</a:t>
            </a:r>
            <a:endParaRPr lang="zh-CN" altLang="en-US" sz="26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539750" lvl="2" indent="-245745">
              <a:buClr>
                <a:srgbClr val="0BD0D9"/>
              </a:buClr>
              <a:buFont typeface="Wingdings" panose="05000000000000000000" pitchFamily="2" charset="2"/>
              <a:buChar char="ü"/>
            </a:pP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一个执行堆栈</a:t>
            </a:r>
            <a:endParaRPr lang="zh-CN" altLang="en-US" sz="26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539750" lvl="2" indent="-245745">
              <a:buClr>
                <a:srgbClr val="0BD0D9"/>
              </a:buClr>
              <a:buFont typeface="Wingdings" panose="05000000000000000000" pitchFamily="2" charset="2"/>
              <a:buChar char="ü"/>
            </a:pP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容纳每个线程的局部变量的存储空间</a:t>
            </a:r>
            <a:endParaRPr lang="zh-CN" altLang="en-US" sz="26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539750" lvl="2" indent="-245745">
              <a:buClr>
                <a:srgbClr val="0BD0D9"/>
              </a:buClr>
              <a:buFont typeface="Wingdings" panose="05000000000000000000" pitchFamily="2" charset="2"/>
              <a:buChar char="ü"/>
            </a:pP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与进程内的其它线程共享访问进程的内存空间和资源</a:t>
            </a:r>
            <a:endParaRPr lang="zh-CN" altLang="en-US" sz="26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3.3.2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多线程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9" name="内容占位符 1"/>
          <p:cNvSpPr>
            <a:spLocks noGrp="1"/>
          </p:cNvSpPr>
          <p:nvPr>
            <p:ph idx="4294967295"/>
          </p:nvPr>
        </p:nvSpPr>
        <p:spPr>
          <a:xfrm>
            <a:off x="2667000" y="5211763"/>
            <a:ext cx="6858000" cy="688975"/>
          </a:xfrm>
        </p:spPr>
        <p:txBody>
          <a:bodyPr vert="horz" wrap="square" lIns="91440" tIns="45720" rIns="91440" bIns="45720" anchor="t"/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图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3.8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单线程和多线程环境下的进程模型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3.3.2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多线程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  <p:sp>
        <p:nvSpPr>
          <p:cNvPr id="9222" name="Rectangle 2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23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dirty="0">
              <a:latin typeface="Arial" panose="020B0604020202090204" pitchFamily="34" charset="0"/>
            </a:endParaRPr>
          </a:p>
        </p:txBody>
      </p:sp>
      <p:graphicFrame>
        <p:nvGraphicFramePr>
          <p:cNvPr id="9218" name="Object 3"/>
          <p:cNvGraphicFramePr/>
          <p:nvPr/>
        </p:nvGraphicFramePr>
        <p:xfrm>
          <a:off x="2438400" y="2209800"/>
          <a:ext cx="718185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9550400" imgH="3644900" progId="Visio.Drawing.11">
                  <p:embed/>
                </p:oleObj>
              </mc:Choice>
              <mc:Fallback>
                <p:oleObj name="" r:id="rId1" imgW="9550400" imgH="3644900" progId="Visio.Drawing.11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8400" y="2209800"/>
                        <a:ext cx="7181850" cy="274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线程的主要特性：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）并发性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）共享性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）动态性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）结构性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3.3.2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多线程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2257</Words>
  <Application>WPS 演示</Application>
  <PresentationFormat>宽屏</PresentationFormat>
  <Paragraphs>196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21</vt:i4>
      </vt:variant>
    </vt:vector>
  </HeadingPairs>
  <TitlesOfParts>
    <vt:vector size="41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Times New Roman</vt:lpstr>
      <vt:lpstr>宋体</vt:lpstr>
      <vt:lpstr>Office 主题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3.3  线  程</vt:lpstr>
      <vt:lpstr>3.3.1  线程简介</vt:lpstr>
      <vt:lpstr>3.3.1  线程简介</vt:lpstr>
      <vt:lpstr>3.3.2  多线程</vt:lpstr>
      <vt:lpstr>3.3.2  多线程</vt:lpstr>
      <vt:lpstr>3.3.2  多线程</vt:lpstr>
      <vt:lpstr>3.3.2  多线程</vt:lpstr>
      <vt:lpstr>3.3.2  多线程</vt:lpstr>
      <vt:lpstr>3.3.2 多线程</vt:lpstr>
      <vt:lpstr>3.3.2 多线程</vt:lpstr>
      <vt:lpstr>3.3.3  线程实现与线程模型</vt:lpstr>
      <vt:lpstr>3.3.3  线程实现与线程模型</vt:lpstr>
      <vt:lpstr>3.3.3  线程实现与线程模型</vt:lpstr>
      <vt:lpstr>3.3.3  线程实现与线程模型</vt:lpstr>
      <vt:lpstr>3.3.3  线程实现与线程模型</vt:lpstr>
      <vt:lpstr>3.3.3  线程实现与线程模型</vt:lpstr>
      <vt:lpstr>3.3.3  线程实现与线程模型</vt:lpstr>
      <vt:lpstr>3.3.3  线程实现与线程模型</vt:lpstr>
      <vt:lpstr>3.3.3  线程实现与线程模型</vt:lpstr>
      <vt:lpstr>3.3.3  线程实现与线程模型</vt:lpstr>
      <vt:lpstr>3.3.3  线程实现与线程模型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linaikuang</dc:creator>
  <cp:lastModifiedBy>linaikuang</cp:lastModifiedBy>
  <cp:revision>2</cp:revision>
  <dcterms:created xsi:type="dcterms:W3CDTF">2020-10-16T00:42:08Z</dcterms:created>
  <dcterms:modified xsi:type="dcterms:W3CDTF">2020-10-16T00:42:08Z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