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操作系统设计中的核心问题是关于进程和线程的管理，例如：</a:t>
            </a:r>
            <a:endParaRPr lang="en-US" altLang="zh-CN" sz="28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采用多道程序设计技术管理单处理器系统中的多个进程</a:t>
            </a:r>
            <a:endParaRPr lang="en-US" altLang="zh-CN" sz="28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采用多处理技术管理多处理器系统中的多个进程</a:t>
            </a:r>
            <a:endParaRPr lang="en-US" altLang="zh-CN" sz="28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采用分布式处理技术管理多台分布式计算机系统中的多个进程</a:t>
            </a:r>
            <a:endParaRPr lang="en-US" altLang="zh-CN" sz="28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并发是上述管理问题实现的基础，也是操作系统设计的核心</a:t>
            </a:r>
            <a:endParaRPr lang="zh-CN" altLang="en-US" sz="28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互斥和同步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整型信号量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</a:t>
            </a:r>
            <a:r>
              <a:rPr lang="en-US" altLang="zh-CN" err="1">
                <a:latin typeface="Times New Roman" panose="02020503050405090304" pitchFamily="18" charset="0"/>
                <a:cs typeface="Times New Roman" panose="02020503050405090304" pitchFamily="18" charset="0"/>
              </a:rPr>
              <a:t>Dijkstra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把整型信号量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定义成一个用于表示资源数目的整型变量。进程通过信号量传送信号，利用两个特殊的操作发送和接收信号。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err="1">
                <a:latin typeface="Times New Roman" panose="02020503050405090304" pitchFamily="18" charset="0"/>
                <a:cs typeface="Times New Roman" panose="02020503050405090304" pitchFamily="18" charset="0"/>
              </a:rPr>
              <a:t>signal(s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</a:rPr>
              <a:t>：通过信号量</a:t>
            </a:r>
            <a:r>
              <a:rPr lang="en-US" altLang="zh-CN">
                <a:latin typeface="Times New Roman" panose="02020503050405090304" pitchFamily="18" charset="0"/>
              </a:rPr>
              <a:t>s</a:t>
            </a:r>
            <a:r>
              <a:rPr lang="zh-CN" altLang="en-US" dirty="0">
                <a:latin typeface="Times New Roman" panose="02020503050405090304" pitchFamily="18" charset="0"/>
              </a:rPr>
              <a:t>传送信号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</a:rPr>
              <a:t>   </a:t>
            </a:r>
            <a:r>
              <a:rPr lang="en-US" altLang="zh-CN" err="1">
                <a:latin typeface="Times New Roman" panose="02020503050405090304" pitchFamily="18" charset="0"/>
              </a:rPr>
              <a:t>wait(s</a:t>
            </a:r>
            <a:r>
              <a:rPr lang="en-US" altLang="zh-CN">
                <a:latin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</a:rPr>
              <a:t>：   通过信号量接收信号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 </a:t>
            </a:r>
            <a:r>
              <a:rPr lang="zh-CN" altLang="en-US" dirty="0">
                <a:latin typeface="Times New Roman" panose="02020503050405090304" pitchFamily="18" charset="0"/>
              </a:rPr>
              <a:t>如果相应的信号仍然没有发送，则进程被挂起，直到发送完为止。</a:t>
            </a:r>
            <a:endParaRPr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信号量机制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p>
            <a:pPr>
              <a:lnSpc>
                <a:spcPct val="110000"/>
              </a:lnSpc>
            </a:pP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wait()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操作定义如下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void </a:t>
            </a:r>
            <a:r>
              <a:rPr lang="en-US" altLang="zh-CN" sz="2600" err="1">
                <a:latin typeface="Times New Roman" panose="02020503050405090304" pitchFamily="18" charset="0"/>
                <a:cs typeface="Times New Roman" panose="02020503050405090304" pitchFamily="18" charset="0"/>
              </a:rPr>
              <a:t>wait(s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){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sz="2600" err="1">
                <a:latin typeface="Times New Roman" panose="02020503050405090304" pitchFamily="18" charset="0"/>
                <a:cs typeface="Times New Roman" panose="02020503050405090304" pitchFamily="18" charset="0"/>
              </a:rPr>
              <a:t>while(s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&lt;=0)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     ; //do nothing</a:t>
            </a:r>
            <a:endParaRPr lang="zh-CN" altLang="en-US" sz="26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>
                <a:latin typeface="Times New Roman" panose="02020503050405090304" pitchFamily="18" charset="0"/>
              </a:rPr>
              <a:t>   s--;</a:t>
            </a:r>
            <a:endParaRPr lang="zh-CN" altLang="en-US" sz="26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>
                <a:latin typeface="Times New Roman" panose="02020503050405090304" pitchFamily="18" charset="0"/>
              </a:rPr>
              <a:t>}</a:t>
            </a:r>
            <a:endParaRPr lang="zh-CN" altLang="en-US" sz="26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>
                <a:latin typeface="Times New Roman" panose="02020503050405090304" pitchFamily="18" charset="0"/>
              </a:rPr>
              <a:t>signal()</a:t>
            </a:r>
            <a:r>
              <a:rPr lang="zh-CN" altLang="en-US" sz="2600" dirty="0">
                <a:latin typeface="Times New Roman" panose="02020503050405090304" pitchFamily="18" charset="0"/>
              </a:rPr>
              <a:t>操作定义如下</a:t>
            </a:r>
            <a:endParaRPr lang="zh-CN" altLang="en-US" sz="26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>
                <a:latin typeface="Times New Roman" panose="02020503050405090304" pitchFamily="18" charset="0"/>
              </a:rPr>
              <a:t>void </a:t>
            </a:r>
            <a:r>
              <a:rPr lang="en-US" altLang="zh-CN" sz="2600" err="1">
                <a:latin typeface="Times New Roman" panose="02020503050405090304" pitchFamily="18" charset="0"/>
              </a:rPr>
              <a:t>signal(s</a:t>
            </a:r>
            <a:r>
              <a:rPr lang="en-US" altLang="zh-CN" sz="2600">
                <a:latin typeface="Times New Roman" panose="02020503050405090304" pitchFamily="18" charset="0"/>
              </a:rPr>
              <a:t>){</a:t>
            </a:r>
            <a:endParaRPr lang="zh-CN" altLang="en-US" sz="26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>
                <a:latin typeface="Times New Roman" panose="02020503050405090304" pitchFamily="18" charset="0"/>
              </a:rPr>
              <a:t>  s++;</a:t>
            </a:r>
            <a:endParaRPr lang="zh-CN" altLang="en-US" sz="26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>
                <a:latin typeface="Times New Roman" panose="02020503050405090304" pitchFamily="18" charset="0"/>
              </a:rPr>
              <a:t>} </a:t>
            </a:r>
            <a:endParaRPr lang="zh-CN" altLang="en-US" sz="26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endParaRPr lang="zh-CN" altLang="en-US" sz="2600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信号量机制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记录型信号量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整型信号量机制没有满足让权等待的原则，可能使进程处于饥饿的忙等状态。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假设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为一个记录型数据结构，其中一个分量为整形量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value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，另一个为信号量队列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queue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value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通常是一个具有非负初值的整型变量，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queue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是一个初始状态为空的进程队列，当一个进程必须等待信号量时，就加入到进程队列中去。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信号量机制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wait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signal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操作定义如下：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wait(s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：信号量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减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l</a:t>
            </a:r>
            <a:r>
              <a:rPr lang="zh-CN" altLang="en-US" dirty="0">
                <a:latin typeface="Times New Roman" panose="02020503050405090304" pitchFamily="18" charset="0"/>
              </a:rPr>
              <a:t>，若结果小于</a:t>
            </a:r>
            <a:r>
              <a:rPr lang="en-US" altLang="zh-CN">
                <a:latin typeface="Times New Roman" panose="02020503050405090304" pitchFamily="18" charset="0"/>
              </a:rPr>
              <a:t>0</a:t>
            </a:r>
            <a:r>
              <a:rPr lang="zh-CN" altLang="en-US" dirty="0">
                <a:latin typeface="Times New Roman" panose="02020503050405090304" pitchFamily="18" charset="0"/>
              </a:rPr>
              <a:t>，则调用</a:t>
            </a:r>
            <a:r>
              <a:rPr lang="en-US" altLang="zh-CN" dirty="0" err="1">
                <a:latin typeface="Times New Roman" panose="02020503050405090304" pitchFamily="18" charset="0"/>
              </a:rPr>
              <a:t>wait(s</a:t>
            </a:r>
            <a:r>
              <a:rPr lang="en-US" altLang="zh-CN">
                <a:latin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</a:rPr>
              <a:t>的进程被设置成等待信号量</a:t>
            </a:r>
            <a:r>
              <a:rPr lang="en-US" altLang="zh-CN">
                <a:latin typeface="Times New Roman" panose="02020503050405090304" pitchFamily="18" charset="0"/>
              </a:rPr>
              <a:t>s</a:t>
            </a:r>
            <a:r>
              <a:rPr lang="zh-CN" altLang="en-US" dirty="0">
                <a:latin typeface="Times New Roman" panose="02020503050405090304" pitchFamily="18" charset="0"/>
              </a:rPr>
              <a:t>的状态。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  </a:t>
            </a:r>
            <a:r>
              <a:rPr lang="en-US" altLang="zh-CN" dirty="0" err="1">
                <a:latin typeface="Times New Roman" panose="02020503050405090304" pitchFamily="18" charset="0"/>
              </a:rPr>
              <a:t>signal(s</a:t>
            </a:r>
            <a:r>
              <a:rPr lang="en-US" altLang="zh-CN">
                <a:latin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</a:rPr>
              <a:t>：将信号量</a:t>
            </a:r>
            <a:r>
              <a:rPr lang="en-US" altLang="zh-CN">
                <a:latin typeface="Times New Roman" panose="02020503050405090304" pitchFamily="18" charset="0"/>
              </a:rPr>
              <a:t>s</a:t>
            </a:r>
            <a:r>
              <a:rPr lang="zh-CN" altLang="en-US" dirty="0">
                <a:latin typeface="Times New Roman" panose="02020503050405090304" pitchFamily="18" charset="0"/>
              </a:rPr>
              <a:t>加</a:t>
            </a:r>
            <a:r>
              <a:rPr lang="en-US" altLang="zh-CN">
                <a:latin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</a:rPr>
              <a:t>，若结果不大于</a:t>
            </a:r>
            <a:r>
              <a:rPr lang="en-US" altLang="zh-CN">
                <a:latin typeface="Times New Roman" panose="02020503050405090304" pitchFamily="18" charset="0"/>
              </a:rPr>
              <a:t>0</a:t>
            </a:r>
            <a:r>
              <a:rPr lang="zh-CN" altLang="en-US" dirty="0">
                <a:latin typeface="Times New Roman" panose="02020503050405090304" pitchFamily="18" charset="0"/>
              </a:rPr>
              <a:t>，则释放一个等待信号量</a:t>
            </a:r>
            <a:r>
              <a:rPr lang="en-US" altLang="zh-CN">
                <a:latin typeface="Times New Roman" panose="02020503050405090304" pitchFamily="18" charset="0"/>
              </a:rPr>
              <a:t>s</a:t>
            </a:r>
            <a:r>
              <a:rPr lang="zh-CN" altLang="en-US" dirty="0">
                <a:latin typeface="Times New Roman" panose="02020503050405090304" pitchFamily="18" charset="0"/>
              </a:rPr>
              <a:t>的进程。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信号量机制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219200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fontScale="90000" lnSpcReduction="10000"/>
          </a:bodyPr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分析得出以下结论：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（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）若信号量</a:t>
            </a:r>
            <a:r>
              <a:rPr lang="en-US" altLang="zh-CN" sz="28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s.value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值为正，则该值表示在对进程进行阻塞之前对信号量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可以实施的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wait()</a:t>
            </a:r>
            <a:r>
              <a:rPr lang="zh-CN" altLang="en-US" sz="2800" dirty="0">
                <a:latin typeface="Times New Roman" panose="02020503050405090304" pitchFamily="18" charset="0"/>
              </a:rPr>
              <a:t>操作个数，即系统中某类资源实际可用数目；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</a:rPr>
              <a:t>  （</a:t>
            </a:r>
            <a:r>
              <a:rPr lang="en-US" altLang="zh-CN" sz="2800">
                <a:latin typeface="Times New Roman" panose="02020503050405090304" pitchFamily="18" charset="0"/>
              </a:rPr>
              <a:t>2</a:t>
            </a:r>
            <a:r>
              <a:rPr lang="zh-CN" altLang="en-US" sz="2800" dirty="0">
                <a:latin typeface="Times New Roman" panose="02020503050405090304" pitchFamily="18" charset="0"/>
              </a:rPr>
              <a:t>）若信号量</a:t>
            </a:r>
            <a:r>
              <a:rPr lang="en-US" altLang="zh-CN" sz="2800" dirty="0" err="1">
                <a:latin typeface="Times New Roman" panose="02020503050405090304" pitchFamily="18" charset="0"/>
              </a:rPr>
              <a:t>s.value</a:t>
            </a:r>
            <a:r>
              <a:rPr lang="zh-CN" altLang="en-US" sz="2800" dirty="0">
                <a:latin typeface="Times New Roman" panose="02020503050405090304" pitchFamily="18" charset="0"/>
              </a:rPr>
              <a:t>值为负，则其绝对值表示阻塞队列</a:t>
            </a:r>
            <a:r>
              <a:rPr lang="en-US" altLang="zh-CN" sz="2800" dirty="0" err="1">
                <a:latin typeface="Times New Roman" panose="02020503050405090304" pitchFamily="18" charset="0"/>
              </a:rPr>
              <a:t>s.queue</a:t>
            </a:r>
            <a:r>
              <a:rPr lang="zh-CN" altLang="en-US" sz="2800" dirty="0">
                <a:latin typeface="Times New Roman" panose="02020503050405090304" pitchFamily="18" charset="0"/>
              </a:rPr>
              <a:t>中等待的进程个数；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</a:rPr>
              <a:t>  （</a:t>
            </a:r>
            <a:r>
              <a:rPr lang="en-US" altLang="zh-CN" sz="2800">
                <a:latin typeface="Times New Roman" panose="02020503050405090304" pitchFamily="18" charset="0"/>
              </a:rPr>
              <a:t>3</a:t>
            </a:r>
            <a:r>
              <a:rPr lang="zh-CN" altLang="en-US" sz="2800" dirty="0">
                <a:latin typeface="Times New Roman" panose="02020503050405090304" pitchFamily="18" charset="0"/>
              </a:rPr>
              <a:t>）每次</a:t>
            </a:r>
            <a:r>
              <a:rPr lang="en-US" altLang="zh-CN" sz="2800">
                <a:latin typeface="Times New Roman" panose="02020503050405090304" pitchFamily="18" charset="0"/>
              </a:rPr>
              <a:t>wait()</a:t>
            </a:r>
            <a:r>
              <a:rPr lang="zh-CN" altLang="en-US" sz="2800" dirty="0">
                <a:latin typeface="Times New Roman" panose="02020503050405090304" pitchFamily="18" charset="0"/>
              </a:rPr>
              <a:t>操作，意味着进程请求一个单位的该类资源，使系统中可供分配的该类资源数减少一个，每次</a:t>
            </a:r>
            <a:r>
              <a:rPr lang="en-US" altLang="zh-CN" sz="2800">
                <a:latin typeface="Times New Roman" panose="02020503050405090304" pitchFamily="18" charset="0"/>
              </a:rPr>
              <a:t>signal()</a:t>
            </a:r>
            <a:r>
              <a:rPr lang="zh-CN" altLang="en-US" sz="2800" dirty="0">
                <a:latin typeface="Times New Roman" panose="02020503050405090304" pitchFamily="18" charset="0"/>
              </a:rPr>
              <a:t>操作，表示执行进程释放一个单位资源，使系统中可供分配的该类资源数增加一个。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2800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信号量机制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二元信号量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假设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为一个记录型数据结构，其中一个分量为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value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，它仅能取值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，另一个分量为信号量队列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queue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一个二元信号量的值只能是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或者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信号量机制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管程的定义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管程是由一个或多个过程、一个初始化序列和数据组成的软件模块，是一种程序设计语言结构成分，具有和信号量同等的表达能力。进程可以通过调用管程实现对资源的请求和释放。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3.4.4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管程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管程的主要特点：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共享性：一个进程通过调用管程的一个过程进入管程，管程中的移出过程可被所有要调用管程的过程的进程所共享。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安全性：管程的局部数据变量只能被管程的过程访问，任何其它外部过程都不能访问，一个管程的过程也不能访问任何非局部于它的变量。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互斥性：在任一时刻，只能有一个进程能够进入管程执行，调用管程的其它任何进程都将被阻塞，只能等待直到当前访问进程退出管程。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28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3.4.4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管程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管程的条件变量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在管程的调用过程中，存在如下的现象：一个进程调用了管程，并且它在管程中处于阻塞或挂起状态，当进程解除阻塞或挂起的条件满足后才能恢复执行。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引入条件变量（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Condition variables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）的同步机制，以及对应的两个原语操作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cwait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csignal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3.4.4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管程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455738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20000"/>
              </a:lnSpc>
            </a:pPr>
            <a:r>
              <a:rPr lang="en-US" altLang="zh-CN" sz="28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cwait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 sz="28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csignal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操作意义：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cwait(c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操作：正在调用管程过程的进程因条件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c</a:t>
            </a:r>
            <a:r>
              <a:rPr lang="zh-CN" altLang="en-US" sz="2400" dirty="0">
                <a:latin typeface="Times New Roman" panose="02020503050405090304" pitchFamily="18" charset="0"/>
              </a:rPr>
              <a:t>没有满足而被阻塞或者挂起，则调用</a:t>
            </a:r>
            <a:r>
              <a:rPr lang="en-US" altLang="zh-CN" sz="2400" dirty="0" err="1">
                <a:latin typeface="Times New Roman" panose="02020503050405090304" pitchFamily="18" charset="0"/>
              </a:rPr>
              <a:t>cwait</a:t>
            </a:r>
            <a:r>
              <a:rPr lang="zh-CN" altLang="en-US" sz="2400" dirty="0">
                <a:latin typeface="Times New Roman" panose="02020503050405090304" pitchFamily="18" charset="0"/>
              </a:rPr>
              <a:t>操作将自己插入到条件变量</a:t>
            </a:r>
            <a:r>
              <a:rPr lang="en-US" altLang="zh-CN" sz="2400">
                <a:latin typeface="Times New Roman" panose="02020503050405090304" pitchFamily="18" charset="0"/>
              </a:rPr>
              <a:t>c</a:t>
            </a:r>
            <a:r>
              <a:rPr lang="zh-CN" altLang="en-US" sz="2400" dirty="0">
                <a:latin typeface="Times New Roman" panose="02020503050405090304" pitchFamily="18" charset="0"/>
              </a:rPr>
              <a:t>的等待进程队列中。与此同时，被阻塞进程释放管程，直到条件</a:t>
            </a:r>
            <a:r>
              <a:rPr lang="en-US" altLang="zh-CN" sz="2400">
                <a:latin typeface="Times New Roman" panose="02020503050405090304" pitchFamily="18" charset="0"/>
              </a:rPr>
              <a:t>c</a:t>
            </a:r>
            <a:r>
              <a:rPr lang="zh-CN" altLang="en-US" sz="2400" dirty="0">
                <a:latin typeface="Times New Roman" panose="02020503050405090304" pitchFamily="18" charset="0"/>
              </a:rPr>
              <a:t>发生改变，其它进程可以调用管程。</a:t>
            </a:r>
            <a:endParaRPr lang="zh-CN" altLang="en-US" sz="2400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503050405090304" pitchFamily="18" charset="0"/>
              </a:rPr>
              <a:t>   （</a:t>
            </a:r>
            <a:r>
              <a:rPr lang="en-US" altLang="zh-CN" sz="2400">
                <a:latin typeface="Times New Roman" panose="02020503050405090304" pitchFamily="18" charset="0"/>
              </a:rPr>
              <a:t>2</a:t>
            </a:r>
            <a:r>
              <a:rPr lang="zh-CN" altLang="en-US" sz="2400" dirty="0">
                <a:latin typeface="Times New Roman" panose="02020503050405090304" pitchFamily="18" charset="0"/>
              </a:rPr>
              <a:t>）</a:t>
            </a:r>
            <a:r>
              <a:rPr lang="en-US" altLang="zh-CN" sz="2400" dirty="0" err="1">
                <a:latin typeface="Times New Roman" panose="02020503050405090304" pitchFamily="18" charset="0"/>
              </a:rPr>
              <a:t>csignal(c</a:t>
            </a:r>
            <a:r>
              <a:rPr lang="en-US" altLang="zh-CN" sz="2400">
                <a:latin typeface="Times New Roman" panose="02020503050405090304" pitchFamily="18" charset="0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</a:rPr>
              <a:t>操作：正在调用管程的进程检测到条件</a:t>
            </a:r>
            <a:r>
              <a:rPr lang="en-US" altLang="zh-CN" sz="2400">
                <a:latin typeface="Times New Roman" panose="02020503050405090304" pitchFamily="18" charset="0"/>
              </a:rPr>
              <a:t>c</a:t>
            </a:r>
            <a:r>
              <a:rPr lang="zh-CN" altLang="en-US" sz="2400" dirty="0">
                <a:latin typeface="Times New Roman" panose="02020503050405090304" pitchFamily="18" charset="0"/>
              </a:rPr>
              <a:t>发生了改变，则调用</a:t>
            </a:r>
            <a:r>
              <a:rPr lang="en-US" altLang="zh-CN" sz="2400" dirty="0" err="1">
                <a:latin typeface="Times New Roman" panose="02020503050405090304" pitchFamily="18" charset="0"/>
              </a:rPr>
              <a:t>csignal</a:t>
            </a:r>
            <a:r>
              <a:rPr lang="zh-CN" altLang="en-US" sz="2400" dirty="0">
                <a:latin typeface="Times New Roman" panose="02020503050405090304" pitchFamily="18" charset="0"/>
              </a:rPr>
              <a:t>操作重新唤醒一个因条件</a:t>
            </a:r>
            <a:r>
              <a:rPr lang="en-US" altLang="zh-CN" sz="2400">
                <a:latin typeface="Times New Roman" panose="02020503050405090304" pitchFamily="18" charset="0"/>
              </a:rPr>
              <a:t>c</a:t>
            </a:r>
            <a:r>
              <a:rPr lang="zh-CN" altLang="en-US" sz="2400" dirty="0">
                <a:latin typeface="Times New Roman" panose="02020503050405090304" pitchFamily="18" charset="0"/>
              </a:rPr>
              <a:t>而被阻塞或者挂起的进程。如果等待进程队列中有多个进程，则选择其中一个唤醒，否则继续执行原进程。</a:t>
            </a:r>
            <a:endParaRPr lang="zh-CN" altLang="en-US" sz="2400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3.4.4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管程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并发涉及的术语：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）临界区（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Critical section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）竞争（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Competition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）同步（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Synchronization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）互斥（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Mutual exclusion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）死锁（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Deadlock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）饥饿（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Starvation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3.4.1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并发原理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生产者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-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消费者问题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）问题描述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假设有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zh-CN" altLang="en-US" dirty="0">
                <a:latin typeface="Times New Roman" panose="02020503050405090304" pitchFamily="18" charset="0"/>
              </a:rPr>
              <a:t>个生产者和</a:t>
            </a:r>
            <a:r>
              <a:rPr lang="en-US" altLang="zh-CN">
                <a:latin typeface="Times New Roman" panose="02020503050405090304" pitchFamily="18" charset="0"/>
              </a:rPr>
              <a:t>m</a:t>
            </a:r>
            <a:r>
              <a:rPr lang="zh-CN" altLang="en-US" dirty="0">
                <a:latin typeface="Times New Roman" panose="02020503050405090304" pitchFamily="18" charset="0"/>
              </a:rPr>
              <a:t>个消费者，连接在一个有</a:t>
            </a:r>
            <a:r>
              <a:rPr lang="en-US" altLang="zh-CN">
                <a:latin typeface="Times New Roman" panose="02020503050405090304" pitchFamily="18" charset="0"/>
              </a:rPr>
              <a:t>k</a:t>
            </a:r>
            <a:r>
              <a:rPr lang="zh-CN" altLang="en-US" dirty="0">
                <a:latin typeface="Times New Roman" panose="02020503050405090304" pitchFamily="18" charset="0"/>
              </a:rPr>
              <a:t>个公用缓冲区的有界缓冲上，</a:t>
            </a:r>
            <a:r>
              <a:rPr lang="en-US" altLang="zh-CN">
                <a:latin typeface="Times New Roman" panose="02020503050405090304" pitchFamily="18" charset="0"/>
              </a:rPr>
              <a:t>p</a:t>
            </a:r>
            <a:r>
              <a:rPr lang="en-US" altLang="zh-CN" baseline="-25000">
                <a:latin typeface="Times New Roman" panose="02020503050405090304" pitchFamily="18" charset="0"/>
              </a:rPr>
              <a:t>i</a:t>
            </a:r>
            <a:r>
              <a:rPr lang="zh-CN" altLang="en-US" dirty="0">
                <a:latin typeface="Times New Roman" panose="02020503050405090304" pitchFamily="18" charset="0"/>
              </a:rPr>
              <a:t>表示生产者进程，</a:t>
            </a:r>
            <a:r>
              <a:rPr lang="en-US" altLang="zh-CN" dirty="0" err="1">
                <a:latin typeface="Times New Roman" panose="02020503050405090304" pitchFamily="18" charset="0"/>
              </a:rPr>
              <a:t>c</a:t>
            </a:r>
            <a:r>
              <a:rPr lang="en-US" altLang="zh-CN" baseline="-25000" dirty="0" err="1">
                <a:latin typeface="Times New Roman" panose="02020503050405090304" pitchFamily="18" charset="0"/>
              </a:rPr>
              <a:t>j</a:t>
            </a:r>
            <a:r>
              <a:rPr lang="zh-CN" altLang="en-US" dirty="0">
                <a:latin typeface="Times New Roman" panose="02020503050405090304" pitchFamily="18" charset="0"/>
              </a:rPr>
              <a:t>表示消费者进程。</a:t>
            </a:r>
            <a:r>
              <a:rPr lang="en-US" altLang="zh-CN">
                <a:latin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</a:rPr>
              <a:t>满足：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</a:rPr>
              <a:t>只要缓冲区未满，生产者</a:t>
            </a:r>
            <a:r>
              <a:rPr lang="en-US" altLang="zh-CN">
                <a:latin typeface="Times New Roman" panose="02020503050405090304" pitchFamily="18" charset="0"/>
              </a:rPr>
              <a:t>p</a:t>
            </a:r>
            <a:r>
              <a:rPr lang="en-US" altLang="zh-CN" baseline="-25000">
                <a:latin typeface="Times New Roman" panose="02020503050405090304" pitchFamily="18" charset="0"/>
              </a:rPr>
              <a:t>i</a:t>
            </a:r>
            <a:r>
              <a:rPr lang="zh-CN" altLang="en-US" dirty="0">
                <a:latin typeface="Times New Roman" panose="02020503050405090304" pitchFamily="18" charset="0"/>
              </a:rPr>
              <a:t>即可将生产的产品放     入空闲缓冲区中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</a:rPr>
              <a:t>只要缓冲区不为空，消费者进程</a:t>
            </a:r>
            <a:r>
              <a:rPr lang="en-US" altLang="zh-CN" dirty="0" err="1">
                <a:latin typeface="Times New Roman" panose="02020503050405090304" pitchFamily="18" charset="0"/>
              </a:rPr>
              <a:t>c</a:t>
            </a:r>
            <a:r>
              <a:rPr lang="en-US" altLang="zh-CN" baseline="-25000" dirty="0" err="1">
                <a:latin typeface="Times New Roman" panose="02020503050405090304" pitchFamily="18" charset="0"/>
              </a:rPr>
              <a:t>j</a:t>
            </a:r>
            <a:r>
              <a:rPr lang="zh-CN" altLang="en-US" dirty="0">
                <a:latin typeface="Times New Roman" panose="02020503050405090304" pitchFamily="18" charset="0"/>
              </a:rPr>
              <a:t>就可从缓冲区从取走并消耗产品</a:t>
            </a:r>
            <a:endParaRPr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3.4.5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经典同步问题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用信号量解决生产者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-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消费者问题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利用互斥信号量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mutex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实现多个进程对公用缓冲区的互斥使用，初始化为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利用信号量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empty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full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分别记录公用缓冲区中空缓冲区和满缓冲区的个数，分别初始化为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k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3.4.5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经典同步问题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371600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注意：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每个程序中控制对资源的互斥访问的</a:t>
            </a:r>
            <a:r>
              <a:rPr lang="en-US" altLang="zh-CN" sz="28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wait(mutex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 sz="28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signal(mutex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的操作原语必须成对出现。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对记录资源的信号量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empty</a:t>
            </a:r>
            <a:r>
              <a:rPr lang="zh-CN" altLang="en-US" sz="2800" dirty="0">
                <a:latin typeface="Times New Roman" panose="02020503050405090304" pitchFamily="18" charset="0"/>
              </a:rPr>
              <a:t>和</a:t>
            </a:r>
            <a:r>
              <a:rPr lang="en-US" altLang="zh-CN" sz="2800">
                <a:latin typeface="Times New Roman" panose="02020503050405090304" pitchFamily="18" charset="0"/>
              </a:rPr>
              <a:t>full</a:t>
            </a:r>
            <a:r>
              <a:rPr lang="zh-CN" altLang="en-US" sz="2800" dirty="0">
                <a:latin typeface="Times New Roman" panose="02020503050405090304" pitchFamily="18" charset="0"/>
              </a:rPr>
              <a:t>的</a:t>
            </a:r>
            <a:r>
              <a:rPr lang="en-US" altLang="zh-CN" sz="2800">
                <a:latin typeface="Times New Roman" panose="02020503050405090304" pitchFamily="18" charset="0"/>
              </a:rPr>
              <a:t>wait</a:t>
            </a:r>
            <a:r>
              <a:rPr lang="zh-CN" altLang="en-US" sz="2800" dirty="0">
                <a:latin typeface="Times New Roman" panose="02020503050405090304" pitchFamily="18" charset="0"/>
              </a:rPr>
              <a:t>和</a:t>
            </a:r>
            <a:r>
              <a:rPr lang="en-US" altLang="zh-CN" sz="2800">
                <a:latin typeface="Times New Roman" panose="02020503050405090304" pitchFamily="18" charset="0"/>
              </a:rPr>
              <a:t>signal</a:t>
            </a:r>
            <a:r>
              <a:rPr lang="zh-CN" altLang="en-US" sz="2800" dirty="0">
                <a:latin typeface="Times New Roman" panose="02020503050405090304" pitchFamily="18" charset="0"/>
              </a:rPr>
              <a:t>操作也必须成对出现，并且它们出现在不同的过程中。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</a:rPr>
              <a:t>为避免死锁，控制互斥访问和记录资源的信号量的</a:t>
            </a:r>
            <a:r>
              <a:rPr lang="en-US" altLang="zh-CN" sz="2800">
                <a:latin typeface="Times New Roman" panose="02020503050405090304" pitchFamily="18" charset="0"/>
              </a:rPr>
              <a:t>wait</a:t>
            </a:r>
            <a:r>
              <a:rPr lang="zh-CN" altLang="en-US" sz="2800" dirty="0">
                <a:latin typeface="Times New Roman" panose="02020503050405090304" pitchFamily="18" charset="0"/>
              </a:rPr>
              <a:t>操作顺序不能乱，必须先执行</a:t>
            </a:r>
            <a:r>
              <a:rPr lang="en-US" altLang="zh-CN" sz="2800" dirty="0" err="1">
                <a:latin typeface="Times New Roman" panose="02020503050405090304" pitchFamily="18" charset="0"/>
              </a:rPr>
              <a:t>wait(empty</a:t>
            </a:r>
            <a:r>
              <a:rPr lang="en-US" altLang="zh-CN" sz="2800">
                <a:latin typeface="Times New Roman" panose="02020503050405090304" pitchFamily="18" charset="0"/>
              </a:rPr>
              <a:t>)</a:t>
            </a:r>
            <a:r>
              <a:rPr lang="zh-CN" altLang="en-US" sz="2800" dirty="0">
                <a:latin typeface="Times New Roman" panose="02020503050405090304" pitchFamily="18" charset="0"/>
              </a:rPr>
              <a:t>，再执行</a:t>
            </a:r>
            <a:r>
              <a:rPr lang="en-US" altLang="zh-CN" sz="2800" dirty="0" err="1">
                <a:latin typeface="Times New Roman" panose="02020503050405090304" pitchFamily="18" charset="0"/>
              </a:rPr>
              <a:t>wait(mutex</a:t>
            </a:r>
            <a:r>
              <a:rPr lang="en-US" altLang="zh-CN" sz="2800">
                <a:latin typeface="Times New Roman" panose="02020503050405090304" pitchFamily="18" charset="0"/>
              </a:rPr>
              <a:t>)</a:t>
            </a:r>
            <a:r>
              <a:rPr lang="zh-CN" altLang="en-US" sz="2800" dirty="0">
                <a:latin typeface="Times New Roman" panose="02020503050405090304" pitchFamily="18" charset="0"/>
              </a:rPr>
              <a:t>。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Char char="•"/>
            </a:pPr>
            <a:endParaRPr lang="zh-CN" altLang="en-US" sz="2800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3.4.5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经典同步问题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内容占位符 1"/>
          <p:cNvSpPr>
            <a:spLocks noGrp="1"/>
          </p:cNvSpPr>
          <p:nvPr>
            <p:ph idx="4294967295"/>
          </p:nvPr>
        </p:nvSpPr>
        <p:spPr>
          <a:xfrm>
            <a:off x="1981200" y="1303338"/>
            <a:ext cx="8229600" cy="4411662"/>
          </a:xfrm>
        </p:spPr>
        <p:txBody>
          <a:bodyPr vert="horz" wrap="square" lIns="91440" tIns="45720" rIns="91440" bIns="45720" anchor="t">
            <a:normAutofit lnSpcReduction="10000"/>
          </a:bodyPr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用管程解决生产者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-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消费者问题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首先需要建立一个管程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ProducerConsumer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，控制着用于保存和取回产品的公用缓冲区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定义变量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count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用于记录缓冲区中已有的产品数目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生产者通过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append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过程往缓冲区中保存产品，消费者通过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take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过程从缓冲区中取出产品消费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当缓冲区中产品已满时，生产者必须等待，当缓冲区中没有产品时，消费者必须等待。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3.4.5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经典同步问题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524000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fontScale="90000" lnSpcReduction="10000"/>
          </a:bodyPr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读者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-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写者问题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）问题描述</a:t>
            </a:r>
            <a:endParaRPr lang="en-US" altLang="zh-CN" sz="28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有一个多个进程共享的数据区，我们把只要读该数据区的进程记为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Reader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进程（读者），把只要往数据区中写数据的进程记为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Writer</a:t>
            </a:r>
            <a:r>
              <a:rPr lang="zh-CN" altLang="en-US" sz="2800" dirty="0">
                <a:latin typeface="Times New Roman" panose="02020503050405090304" pitchFamily="18" charset="0"/>
              </a:rPr>
              <a:t>进程（写者）。满足：</a:t>
            </a:r>
            <a:endParaRPr lang="en-US" altLang="zh-CN" sz="280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</a:rPr>
              <a:t>允许多个读者同时执行读操作</a:t>
            </a:r>
            <a:endParaRPr lang="en-US" altLang="zh-CN" sz="280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</a:rPr>
              <a:t>一次只能有一个写者可以执行写操作</a:t>
            </a:r>
            <a:endParaRPr lang="en-US" altLang="zh-CN" sz="280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</a:rPr>
              <a:t>如果一个写者在执行写操作，则其它任何读者都不能执行读操作</a:t>
            </a:r>
            <a:endParaRPr lang="zh-CN" altLang="en-US" sz="2800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3.4.5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经典同步问题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用信号量解决读者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-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写者问题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利用互斥信号量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wmutex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实施读者与写者在读写时的互斥，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设置整型变量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readercount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用于记录正在读的进程个数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计数变量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readercount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本身是可以被多个读者访问的临界资源，设置互斥信号量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mutex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控制多个读者对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readercount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的修改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3.4.5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经典同步问题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哲学家就餐问题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3.4.5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经典同步问题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  <p:sp>
        <p:nvSpPr>
          <p:cNvPr id="14342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4338" name="Object 1"/>
          <p:cNvGraphicFramePr/>
          <p:nvPr/>
        </p:nvGraphicFramePr>
        <p:xfrm>
          <a:off x="4114800" y="2147888"/>
          <a:ext cx="42735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886200" imgH="4241800" progId="Visio.Drawing.11">
                  <p:embed/>
                </p:oleObj>
              </mc:Choice>
              <mc:Fallback>
                <p:oleObj name="" r:id="rId1" imgW="3886200" imgH="4241800" progId="Visio.Drawing.11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147888"/>
                        <a:ext cx="4273550" cy="3951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6"/>
          <p:cNvSpPr/>
          <p:nvPr/>
        </p:nvSpPr>
        <p:spPr>
          <a:xfrm>
            <a:off x="2717800" y="6280468"/>
            <a:ext cx="6858000" cy="49149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indent="257175" algn="ctr" eaLnBrk="0" hangingPunct="0"/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3.13 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哲学家就餐问题</a:t>
            </a:r>
            <a:endParaRPr lang="zh-CN" altLang="en-US" sz="26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371600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p>
            <a:pPr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）问题描述</a:t>
            </a:r>
            <a:endParaRPr lang="en-US" altLang="zh-CN" sz="28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有五位哲学家，用一生来思考和吃饭。他们围坐在一张圆桌旁边，桌子中央有一大碗米饭，桌上还有五个碗和五只筷子，他们的生活方式是交替地进行思考和进餐。平时，当某位哲学家进行思考时，他不与其它哲学家交互。当他感觉到饥饿时，便试图拿起与其左右最靠近他的筷子。满足：</a:t>
            </a:r>
            <a:endParaRPr lang="en-US" altLang="zh-CN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一个哲学家每次只能拿起一只筷子，且他不能从其他哲学家手里拿筷子</a:t>
            </a:r>
            <a:endParaRPr lang="en-US" altLang="zh-CN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只有在他拿到两只筷子时才能进餐</a:t>
            </a:r>
            <a:endParaRPr lang="en-US" altLang="zh-CN" sz="240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3.4.5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经典同步问题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用信号量解决哲学家就餐问题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每一只筷子的使用都必须是互斥的，在某一时刻只允许一个哲学家使用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利用一个信号量表示一只筷子，五只筷子的信号量数组定义为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semaphore chopstick[5]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可能的死锁情形及解决方案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3.4.5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经典同步问题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消息传递的概念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消息传递（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Message passing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）作为当前应用最为广泛的一种进程间通信机制，为进程间信息传递和交换的实现提供了很好的保障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消息是一组信息，由消息头和消息体组成。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send(destination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, message)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err="1">
                <a:latin typeface="Times New Roman" panose="02020503050405090304" pitchFamily="18" charset="0"/>
              </a:rPr>
              <a:t>receive(source</a:t>
            </a:r>
            <a:r>
              <a:rPr lang="en-US" altLang="zh-CN">
                <a:latin typeface="Times New Roman" panose="02020503050405090304" pitchFamily="18" charset="0"/>
              </a:rPr>
              <a:t>, message)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3.4.6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消息传递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两种制约关系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）直接相互制约关系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）间接相互制约关系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3.4.1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并发原理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447800"/>
            <a:ext cx="8382000" cy="4389438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同步</a:t>
            </a:r>
            <a:endParaRPr lang="en-US" altLang="zh-CN" sz="28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阻塞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send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：发送进程阻塞，知道消息被接收进程接收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非阻塞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send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：发送进程发送消息并再继续操作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阻塞</a:t>
            </a:r>
            <a:r>
              <a:rPr lang="en-US" altLang="zh-CN" sz="2400">
                <a:latin typeface="Times New Roman" panose="02020503050405090304" pitchFamily="18" charset="0"/>
                <a:cs typeface="Times New Roman" panose="02020503050405090304" pitchFamily="18" charset="0"/>
              </a:rPr>
              <a:t>receive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：接收者阻塞直到请求的消息到达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非阻塞</a:t>
            </a:r>
            <a:r>
              <a:rPr lang="en-US" altLang="zh-CN" sz="2400">
                <a:latin typeface="Times New Roman" panose="02020503050405090304" pitchFamily="18" charset="0"/>
              </a:rPr>
              <a:t>receive</a:t>
            </a:r>
            <a:r>
              <a:rPr lang="zh-CN" altLang="en-US" sz="2400" dirty="0">
                <a:latin typeface="Times New Roman" panose="02020503050405090304" pitchFamily="18" charset="0"/>
              </a:rPr>
              <a:t>：接收者收到一条有效消息或一条空消息</a:t>
            </a:r>
            <a:endParaRPr lang="zh-CN" altLang="en-US" sz="24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503050405090304" pitchFamily="18" charset="0"/>
              </a:rPr>
              <a:t>组合形式：</a:t>
            </a:r>
            <a:endParaRPr lang="en-US" altLang="zh-CN" sz="240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503050405090304" pitchFamily="18" charset="0"/>
              </a:rPr>
              <a:t>阻塞</a:t>
            </a:r>
            <a:r>
              <a:rPr lang="en-US" altLang="zh-CN" sz="2400">
                <a:latin typeface="Times New Roman" panose="02020503050405090304" pitchFamily="18" charset="0"/>
              </a:rPr>
              <a:t>send</a:t>
            </a:r>
            <a:r>
              <a:rPr lang="zh-CN" altLang="en-US" sz="2400" dirty="0">
                <a:latin typeface="Times New Roman" panose="02020503050405090304" pitchFamily="18" charset="0"/>
              </a:rPr>
              <a:t>，阻塞</a:t>
            </a:r>
            <a:r>
              <a:rPr lang="en-US" altLang="zh-CN" sz="2400">
                <a:latin typeface="Times New Roman" panose="02020503050405090304" pitchFamily="18" charset="0"/>
              </a:rPr>
              <a:t>receive</a:t>
            </a:r>
            <a:endParaRPr lang="en-US" altLang="zh-CN" sz="240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503050405090304" pitchFamily="18" charset="0"/>
              </a:rPr>
              <a:t>非阻塞</a:t>
            </a:r>
            <a:r>
              <a:rPr lang="en-US" altLang="zh-CN" sz="2400">
                <a:latin typeface="Times New Roman" panose="02020503050405090304" pitchFamily="18" charset="0"/>
              </a:rPr>
              <a:t>send</a:t>
            </a:r>
            <a:r>
              <a:rPr lang="zh-CN" altLang="en-US" sz="2400" dirty="0">
                <a:latin typeface="Times New Roman" panose="02020503050405090304" pitchFamily="18" charset="0"/>
              </a:rPr>
              <a:t>，阻塞</a:t>
            </a:r>
            <a:r>
              <a:rPr lang="en-US" altLang="zh-CN" sz="2400">
                <a:latin typeface="Times New Roman" panose="02020503050405090304" pitchFamily="18" charset="0"/>
              </a:rPr>
              <a:t>receive</a:t>
            </a:r>
            <a:endParaRPr lang="en-US" altLang="zh-CN" sz="240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503050405090304" pitchFamily="18" charset="0"/>
              </a:rPr>
              <a:t>非阻塞</a:t>
            </a:r>
            <a:r>
              <a:rPr lang="en-US" altLang="zh-CN" sz="2400">
                <a:latin typeface="Times New Roman" panose="02020503050405090304" pitchFamily="18" charset="0"/>
              </a:rPr>
              <a:t>send</a:t>
            </a:r>
            <a:r>
              <a:rPr lang="zh-CN" altLang="en-US" sz="2400" dirty="0">
                <a:latin typeface="Times New Roman" panose="02020503050405090304" pitchFamily="18" charset="0"/>
              </a:rPr>
              <a:t>，非阻塞</a:t>
            </a:r>
            <a:r>
              <a:rPr lang="en-US" altLang="zh-CN" sz="2400">
                <a:latin typeface="Times New Roman" panose="02020503050405090304" pitchFamily="18" charset="0"/>
              </a:rPr>
              <a:t>receive</a:t>
            </a:r>
            <a:endParaRPr lang="zh-CN" altLang="en-US" sz="2400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3.4.6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消息传递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fontScale="90000"/>
          </a:bodyPr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寻址方式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）直接寻址（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Direct addressing</a:t>
            </a:r>
            <a:r>
              <a:rPr lang="zh-CN" altLang="en-US" dirty="0">
                <a:latin typeface="Times New Roman" panose="02020503050405090304" pitchFamily="18" charset="0"/>
              </a:rPr>
              <a:t>）方式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</a:rPr>
              <a:t>）间接寻址（</a:t>
            </a:r>
            <a:r>
              <a:rPr lang="en-US" altLang="zh-CN">
                <a:latin typeface="Times New Roman" panose="02020503050405090304" pitchFamily="18" charset="0"/>
              </a:rPr>
              <a:t>Indirect addressing</a:t>
            </a:r>
            <a:r>
              <a:rPr lang="zh-CN" altLang="en-US" dirty="0">
                <a:latin typeface="Times New Roman" panose="02020503050405090304" pitchFamily="18" charset="0"/>
              </a:rPr>
              <a:t>）方式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</a:rPr>
              <a:t>在间接选址方式下，消息传递并不是在发送进程和接收进程之间直接进行，而是通过一个被称为信箱（</a:t>
            </a:r>
            <a:r>
              <a:rPr lang="en-US" altLang="zh-CN" sz="2800">
                <a:latin typeface="Times New Roman" panose="02020503050405090304" pitchFamily="18" charset="0"/>
              </a:rPr>
              <a:t>Mailbox</a:t>
            </a:r>
            <a:r>
              <a:rPr lang="zh-CN" altLang="en-US" sz="2800" dirty="0">
                <a:latin typeface="Times New Roman" panose="02020503050405090304" pitchFamily="18" charset="0"/>
              </a:rPr>
              <a:t>）的共享的数据结构完成</a:t>
            </a:r>
            <a:endParaRPr lang="en-US" altLang="zh-CN" sz="280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</a:rPr>
              <a:t>利用信箱进行通信，发送进程和接收进程存在如下的对应关系：一对一、多对一、一对多和多对多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3.4.6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消息传递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内容占位符 1"/>
          <p:cNvSpPr>
            <a:spLocks noGrp="1"/>
          </p:cNvSpPr>
          <p:nvPr>
            <p:ph idx="4294967295"/>
          </p:nvPr>
        </p:nvSpPr>
        <p:spPr>
          <a:xfrm>
            <a:off x="4038600" y="5943600"/>
            <a:ext cx="4191000" cy="685800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3.14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间接的进程通信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3.4.6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消息传递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  <p:sp>
        <p:nvSpPr>
          <p:cNvPr id="15366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5367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5368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5369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5370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5371" name="Rectangle 6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5372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5362" name="Object 3"/>
          <p:cNvGraphicFramePr/>
          <p:nvPr/>
        </p:nvGraphicFramePr>
        <p:xfrm>
          <a:off x="2743200" y="1905000"/>
          <a:ext cx="633253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8458200" imgH="5092700" progId="Visio.Drawing.11">
                  <p:embed/>
                </p:oleObj>
              </mc:Choice>
              <mc:Fallback>
                <p:oleObj name="" r:id="rId1" imgW="8458200" imgH="5092700" progId="Visio.Drawing.11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905000"/>
                        <a:ext cx="6332538" cy="381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互斥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send(mbox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msg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原语表示向信箱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mbox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中发送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msg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消息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receive(mbox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msg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表示从信箱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mbox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中取走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msg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消息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消息可以看成是进程访问临界区的钥匙，收到消息拿到钥匙的前提下才能进入临界区，否则只能等待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3.4.6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消息传递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临界区和临界资源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进程间竞争资源产生如下的几个控制问题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）互斥         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）死锁         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）饥饿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临界资源（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Critical </a:t>
            </a:r>
            <a:r>
              <a:rPr lang="en-US" altLang="zh-CN" err="1">
                <a:latin typeface="Times New Roman" panose="02020503050405090304" pitchFamily="18" charset="0"/>
                <a:cs typeface="Times New Roman" panose="02020503050405090304" pitchFamily="18" charset="0"/>
              </a:rPr>
              <a:t>resouce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），多个进程间采取互斥的方式实现对临界资源的共享访问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使用临界资源的程序代码称为临界区（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Critical section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3.4.1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并发原理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多个进程共享临界区，需遵循如下的调度原则：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空闲让进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忙则等待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有限等待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让权等待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3.4.1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并发原理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关中断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2.TestAndSet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指令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err="1">
                <a:latin typeface="Times New Roman" panose="02020503050405090304" pitchFamily="18" charset="0"/>
                <a:cs typeface="Times New Roman" panose="02020503050405090304" pitchFamily="18" charset="0"/>
              </a:rPr>
              <a:t>TestAndSet</a:t>
            </a:r>
            <a:r>
              <a:rPr lang="zh-CN" altLang="en-US" dirty="0">
                <a:latin typeface="Times New Roman" panose="02020503050405090304" pitchFamily="18" charset="0"/>
              </a:rPr>
              <a:t>指令描述如下：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err="1">
                <a:latin typeface="Times New Roman" panose="02020503050405090304" pitchFamily="18" charset="0"/>
              </a:rPr>
              <a:t>boolean</a:t>
            </a:r>
            <a:r>
              <a:rPr lang="en-US" altLang="zh-CN">
                <a:latin typeface="Times New Roman" panose="02020503050405090304" pitchFamily="18" charset="0"/>
              </a:rPr>
              <a:t> </a:t>
            </a:r>
            <a:r>
              <a:rPr lang="en-US" altLang="zh-CN" err="1">
                <a:latin typeface="Times New Roman" panose="02020503050405090304" pitchFamily="18" charset="0"/>
              </a:rPr>
              <a:t>TestAndSet(boolean</a:t>
            </a:r>
            <a:r>
              <a:rPr lang="en-US" altLang="zh-CN">
                <a:latin typeface="Times New Roman" panose="02020503050405090304" pitchFamily="18" charset="0"/>
              </a:rPr>
              <a:t> *lock){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</a:t>
            </a:r>
            <a:r>
              <a:rPr lang="en-US" altLang="zh-CN" err="1">
                <a:latin typeface="Times New Roman" panose="02020503050405090304" pitchFamily="18" charset="0"/>
              </a:rPr>
              <a:t>boolean</a:t>
            </a:r>
            <a:r>
              <a:rPr lang="en-US" altLang="zh-CN">
                <a:latin typeface="Times New Roman" panose="02020503050405090304" pitchFamily="18" charset="0"/>
              </a:rPr>
              <a:t> temp = *lock;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*lock = TRUE;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return temp;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}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硬件同步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err="1">
                <a:latin typeface="Times New Roman" panose="02020503050405090304" pitchFamily="18" charset="0"/>
                <a:cs typeface="Times New Roman" panose="02020503050405090304" pitchFamily="18" charset="0"/>
              </a:rPr>
              <a:t>TestAndSet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指令实现互斥的示例如下：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do{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err="1">
                <a:latin typeface="Times New Roman" panose="02020503050405090304" pitchFamily="18" charset="0"/>
                <a:cs typeface="Times New Roman" panose="02020503050405090304" pitchFamily="18" charset="0"/>
              </a:rPr>
              <a:t>while(TestAndSet(&amp;lock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         ;// do nothing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// critical section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lock = FALSE;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// remainder section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}</a:t>
            </a:r>
            <a:r>
              <a:rPr lang="en-US" altLang="zh-CN" err="1">
                <a:latin typeface="Times New Roman" panose="02020503050405090304" pitchFamily="18" charset="0"/>
              </a:rPr>
              <a:t>while(TRUE</a:t>
            </a:r>
            <a:r>
              <a:rPr lang="en-US" altLang="zh-CN">
                <a:latin typeface="Times New Roman" panose="02020503050405090304" pitchFamily="18" charset="0"/>
              </a:rPr>
              <a:t>);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3.4.2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硬件同步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3.Swap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指令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Swap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指令为对换指令，定义如下：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void </a:t>
            </a:r>
            <a:r>
              <a:rPr lang="en-US" altLang="zh-CN" err="1">
                <a:latin typeface="Times New Roman" panose="02020503050405090304" pitchFamily="18" charset="0"/>
                <a:cs typeface="Times New Roman" panose="02020503050405090304" pitchFamily="18" charset="0"/>
              </a:rPr>
              <a:t>Swap(boolean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*a, </a:t>
            </a:r>
            <a:r>
              <a:rPr lang="en-US" altLang="zh-CN" err="1">
                <a:latin typeface="Times New Roman" panose="02020503050405090304" pitchFamily="18" charset="0"/>
                <a:cs typeface="Times New Roman" panose="02020503050405090304" pitchFamily="18" charset="0"/>
              </a:rPr>
              <a:t>boolean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*b){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Boolean temp = *a;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*a = *b;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  *b = temp;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</a:rPr>
              <a:t>}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3.4.2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硬件同步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使用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Swap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指令实现互斥的示例如下：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do{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  data = TRUE;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</a:rPr>
              <a:t>  </a:t>
            </a:r>
            <a:r>
              <a:rPr lang="en-US" altLang="zh-CN" sz="2800" err="1">
                <a:latin typeface="Times New Roman" panose="02020503050405090304" pitchFamily="18" charset="0"/>
              </a:rPr>
              <a:t>while(data</a:t>
            </a:r>
            <a:r>
              <a:rPr lang="en-US" altLang="zh-CN" sz="2800">
                <a:latin typeface="Times New Roman" panose="02020503050405090304" pitchFamily="18" charset="0"/>
              </a:rPr>
              <a:t> == TRUE)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</a:rPr>
              <a:t>    </a:t>
            </a:r>
            <a:r>
              <a:rPr lang="en-US" altLang="zh-CN" sz="2800" err="1">
                <a:latin typeface="Times New Roman" panose="02020503050405090304" pitchFamily="18" charset="0"/>
              </a:rPr>
              <a:t>Swap(&amp;lock</a:t>
            </a:r>
            <a:r>
              <a:rPr lang="en-US" altLang="zh-CN" sz="2800">
                <a:latin typeface="Times New Roman" panose="02020503050405090304" pitchFamily="18" charset="0"/>
              </a:rPr>
              <a:t>, &amp;data);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</a:rPr>
              <a:t>  // critical section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</a:rPr>
              <a:t>  lock = FALSE;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</a:rPr>
              <a:t>  // reminder section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</a:rPr>
              <a:t>}</a:t>
            </a:r>
            <a:r>
              <a:rPr lang="en-US" altLang="zh-CN" sz="2800" err="1">
                <a:latin typeface="Times New Roman" panose="02020503050405090304" pitchFamily="18" charset="0"/>
              </a:rPr>
              <a:t>while(TRUE</a:t>
            </a:r>
            <a:r>
              <a:rPr lang="en-US" altLang="zh-CN" sz="2800">
                <a:latin typeface="Times New Roman" panose="02020503050405090304" pitchFamily="18" charset="0"/>
              </a:rPr>
              <a:t>);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2800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3.4.2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硬件同步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4671</Words>
  <Application>WPS 演示</Application>
  <PresentationFormat>宽屏</PresentationFormat>
  <Paragraphs>341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Office 主题</vt:lpstr>
      <vt:lpstr>Visio.Drawing.11</vt:lpstr>
      <vt:lpstr>Visio.Drawing.11</vt:lpstr>
      <vt:lpstr>3.4  互斥和同步</vt:lpstr>
      <vt:lpstr>3.4.1  并发原理</vt:lpstr>
      <vt:lpstr>3.4.1  并发原理</vt:lpstr>
      <vt:lpstr>3.4.1 并发原理</vt:lpstr>
      <vt:lpstr>3.4.1 并发原理</vt:lpstr>
      <vt:lpstr>3.4.2  硬件同步</vt:lpstr>
      <vt:lpstr>3.4.2 硬件同步</vt:lpstr>
      <vt:lpstr>3.4.2 硬件同步</vt:lpstr>
      <vt:lpstr>3.4.2 硬件同步</vt:lpstr>
      <vt:lpstr>3.4.3  信号量机制</vt:lpstr>
      <vt:lpstr>3.4.3  信号量机制</vt:lpstr>
      <vt:lpstr>3.4.3  信号量机制</vt:lpstr>
      <vt:lpstr>3.4.3  信号量机制</vt:lpstr>
      <vt:lpstr>3.4.3  信号量机制</vt:lpstr>
      <vt:lpstr>3.4.3  信号量机制</vt:lpstr>
      <vt:lpstr>3.4.4 管程</vt:lpstr>
      <vt:lpstr>3.4.4 管程</vt:lpstr>
      <vt:lpstr>3.4.4 管程</vt:lpstr>
      <vt:lpstr>3.4.4 管程</vt:lpstr>
      <vt:lpstr>3.4.5 经典同步问题</vt:lpstr>
      <vt:lpstr>3.4.5 经典同步问题</vt:lpstr>
      <vt:lpstr>3.4.5 经典同步问题</vt:lpstr>
      <vt:lpstr>3.4.5 经典同步问题</vt:lpstr>
      <vt:lpstr>3.4.5 经典同步问题</vt:lpstr>
      <vt:lpstr>3.4.5 经典同步问题</vt:lpstr>
      <vt:lpstr>3.4.5 经典同步问题</vt:lpstr>
      <vt:lpstr>3.4.5 经典同步问题</vt:lpstr>
      <vt:lpstr>3.4.5 经典同步问题</vt:lpstr>
      <vt:lpstr>3.4.6  消息传递</vt:lpstr>
      <vt:lpstr>3.4.6  消息传递</vt:lpstr>
      <vt:lpstr>3.4.6 消息传递</vt:lpstr>
      <vt:lpstr>3.4.6 消息传递</vt:lpstr>
      <vt:lpstr>3.4.6 消息传递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3</cp:revision>
  <dcterms:created xsi:type="dcterms:W3CDTF">2020-10-16T00:43:56Z</dcterms:created>
  <dcterms:modified xsi:type="dcterms:W3CDTF">2020-10-16T00:43:56Z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