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1.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1.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idx="4294967295"/>
          </p:nvPr>
        </p:nvSpPr>
        <p:spPr/>
        <p:txBody>
          <a:bodyPr vert="horz" wrap="square" lIns="91440" tIns="45720" rIns="91440" bIns="45720" anchor="ctr"/>
          <a:p>
            <a:r>
              <a:rPr lang="en-US" altLang="zh-CN"/>
              <a:t>4.1  </a:t>
            </a:r>
            <a:r>
              <a:rPr lang="zh-CN" altLang="en-US" dirty="0"/>
              <a:t>调度简介</a:t>
            </a:r>
            <a:endParaRPr lang="zh-CN" altLang="en-US" dirty="0"/>
          </a:p>
        </p:txBody>
      </p:sp>
      <p:sp>
        <p:nvSpPr>
          <p:cNvPr id="15362" name="内容占位符 2"/>
          <p:cNvSpPr>
            <a:spLocks noGrp="1"/>
          </p:cNvSpPr>
          <p:nvPr>
            <p:ph idx="4294967295"/>
          </p:nvPr>
        </p:nvSpPr>
        <p:spPr/>
        <p:txBody>
          <a:bodyPr vert="horz" wrap="square" lIns="91440" tIns="45720" rIns="91440" bIns="45720" anchor="t"/>
          <a:p>
            <a:r>
              <a:rPr lang="zh-CN" altLang="en-US" dirty="0"/>
              <a:t> </a:t>
            </a:r>
            <a:r>
              <a:rPr lang="zh-CN" altLang="en-US" b="1" dirty="0"/>
              <a:t>计算机系统中，处理器和内存资源会出现供不应求的情况，特别是多个</a:t>
            </a:r>
            <a:r>
              <a:rPr lang="en-US" altLang="zh-CN" b="1"/>
              <a:t>I/O</a:t>
            </a:r>
            <a:r>
              <a:rPr lang="zh-CN" altLang="en-US" b="1" dirty="0"/>
              <a:t>设备与主机交互，作业不断进入系统，或者是多个批处理作业在磁盘的后备队列中等待进入内存的情况。操作系统在管理有限的资源的同时，需要考虑如何选取进入内存的作业，如何分配有限的处理器资源给多个进程等重要问题。处理器的调度正是处理处理器和内存资源调度和分配相关的工作。</a:t>
            </a:r>
            <a:endParaRPr lang="zh-CN" altLang="en-US" b="1"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b"/>
          <a:p>
            <a:r>
              <a:rPr lang="en-US" altLang="zh-CN"/>
              <a:t>4.1  </a:t>
            </a:r>
            <a:r>
              <a:rPr lang="zh-CN" altLang="en-US" dirty="0"/>
              <a:t>调度简介</a:t>
            </a:r>
            <a:endParaRPr lang="zh-CN" altLang="en-US" dirty="0"/>
          </a:p>
        </p:txBody>
      </p:sp>
      <p:sp>
        <p:nvSpPr>
          <p:cNvPr id="56323" name="文本占位符 56322"/>
          <p:cNvSpPr>
            <a:spLocks noGrp="1"/>
          </p:cNvSpPr>
          <p:nvPr>
            <p:ph type="body" idx="1"/>
          </p:nvPr>
        </p:nvSpPr>
        <p:spPr/>
        <p:txBody>
          <a:bodyPr/>
          <a:p>
            <a:pPr>
              <a:lnSpc>
                <a:spcPct val="90000"/>
              </a:lnSpc>
            </a:pPr>
            <a:r>
              <a:rPr lang="zh-CN" altLang="en-US" sz="2800" dirty="0"/>
              <a:t>若干个作业进入系统后，被依次存放在外存上，这便形成了输入的作业流；在操作系统的控制下，逐个作业进行处理，于是便形成了处理作业流。 </a:t>
            </a:r>
            <a:endParaRPr lang="zh-CN" altLang="en-US" sz="2800" dirty="0"/>
          </a:p>
          <a:p>
            <a:pPr>
              <a:lnSpc>
                <a:spcPct val="90000"/>
              </a:lnSpc>
            </a:pPr>
            <a:r>
              <a:rPr lang="zh-CN" altLang="en-US" sz="2800" dirty="0"/>
              <a:t>为了管理和调度作业，为每个作业设置了一个作业控制块，保存了系统对作业进行管理和调度所需的全部信息，是作业在系统中存在的标志。在作业控制块中通常应包含的内容有：作业标识、用户名称、用户帐户、作业类型、作业状态、优先级、作业已运行时间、 </a:t>
            </a:r>
            <a:r>
              <a:rPr lang="en-US" altLang="zh-CN" sz="2800"/>
              <a:t>(</a:t>
            </a:r>
            <a:r>
              <a:rPr lang="zh-CN" altLang="en-US" sz="2800" dirty="0"/>
              <a:t>预计运行时间、要求内存大小、要求</a:t>
            </a:r>
            <a:r>
              <a:rPr lang="en-US" altLang="zh-CN" sz="2800"/>
              <a:t>I/O</a:t>
            </a:r>
            <a:r>
              <a:rPr lang="zh-CN" altLang="en-US" sz="2800" dirty="0"/>
              <a:t>设备的类型和数量等、进入系统时间、开始处理时间、作业完成时间、作业退出时间、资源使用情况等。</a:t>
            </a:r>
            <a:endParaRPr lang="zh-CN" altLang="en-US" sz="28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p:txBody>
          <a:bodyPr anchor="b"/>
          <a:p>
            <a:r>
              <a:rPr lang="en-US" altLang="zh-CN"/>
              <a:t>4.1  </a:t>
            </a:r>
            <a:r>
              <a:rPr lang="zh-CN" altLang="en-US" dirty="0"/>
              <a:t>调度简介</a:t>
            </a:r>
            <a:endParaRPr lang="zh-CN" altLang="en-US" dirty="0"/>
          </a:p>
        </p:txBody>
      </p:sp>
      <p:sp>
        <p:nvSpPr>
          <p:cNvPr id="57347" name="文本占位符 57346"/>
          <p:cNvSpPr>
            <a:spLocks noGrp="1"/>
          </p:cNvSpPr>
          <p:nvPr>
            <p:ph type="body" idx="1"/>
          </p:nvPr>
        </p:nvSpPr>
        <p:spPr/>
        <p:txBody>
          <a:bodyPr/>
          <a:p>
            <a:r>
              <a:rPr lang="zh-CN" altLang="en-US" dirty="0"/>
              <a:t>作业管理方面</a:t>
            </a:r>
            <a:endParaRPr lang="zh-CN" altLang="en-US" dirty="0"/>
          </a:p>
          <a:p>
            <a:pPr lvl="1"/>
            <a:r>
              <a:rPr lang="zh-CN" altLang="en-US" dirty="0"/>
              <a:t>系统便为每个进入系统的作业建立一个作业控制块，根据作业类型将它插入相应的后备队列中。作业调度程序依据一定的调度算法来调度它们，将它们装入内存。在作业运行期间，系统就按照作业控制块中的信息对作业进行控制。当一个作业执行结束进入完成状态时，系统负责回收分配给它的资源，撤消它的作业控制块。</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b"/>
          <a:p>
            <a:r>
              <a:rPr lang="en-US" altLang="zh-CN"/>
              <a:t>4.1  </a:t>
            </a:r>
            <a:r>
              <a:rPr lang="zh-CN" altLang="en-US" dirty="0"/>
              <a:t>调度简介</a:t>
            </a:r>
            <a:endParaRPr lang="zh-CN" altLang="en-US" dirty="0"/>
          </a:p>
        </p:txBody>
      </p:sp>
      <p:sp>
        <p:nvSpPr>
          <p:cNvPr id="58371" name="文本占位符 58370"/>
          <p:cNvSpPr>
            <a:spLocks noGrp="1"/>
          </p:cNvSpPr>
          <p:nvPr>
            <p:ph type="body" idx="1"/>
          </p:nvPr>
        </p:nvSpPr>
        <p:spPr/>
        <p:txBody>
          <a:bodyPr/>
          <a:p>
            <a:pPr>
              <a:lnSpc>
                <a:spcPct val="90000"/>
              </a:lnSpc>
            </a:pPr>
            <a:r>
              <a:rPr lang="zh-CN" altLang="en-US" sz="4300" dirty="0"/>
              <a:t>作业调度方面</a:t>
            </a:r>
            <a:endParaRPr lang="zh-CN" altLang="en-US" sz="4300" dirty="0"/>
          </a:p>
          <a:p>
            <a:pPr lvl="1">
              <a:lnSpc>
                <a:spcPct val="90000"/>
              </a:lnSpc>
            </a:pPr>
            <a:r>
              <a:rPr lang="zh-CN" altLang="en-US" sz="3500" dirty="0"/>
              <a:t>根据作业控制块中的信息，审查系统能否满足用户作业的资源需求，以及按照一定的算法，从外存的后备队列中选取某些作业调入内存，并为它们创建进程、分配必要的资源。然后再将新创建的进程插入就绪队列，准备执行。</a:t>
            </a:r>
            <a:endParaRPr lang="zh-CN" altLang="en-US" sz="3500" dirty="0"/>
          </a:p>
          <a:p>
            <a:pPr>
              <a:lnSpc>
                <a:spcPct val="90000"/>
              </a:lnSpc>
            </a:pPr>
            <a:endParaRPr lang="zh-CN" altLang="en-US" sz="39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b"/>
          <a:p>
            <a:r>
              <a:rPr lang="en-US" altLang="zh-CN"/>
              <a:t>4.1  </a:t>
            </a:r>
            <a:r>
              <a:rPr lang="zh-CN" altLang="en-US" dirty="0"/>
              <a:t>调度简介</a:t>
            </a:r>
            <a:endParaRPr lang="zh-CN" altLang="en-US" dirty="0"/>
          </a:p>
        </p:txBody>
      </p:sp>
      <p:sp>
        <p:nvSpPr>
          <p:cNvPr id="59395" name="文本占位符 59394"/>
          <p:cNvSpPr>
            <a:spLocks noGrp="1"/>
          </p:cNvSpPr>
          <p:nvPr>
            <p:ph type="body" idx="1"/>
          </p:nvPr>
        </p:nvSpPr>
        <p:spPr>
          <a:xfrm>
            <a:off x="1981200" y="1484313"/>
            <a:ext cx="8229600" cy="4411662"/>
          </a:xfrm>
        </p:spPr>
        <p:txBody>
          <a:bodyPr>
            <a:normAutofit lnSpcReduction="20000"/>
          </a:bodyPr>
          <a:p>
            <a:pPr>
              <a:lnSpc>
                <a:spcPct val="90000"/>
              </a:lnSpc>
            </a:pPr>
            <a:r>
              <a:rPr lang="zh-CN" altLang="en-US" sz="2700" dirty="0"/>
              <a:t>在每次执行作业调度时，由于要考虑用户和系统双方的需要，作业调度要考虑每次允许多少个作业同时在内存中运行。当内存中同时运行的作业数目太多时，可能会影响到系统的服务质量，比如，使周转时间太长。但如果在内存中同时运行作业的数量太少时，又会导致系统的资源利用率和系统吞吐量太低，因此，多道程序度的确定应根据系统的规模和运行速度等情况做适当的折衷。除此之外，依据所采用的调度算法，决定应将哪些作业从外存调入内存。最简单的是最早进入外存的作业最先调入内存（先来先服务调度算法）；将外存上最短的作业最先调入内存（短作业优先调度算法）；将外存上优先级最高的作业优先调入内存（优先级调度算法）。 </a:t>
            </a:r>
            <a:endParaRPr lang="zh-CN" altLang="en-US" sz="27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idx="4294967295"/>
          </p:nvPr>
        </p:nvSpPr>
        <p:spPr/>
        <p:txBody>
          <a:bodyPr vert="horz" wrap="square" lIns="91440" tIns="45720" rIns="91440" bIns="45720" anchor="ctr"/>
          <a:p>
            <a:r>
              <a:rPr lang="en-US" altLang="zh-CN" b="0">
                <a:latin typeface="宋体" pitchFamily="2" charset="-122"/>
              </a:rPr>
              <a:t>4.1.2 </a:t>
            </a:r>
            <a:r>
              <a:rPr lang="zh-CN" altLang="en-US" b="0" dirty="0">
                <a:latin typeface="宋体" pitchFamily="2" charset="-122"/>
              </a:rPr>
              <a:t>调度准则</a:t>
            </a:r>
            <a:endParaRPr lang="zh-CN" altLang="en-US" dirty="0"/>
          </a:p>
        </p:txBody>
      </p:sp>
      <p:sp>
        <p:nvSpPr>
          <p:cNvPr id="3" name="内容占位符 2"/>
          <p:cNvSpPr>
            <a:spLocks noGrp="1"/>
          </p:cNvSpPr>
          <p:nvPr>
            <p:ph idx="4294967295"/>
          </p:nvPr>
        </p:nvSpPr>
        <p:spPr>
          <a:xfrm>
            <a:off x="1981200" y="1719263"/>
            <a:ext cx="8229600" cy="4411663"/>
          </a:xfrm>
        </p:spPr>
        <p:txBody>
          <a:bodyPr vert="horz" lIns="91440" tIns="45720" rIns="91440" bIns="45720" rtlCol="0"/>
          <a:p>
            <a:r>
              <a:rPr lang="en-US" altLang="zh-CN"/>
              <a:t>(1) </a:t>
            </a:r>
            <a:r>
              <a:rPr lang="zh-CN" altLang="en-US" dirty="0"/>
              <a:t>周转时间。周转时间的长短是评价批处理系统的性能、选择作业调度方式与算法的重要准则之一。周转时间，是指从作业被提交给系统开始，到作业完成为止的这段时间间隔。</a:t>
            </a:r>
            <a:endParaRPr lang="zh-CN" altLang="en-US" dirty="0"/>
          </a:p>
          <a:p>
            <a:r>
              <a:rPr lang="zh-CN" altLang="en-US" dirty="0"/>
              <a:t>周转时间</a:t>
            </a:r>
            <a:r>
              <a:rPr lang="en-US" altLang="zh-CN"/>
              <a:t>=</a:t>
            </a:r>
            <a:r>
              <a:rPr lang="zh-CN" altLang="en-US" dirty="0"/>
              <a:t>后备队列等待时间</a:t>
            </a:r>
            <a:r>
              <a:rPr lang="en-US" altLang="zh-CN"/>
              <a:t>+</a:t>
            </a:r>
            <a:r>
              <a:rPr lang="zh-CN" altLang="en-US" dirty="0"/>
              <a:t>就绪队列等待时间*</a:t>
            </a:r>
            <a:r>
              <a:rPr lang="en-US" altLang="zh-CN"/>
              <a:t>+CPU</a:t>
            </a:r>
            <a:r>
              <a:rPr lang="zh-CN" altLang="en-US" dirty="0"/>
              <a:t>执行时间*</a:t>
            </a:r>
            <a:r>
              <a:rPr lang="en-US" altLang="zh-CN"/>
              <a:t>+</a:t>
            </a:r>
            <a:r>
              <a:rPr lang="zh-CN" altLang="en-US" dirty="0"/>
              <a:t>等待</a:t>
            </a:r>
            <a:r>
              <a:rPr lang="en-US" altLang="zh-CN"/>
              <a:t>I/O</a:t>
            </a:r>
            <a:r>
              <a:rPr lang="zh-CN" altLang="en-US" dirty="0"/>
              <a:t>完成时间*</a:t>
            </a:r>
            <a:endParaRPr lang="zh-CN" altLang="en-US" dirty="0"/>
          </a:p>
          <a:p>
            <a:r>
              <a:rPr lang="zh-CN" altLang="en-US" dirty="0"/>
              <a:t>带*的项在一个作业的整个处理过程中可能会发生多次。 </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b"/>
          <a:p>
            <a:r>
              <a:rPr lang="en-US" altLang="zh-CN" b="0">
                <a:latin typeface="宋体" pitchFamily="2" charset="-122"/>
              </a:rPr>
              <a:t>4.1.2 </a:t>
            </a:r>
            <a:r>
              <a:rPr lang="zh-CN" altLang="en-US" b="0" dirty="0">
                <a:latin typeface="宋体" pitchFamily="2" charset="-122"/>
              </a:rPr>
              <a:t>调度准则</a:t>
            </a:r>
            <a:endParaRPr lang="zh-CN" altLang="en-US" b="0" dirty="0">
              <a:latin typeface="宋体" pitchFamily="2" charset="-122"/>
            </a:endParaRPr>
          </a:p>
        </p:txBody>
      </p:sp>
      <p:sp>
        <p:nvSpPr>
          <p:cNvPr id="60419" name="文本占位符 60418"/>
          <p:cNvSpPr>
            <a:spLocks noGrp="1"/>
          </p:cNvSpPr>
          <p:nvPr>
            <p:ph type="body" sz="half" idx="1"/>
          </p:nvPr>
        </p:nvSpPr>
        <p:spPr>
          <a:xfrm>
            <a:off x="1992313" y="1484313"/>
            <a:ext cx="7775575" cy="4525962"/>
          </a:xfrm>
        </p:spPr>
        <p:txBody>
          <a:bodyPr/>
          <a:p>
            <a:pPr lvl="1"/>
            <a:r>
              <a:rPr lang="zh-CN" altLang="en-US" sz="2200" dirty="0"/>
              <a:t>对每个用户而言，都希望自己作业的周转时间最短。但作为计算机系统的管理者，则总是希望能使平均周转时间最短，这不仅会有效地提高系统资源的利用率，而且还可使大多数用户都感到满意。所以一般考虑平均情况，即平均周转时间</a:t>
            </a:r>
            <a:r>
              <a:rPr lang="en-US" altLang="zh-CN" sz="2200"/>
              <a:t>T</a:t>
            </a:r>
            <a:r>
              <a:rPr lang="zh-CN" altLang="en-US" sz="2200" dirty="0"/>
              <a:t>：</a:t>
            </a:r>
            <a:endParaRPr lang="zh-CN" altLang="en-US" sz="2200" dirty="0"/>
          </a:p>
          <a:p>
            <a:pPr lvl="1"/>
            <a:endParaRPr lang="zh-CN" altLang="en-US" sz="2200" dirty="0"/>
          </a:p>
          <a:p>
            <a:pPr lvl="1"/>
            <a:r>
              <a:rPr lang="zh-CN" altLang="en-US" sz="2200" dirty="0"/>
              <a:t> 　</a:t>
            </a:r>
            <a:endParaRPr lang="zh-CN" altLang="en-US" sz="2200" dirty="0"/>
          </a:p>
          <a:p>
            <a:endParaRPr lang="zh-CN" altLang="en-US" sz="2600" dirty="0"/>
          </a:p>
        </p:txBody>
      </p:sp>
      <p:graphicFrame>
        <p:nvGraphicFramePr>
          <p:cNvPr id="60426" name="Object 5"/>
          <p:cNvGraphicFramePr/>
          <p:nvPr>
            <p:ph sz="half" idx="2"/>
          </p:nvPr>
        </p:nvGraphicFramePr>
        <p:xfrm>
          <a:off x="4224338" y="3781425"/>
          <a:ext cx="3736975" cy="1928813"/>
        </p:xfrm>
        <a:graphic>
          <a:graphicData uri="http://schemas.openxmlformats.org/presentationml/2006/ole">
            <mc:AlternateContent xmlns:mc="http://schemas.openxmlformats.org/markup-compatibility/2006">
              <mc:Choice xmlns:v="urn:schemas-microsoft-com:vml" Requires="v">
                <p:oleObj spid="_x0000_s3078" name="" r:id="rId1" imgW="862965" imgH="457200" progId="Equation.3">
                  <p:embed/>
                </p:oleObj>
              </mc:Choice>
              <mc:Fallback>
                <p:oleObj name="" r:id="rId1" imgW="862965" imgH="457200" progId="Equation.3">
                  <p:embed/>
                  <p:pic>
                    <p:nvPicPr>
                      <p:cNvPr id="0" name="图片 3077"/>
                      <p:cNvPicPr/>
                      <p:nvPr/>
                    </p:nvPicPr>
                    <p:blipFill>
                      <a:blip r:embed="rId2"/>
                      <a:stretch>
                        <a:fillRect/>
                      </a:stretch>
                    </p:blipFill>
                    <p:spPr>
                      <a:xfrm>
                        <a:off x="4224338" y="3781425"/>
                        <a:ext cx="3736975" cy="1928813"/>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p:txBody>
          <a:bodyPr anchor="b"/>
          <a:p>
            <a:r>
              <a:rPr lang="en-US" altLang="zh-CN" b="0">
                <a:latin typeface="宋体" pitchFamily="2" charset="-122"/>
              </a:rPr>
              <a:t>4.1.2 </a:t>
            </a:r>
            <a:r>
              <a:rPr lang="zh-CN" altLang="en-US" b="0" dirty="0">
                <a:latin typeface="宋体" pitchFamily="2" charset="-122"/>
              </a:rPr>
              <a:t>调度准则</a:t>
            </a:r>
            <a:endParaRPr lang="zh-CN" altLang="en-US" b="0" dirty="0">
              <a:latin typeface="宋体" pitchFamily="2" charset="-122"/>
            </a:endParaRPr>
          </a:p>
        </p:txBody>
      </p:sp>
      <p:sp>
        <p:nvSpPr>
          <p:cNvPr id="65539" name="文本占位符 65538"/>
          <p:cNvSpPr>
            <a:spLocks noGrp="1"/>
          </p:cNvSpPr>
          <p:nvPr>
            <p:ph type="body" sz="half" idx="1"/>
          </p:nvPr>
        </p:nvSpPr>
        <p:spPr>
          <a:xfrm>
            <a:off x="1981200" y="1600200"/>
            <a:ext cx="7931150" cy="5257800"/>
          </a:xfrm>
        </p:spPr>
        <p:txBody>
          <a:bodyPr/>
          <a:p>
            <a:pPr>
              <a:lnSpc>
                <a:spcPct val="90000"/>
              </a:lnSpc>
            </a:pPr>
            <a:r>
              <a:rPr lang="zh-CN" altLang="en-US" sz="2200" dirty="0"/>
              <a:t>平均周转时间用来衡量不同调度算法对同一个作业流的调度性能。</a:t>
            </a:r>
            <a:endParaRPr lang="zh-CN" altLang="en-US" sz="2200" dirty="0"/>
          </a:p>
          <a:p>
            <a:pPr>
              <a:lnSpc>
                <a:spcPct val="90000"/>
              </a:lnSpc>
            </a:pPr>
            <a:r>
              <a:rPr lang="zh-CN" altLang="en-US" sz="2200" dirty="0"/>
              <a:t>除此之外，还有平均带权周转时间</a:t>
            </a:r>
            <a:r>
              <a:rPr lang="en-US" altLang="zh-CN" sz="2200"/>
              <a:t>W</a:t>
            </a:r>
            <a:r>
              <a:rPr lang="zh-CN" altLang="en-US" sz="2200" dirty="0"/>
              <a:t>：</a:t>
            </a: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r>
              <a:rPr lang="zh-CN" altLang="en-US" sz="2200" dirty="0"/>
              <a:t>带权周转时间是作业周转时间和服务时间的比值。平均带权周转时间用来衡量同一个调度算法对不同作业流的调度性能。</a:t>
            </a:r>
            <a:endParaRPr lang="zh-CN" altLang="en-US" sz="2200" dirty="0"/>
          </a:p>
        </p:txBody>
      </p:sp>
      <p:graphicFrame>
        <p:nvGraphicFramePr>
          <p:cNvPr id="65540" name="Object 5"/>
          <p:cNvGraphicFramePr/>
          <p:nvPr>
            <p:ph sz="half" idx="2"/>
          </p:nvPr>
        </p:nvGraphicFramePr>
        <p:xfrm>
          <a:off x="3935413" y="3571875"/>
          <a:ext cx="3527425" cy="1765300"/>
        </p:xfrm>
        <a:graphic>
          <a:graphicData uri="http://schemas.openxmlformats.org/presentationml/2006/ole">
            <mc:AlternateContent xmlns:mc="http://schemas.openxmlformats.org/markup-compatibility/2006">
              <mc:Choice xmlns:v="urn:schemas-microsoft-com:vml" Requires="v">
                <p:oleObj spid="_x0000_s3077" name="" r:id="rId1" imgW="939165" imgH="482600" progId="Equation.3">
                  <p:embed/>
                </p:oleObj>
              </mc:Choice>
              <mc:Fallback>
                <p:oleObj name="" r:id="rId1" imgW="939165" imgH="482600" progId="Equation.3">
                  <p:embed/>
                  <p:pic>
                    <p:nvPicPr>
                      <p:cNvPr id="0" name="图片 3076"/>
                      <p:cNvPicPr/>
                      <p:nvPr/>
                    </p:nvPicPr>
                    <p:blipFill>
                      <a:blip r:embed="rId2"/>
                      <a:stretch>
                        <a:fillRect/>
                      </a:stretch>
                    </p:blipFill>
                    <p:spPr>
                      <a:xfrm>
                        <a:off x="3935413" y="3571875"/>
                        <a:ext cx="3527425" cy="1765300"/>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r>
              <a:rPr lang="en-US" altLang="zh-CN" b="0">
                <a:latin typeface="宋体" pitchFamily="2" charset="-122"/>
              </a:rPr>
              <a:t>4.1.2 </a:t>
            </a:r>
            <a:r>
              <a:rPr lang="zh-CN" altLang="en-US" b="0" dirty="0">
                <a:latin typeface="宋体" pitchFamily="2" charset="-122"/>
              </a:rPr>
              <a:t>调度准则</a:t>
            </a:r>
            <a:endParaRPr lang="zh-CN" altLang="en-US" b="0" dirty="0">
              <a:latin typeface="宋体" pitchFamily="2" charset="-122"/>
            </a:endParaRPr>
          </a:p>
        </p:txBody>
      </p:sp>
      <p:sp>
        <p:nvSpPr>
          <p:cNvPr id="67587" name="文本占位符 67586"/>
          <p:cNvSpPr>
            <a:spLocks noGrp="1"/>
          </p:cNvSpPr>
          <p:nvPr>
            <p:ph type="body" idx="1"/>
          </p:nvPr>
        </p:nvSpPr>
        <p:spPr/>
        <p:txBody>
          <a:bodyPr/>
          <a:p>
            <a:r>
              <a:rPr lang="en-US" altLang="zh-CN"/>
              <a:t>(2) </a:t>
            </a:r>
            <a:r>
              <a:rPr lang="zh-CN" altLang="en-US" dirty="0"/>
              <a:t>响应时间。响应时间的长短可以评价分时系统的性能，这是选择分时系统中进程调度算法的重要准则之一。</a:t>
            </a:r>
            <a:endParaRPr lang="zh-CN" altLang="en-US" dirty="0"/>
          </a:p>
          <a:p>
            <a:r>
              <a:rPr lang="zh-CN" altLang="en-US" dirty="0"/>
              <a:t>响应时间，是从用户通过键盘提交一个请求开始，直至系统首次产生响应为止的时间。</a:t>
            </a:r>
            <a:endParaRPr lang="zh-CN" altLang="en-US" dirty="0"/>
          </a:p>
          <a:p>
            <a:r>
              <a:rPr lang="zh-CN" altLang="en-US" dirty="0"/>
              <a:t>响应时间</a:t>
            </a:r>
            <a:r>
              <a:rPr lang="en-US" altLang="zh-CN"/>
              <a:t>=</a:t>
            </a:r>
            <a:r>
              <a:rPr lang="zh-CN" altLang="en-US" dirty="0"/>
              <a:t>请求信息传送到处理机</a:t>
            </a:r>
            <a:r>
              <a:rPr lang="en-US" altLang="zh-CN"/>
              <a:t>+</a:t>
            </a:r>
            <a:r>
              <a:rPr lang="zh-CN" altLang="en-US" dirty="0"/>
              <a:t>处理机处理信息</a:t>
            </a:r>
            <a:r>
              <a:rPr lang="en-US" altLang="zh-CN"/>
              <a:t>+</a:t>
            </a:r>
            <a:r>
              <a:rPr lang="zh-CN" altLang="en-US" dirty="0"/>
              <a:t>响应信息回送到终端</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p:txBody>
          <a:bodyPr anchor="b"/>
          <a:p>
            <a:r>
              <a:rPr lang="en-US" altLang="zh-CN" b="0">
                <a:latin typeface="宋体" pitchFamily="2" charset="-122"/>
              </a:rPr>
              <a:t>4.1.2 </a:t>
            </a:r>
            <a:r>
              <a:rPr lang="zh-CN" altLang="en-US" b="0" dirty="0">
                <a:latin typeface="宋体" pitchFamily="2" charset="-122"/>
              </a:rPr>
              <a:t>调度准则</a:t>
            </a:r>
            <a:endParaRPr lang="zh-CN" altLang="en-US" b="0" dirty="0">
              <a:latin typeface="宋体" pitchFamily="2" charset="-122"/>
            </a:endParaRPr>
          </a:p>
        </p:txBody>
      </p:sp>
      <p:sp>
        <p:nvSpPr>
          <p:cNvPr id="68611" name="文本占位符 68610"/>
          <p:cNvSpPr>
            <a:spLocks noGrp="1"/>
          </p:cNvSpPr>
          <p:nvPr>
            <p:ph type="body" idx="1"/>
          </p:nvPr>
        </p:nvSpPr>
        <p:spPr/>
        <p:txBody>
          <a:bodyPr/>
          <a:p>
            <a:pPr>
              <a:lnSpc>
                <a:spcPct val="90000"/>
              </a:lnSpc>
            </a:pPr>
            <a:r>
              <a:rPr lang="en-US" altLang="zh-CN" sz="2600"/>
              <a:t>(3) </a:t>
            </a:r>
            <a:r>
              <a:rPr lang="zh-CN" altLang="en-US" sz="2600" dirty="0"/>
              <a:t>截止时间。这是评价实时系统性能的重要指标，选择实时调度算法的重要准则。</a:t>
            </a:r>
            <a:endParaRPr lang="zh-CN" altLang="en-US" sz="2600" dirty="0"/>
          </a:p>
          <a:p>
            <a:pPr>
              <a:lnSpc>
                <a:spcPct val="90000"/>
              </a:lnSpc>
            </a:pPr>
            <a:r>
              <a:rPr lang="zh-CN" altLang="en-US" sz="2600" dirty="0"/>
              <a:t>截止时间，是指某任务必须开始执行的最迟时间，或必须完成的最迟时间。对于严格的实时系统，其调度方式和调度算法必须能保证这一点，否则将可能造成难以预料的后果。</a:t>
            </a:r>
            <a:endParaRPr lang="zh-CN" altLang="en-US" sz="2600" dirty="0"/>
          </a:p>
          <a:p>
            <a:pPr>
              <a:lnSpc>
                <a:spcPct val="90000"/>
              </a:lnSpc>
            </a:pPr>
            <a:r>
              <a:rPr lang="en-US" altLang="zh-CN" sz="2600"/>
              <a:t>(4) </a:t>
            </a:r>
            <a:r>
              <a:rPr lang="zh-CN" altLang="en-US" sz="2600" dirty="0"/>
              <a:t>优先权。在批处理、分时和实时系统中选择调度算法时，都可遵循优先权准则，以便让某些紧急的作业能得到及时处理。在要求较严格的场合，往往还须选择抢占式调度方式，才能保证紧急作业得到及时处理。 </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p:txBody>
          <a:bodyPr anchor="b"/>
          <a:p>
            <a:r>
              <a:rPr lang="en-US" altLang="zh-CN" b="0">
                <a:latin typeface="宋体" pitchFamily="2" charset="-122"/>
              </a:rPr>
              <a:t>4.1.2 </a:t>
            </a:r>
            <a:r>
              <a:rPr lang="zh-CN" altLang="en-US" b="0" dirty="0">
                <a:latin typeface="宋体" pitchFamily="2" charset="-122"/>
              </a:rPr>
              <a:t>调度准则</a:t>
            </a:r>
            <a:endParaRPr lang="zh-CN" altLang="en-US" b="0" dirty="0">
              <a:latin typeface="宋体" pitchFamily="2" charset="-122"/>
            </a:endParaRPr>
          </a:p>
        </p:txBody>
      </p:sp>
      <p:sp>
        <p:nvSpPr>
          <p:cNvPr id="69635" name="文本占位符 69634"/>
          <p:cNvSpPr>
            <a:spLocks noGrp="1"/>
          </p:cNvSpPr>
          <p:nvPr>
            <p:ph type="body" idx="1"/>
          </p:nvPr>
        </p:nvSpPr>
        <p:spPr/>
        <p:txBody>
          <a:bodyPr/>
          <a:p>
            <a:pPr>
              <a:lnSpc>
                <a:spcPct val="90000"/>
              </a:lnSpc>
            </a:pPr>
            <a:r>
              <a:rPr lang="en-US" altLang="zh-CN" sz="2500"/>
              <a:t>(5) </a:t>
            </a:r>
            <a:r>
              <a:rPr lang="zh-CN" altLang="en-US" sz="2500" dirty="0"/>
              <a:t>吞吐量。用于评价批处理系统性能的一个重要指标，是选择批处理作业调度的重要准则。由于吞吐量是指在单位时间内系统所完成的作业数，与批处理作业的平均长度具有密切关系。作业调度的方式和算法对吞吐量的大小也将产生较大影响。事实上，对于同一批作业，若采用了较好的调度方式和算法，则可显著地提高系统的吞吐量。</a:t>
            </a:r>
            <a:endParaRPr lang="zh-CN" altLang="en-US" sz="2500" dirty="0"/>
          </a:p>
          <a:p>
            <a:pPr>
              <a:lnSpc>
                <a:spcPct val="90000"/>
              </a:lnSpc>
            </a:pPr>
            <a:r>
              <a:rPr lang="en-US" altLang="zh-CN" sz="2500"/>
              <a:t>(6) </a:t>
            </a:r>
            <a:r>
              <a:rPr lang="zh-CN" altLang="en-US" sz="2500" dirty="0"/>
              <a:t>处理机利用率。由于</a:t>
            </a:r>
            <a:r>
              <a:rPr lang="en-US" altLang="zh-CN" sz="2500"/>
              <a:t>CPU</a:t>
            </a:r>
            <a:r>
              <a:rPr lang="zh-CN" altLang="en-US" sz="2500" dirty="0"/>
              <a:t>价格十分昂贵，致使处理机的利用率成为衡量系统性能的十分重要的指标；而调度方式和算法对处理机的利用率起着十分重要的作用。</a:t>
            </a:r>
            <a:endParaRPr lang="zh-CN" altLang="en-US" sz="2500" dirty="0"/>
          </a:p>
          <a:p>
            <a:pPr>
              <a:lnSpc>
                <a:spcPct val="90000"/>
              </a:lnSpc>
            </a:pPr>
            <a:r>
              <a:rPr lang="en-US" altLang="zh-CN" sz="2500"/>
              <a:t>(7) </a:t>
            </a:r>
            <a:r>
              <a:rPr lang="zh-CN" altLang="en-US" sz="2500" dirty="0"/>
              <a:t>公平性。有效地利用其它各类资源，如内存、外存和</a:t>
            </a:r>
            <a:r>
              <a:rPr lang="en-US" altLang="zh-CN" sz="2500"/>
              <a:t>I/O</a:t>
            </a:r>
            <a:r>
              <a:rPr lang="zh-CN" altLang="en-US" sz="2500" dirty="0"/>
              <a:t>设备等。选择适当的调度方式和算法可以保持系统中各类资源都处于忙碌状态。</a:t>
            </a:r>
            <a:endParaRPr lang="zh-CN" altLang="en-US" sz="25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idx="4294967295"/>
          </p:nvPr>
        </p:nvSpPr>
        <p:spPr/>
        <p:txBody>
          <a:bodyPr vert="horz" wrap="square" lIns="91440" tIns="45720" rIns="91440" bIns="45720" anchor="ctr"/>
          <a:p>
            <a:r>
              <a:rPr lang="en-US" altLang="zh-CN"/>
              <a:t>4.1  </a:t>
            </a:r>
            <a:r>
              <a:rPr lang="zh-CN" altLang="en-US" dirty="0"/>
              <a:t>调度简介</a:t>
            </a:r>
            <a:endParaRPr lang="zh-CN" altLang="en-US" dirty="0"/>
          </a:p>
        </p:txBody>
      </p:sp>
      <p:sp>
        <p:nvSpPr>
          <p:cNvPr id="50179" name="内容占位符 2"/>
          <p:cNvSpPr>
            <a:spLocks noGrp="1"/>
          </p:cNvSpPr>
          <p:nvPr>
            <p:ph idx="1"/>
          </p:nvPr>
        </p:nvSpPr>
        <p:spPr/>
        <p:txBody>
          <a:bodyPr vert="horz" wrap="square" lIns="91440" tIns="45720" rIns="91440" bIns="45720" anchor="t"/>
          <a:p>
            <a:r>
              <a:rPr lang="zh-CN" altLang="en-US" b="1" dirty="0">
                <a:latin typeface="宋体" pitchFamily="2" charset="-122"/>
              </a:rPr>
              <a:t>高级调度</a:t>
            </a:r>
            <a:endParaRPr lang="zh-CN" altLang="en-US" b="1" dirty="0">
              <a:latin typeface="宋体" pitchFamily="2" charset="-122"/>
            </a:endParaRPr>
          </a:p>
          <a:p>
            <a:pPr lvl="1"/>
            <a:r>
              <a:rPr lang="zh-CN" altLang="en-US" dirty="0"/>
              <a:t>高级调度又称为作业调度、长调度。调度对象是作业。作业是一个比程序更为广泛的概念，不仅包含通常的程序和数据，还配有一份作业说明书，系统根据该说明书来对程序的运行进行控制。在批处理系统中，是以作业为基本单位从外存调入内存的。从输入系统的一批作业中按照预定调度策略选择进入主存的作业，为其分配资源，创建进程，以上就是高级调度。作为启动阶段的调度，为进程的运行做好准备工作，等待进程调度选择进程进行运行。</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idx="4294967295"/>
          </p:nvPr>
        </p:nvSpPr>
        <p:spPr/>
        <p:txBody>
          <a:bodyPr vert="horz" wrap="square" lIns="91440" tIns="45720" rIns="91440" bIns="45720" anchor="ctr"/>
          <a:p>
            <a:r>
              <a:rPr lang="en-US" altLang="zh-CN"/>
              <a:t>4.1  </a:t>
            </a:r>
            <a:r>
              <a:rPr lang="zh-CN" altLang="en-US" dirty="0"/>
              <a:t>调度简介</a:t>
            </a:r>
            <a:endParaRPr lang="zh-CN" altLang="en-US" dirty="0"/>
          </a:p>
        </p:txBody>
      </p:sp>
      <p:sp>
        <p:nvSpPr>
          <p:cNvPr id="51203" name="内容占位符 2"/>
          <p:cNvSpPr>
            <a:spLocks noGrp="1"/>
          </p:cNvSpPr>
          <p:nvPr>
            <p:ph idx="1"/>
          </p:nvPr>
        </p:nvSpPr>
        <p:spPr/>
        <p:txBody>
          <a:bodyPr vert="horz" wrap="square" lIns="91440" tIns="45720" rIns="91440" bIns="45720" anchor="t"/>
          <a:p>
            <a:r>
              <a:rPr lang="zh-CN" altLang="en-US" b="1" dirty="0">
                <a:latin typeface="宋体" pitchFamily="2" charset="-122"/>
              </a:rPr>
              <a:t>高级调度</a:t>
            </a:r>
            <a:endParaRPr lang="zh-CN" altLang="en-US" b="1" dirty="0">
              <a:latin typeface="宋体" pitchFamily="2" charset="-122"/>
            </a:endParaRPr>
          </a:p>
          <a:p>
            <a:pPr lvl="1"/>
            <a:r>
              <a:rPr lang="zh-CN" altLang="en-US" dirty="0"/>
              <a:t>高级调度能够控制多道程序中被选进主存的作业数量，数量越多，每个作业获得的</a:t>
            </a:r>
            <a:r>
              <a:rPr lang="en-US" altLang="zh-CN"/>
              <a:t>CPU</a:t>
            </a:r>
            <a:r>
              <a:rPr lang="zh-CN" altLang="en-US" dirty="0"/>
              <a:t>时间越少。对用户而言，总希望自己作业的周转时间尽可能的少，最好周转时间就等于作业的执行时间。然而对系统来说，则希望作业的平均周转时间尽可能少，有利于提高</a:t>
            </a:r>
            <a:r>
              <a:rPr lang="en-US" altLang="zh-CN"/>
              <a:t>CPU </a:t>
            </a:r>
            <a:r>
              <a:rPr lang="zh-CN" altLang="en-US" dirty="0"/>
              <a:t>的利用率和系统的吞吐量。为此，每个系统在选择作业调度算法时，既应考虑用户的要求，又能确保系统具有较高的效率。</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idx="4294967295"/>
          </p:nvPr>
        </p:nvSpPr>
        <p:spPr/>
        <p:txBody>
          <a:bodyPr vert="horz" wrap="square" lIns="91440" tIns="45720" rIns="91440" bIns="45720" anchor="ctr"/>
          <a:p>
            <a:r>
              <a:rPr lang="en-US" altLang="zh-CN"/>
              <a:t>4.1  </a:t>
            </a:r>
            <a:r>
              <a:rPr lang="zh-CN" altLang="en-US" dirty="0"/>
              <a:t>调度简介</a:t>
            </a:r>
            <a:endParaRPr lang="zh-CN" altLang="en-US" dirty="0"/>
          </a:p>
        </p:txBody>
      </p:sp>
      <p:sp>
        <p:nvSpPr>
          <p:cNvPr id="16386" name="内容占位符 2"/>
          <p:cNvSpPr>
            <a:spLocks noGrp="1"/>
          </p:cNvSpPr>
          <p:nvPr>
            <p:ph idx="4294967295"/>
          </p:nvPr>
        </p:nvSpPr>
        <p:spPr/>
        <p:txBody>
          <a:bodyPr vert="horz" wrap="square" lIns="91440" tIns="45720" rIns="91440" bIns="45720" anchor="t"/>
          <a:p>
            <a:r>
              <a:rPr lang="zh-CN" altLang="en-US" b="1" dirty="0">
                <a:latin typeface="宋体" pitchFamily="2" charset="-122"/>
              </a:rPr>
              <a:t>低级调度</a:t>
            </a:r>
            <a:endParaRPr lang="zh-CN" altLang="en-US" b="1" dirty="0">
              <a:latin typeface="宋体" pitchFamily="2" charset="-122"/>
            </a:endParaRPr>
          </a:p>
          <a:p>
            <a:pPr lvl="1"/>
            <a:r>
              <a:rPr lang="zh-CN" altLang="en-US" dirty="0"/>
              <a:t>低级调度又称为进程调度、短调度。调度对象是进程。根据主存资源，决定就绪队列中的有多少个并且哪些进程应获得处理机，然后再由分派程序执行把处理机分配给该进程的具体操作。包括对处理机现场信息的保存，如程序计数器、多个通用寄存器中的内容等，将它们送入该进程的进程控制块</a:t>
            </a:r>
            <a:r>
              <a:rPr lang="en-US" altLang="zh-CN"/>
              <a:t>(PCB)</a:t>
            </a:r>
            <a:r>
              <a:rPr lang="zh-CN" altLang="en-US" dirty="0"/>
              <a:t>中的相应单元。然后按某种算法选取进程，把就绪队列中被选中的进程的状态改为运行状态，并准备把处理机分配给它。</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idx="4294967295"/>
          </p:nvPr>
        </p:nvSpPr>
        <p:spPr/>
        <p:txBody>
          <a:bodyPr vert="horz" wrap="square" lIns="91440" tIns="45720" rIns="91440" bIns="45720" anchor="ctr"/>
          <a:p>
            <a:r>
              <a:rPr lang="en-US" altLang="zh-CN"/>
              <a:t>4.1  </a:t>
            </a:r>
            <a:r>
              <a:rPr lang="zh-CN" altLang="en-US" dirty="0"/>
              <a:t>调度简介</a:t>
            </a:r>
            <a:endParaRPr lang="zh-CN" altLang="en-US" dirty="0"/>
          </a:p>
        </p:txBody>
      </p:sp>
      <p:sp>
        <p:nvSpPr>
          <p:cNvPr id="17410" name="内容占位符 2"/>
          <p:cNvSpPr>
            <a:spLocks noGrp="1"/>
          </p:cNvSpPr>
          <p:nvPr>
            <p:ph idx="4294967295"/>
          </p:nvPr>
        </p:nvSpPr>
        <p:spPr/>
        <p:txBody>
          <a:bodyPr vert="horz" wrap="square" lIns="91440" tIns="45720" rIns="91440" bIns="45720" anchor="t"/>
          <a:p>
            <a:r>
              <a:rPr lang="zh-CN" altLang="en-US" b="1" dirty="0">
                <a:latin typeface="宋体" pitchFamily="2" charset="-122"/>
              </a:rPr>
              <a:t>中级调度</a:t>
            </a:r>
            <a:endParaRPr lang="zh-CN" altLang="en-US" b="1" dirty="0">
              <a:latin typeface="宋体" pitchFamily="2" charset="-122"/>
            </a:endParaRPr>
          </a:p>
          <a:p>
            <a:pPr lvl="1"/>
            <a:r>
              <a:rPr lang="zh-CN" altLang="en-US" dirty="0"/>
              <a:t>中级调度介于高级调度和低级调度之间。该调度根据进程状态决定辅存和主存之间的进程对换。 主存资源紧缺时，将暂时不能运行的进程换出，进程转为挂起状态；主存资源空闲，并且进程满足运行条件是，再将进程调回主存。对主存的利用和系统吞吐率都有很大的提升。</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idx="4294967295"/>
          </p:nvPr>
        </p:nvSpPr>
        <p:spPr/>
        <p:txBody>
          <a:bodyPr vert="horz" wrap="square" lIns="91440" tIns="45720" rIns="91440" bIns="45720" anchor="ctr"/>
          <a:p>
            <a:r>
              <a:rPr lang="en-US" altLang="zh-CN"/>
              <a:t>4.1  </a:t>
            </a:r>
            <a:r>
              <a:rPr lang="zh-CN" altLang="en-US" dirty="0"/>
              <a:t>调度简介</a:t>
            </a:r>
            <a:endParaRPr lang="zh-CN" altLang="en-US" dirty="0"/>
          </a:p>
        </p:txBody>
      </p:sp>
      <p:sp>
        <p:nvSpPr>
          <p:cNvPr id="52227" name="内容占位符 2"/>
          <p:cNvSpPr>
            <a:spLocks noGrp="1"/>
          </p:cNvSpPr>
          <p:nvPr>
            <p:ph idx="1"/>
          </p:nvPr>
        </p:nvSpPr>
        <p:spPr/>
        <p:txBody>
          <a:bodyPr vert="horz" wrap="square" lIns="91440" tIns="45720" rIns="91440" bIns="45720" anchor="t"/>
          <a:p>
            <a:pPr lvl="1" algn="just"/>
            <a:r>
              <a:rPr lang="zh-CN" altLang="en-US" dirty="0"/>
              <a:t>在上述三种调度中，进程调度是操作系统最核心的部分，运行频率最高，因此把它称为短程调度。为避免进程调度占用太多的</a:t>
            </a:r>
            <a:r>
              <a:rPr lang="en-US" altLang="zh-CN"/>
              <a:t>CPU</a:t>
            </a:r>
            <a:r>
              <a:rPr lang="zh-CN" altLang="en-US" dirty="0"/>
              <a:t>时间，进程调度算法不宜太复杂。作业调度往往是发生在一个</a:t>
            </a:r>
            <a:r>
              <a:rPr lang="en-US" altLang="zh-CN"/>
              <a:t>(</a:t>
            </a:r>
            <a:r>
              <a:rPr lang="zh-CN" altLang="en-US" dirty="0"/>
              <a:t>批</a:t>
            </a:r>
            <a:r>
              <a:rPr lang="en-US" altLang="zh-CN"/>
              <a:t>)</a:t>
            </a:r>
            <a:r>
              <a:rPr lang="zh-CN" altLang="en-US" dirty="0"/>
              <a:t>作业运行完毕，退出系统，而需要重新调入一个</a:t>
            </a:r>
            <a:r>
              <a:rPr lang="en-US" altLang="zh-CN"/>
              <a:t>(</a:t>
            </a:r>
            <a:r>
              <a:rPr lang="zh-CN" altLang="en-US" dirty="0"/>
              <a:t>批</a:t>
            </a:r>
            <a:r>
              <a:rPr lang="en-US" altLang="zh-CN"/>
              <a:t>)</a:t>
            </a:r>
            <a:r>
              <a:rPr lang="zh-CN" altLang="en-US" dirty="0"/>
              <a:t>作业进入内存时，故作业调度的周期较长，大约几分钟一次，因此把它称为长程调度。在纯粹的分时或实时操作系统中通常不需要作业调度。中级调度的运行频率基本上介于上述两种调度之间。一些功能完善的操作系统为了提高主存利用率和作业吞吐率，会引入中级调度。</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idx="4294967295"/>
          </p:nvPr>
        </p:nvSpPr>
        <p:spPr/>
        <p:txBody>
          <a:bodyPr vert="horz" wrap="square" lIns="91440" tIns="45720" rIns="91440" bIns="45720" anchor="ctr"/>
          <a:p>
            <a:r>
              <a:rPr lang="en-US" altLang="zh-CN"/>
              <a:t>4.1  </a:t>
            </a:r>
            <a:r>
              <a:rPr lang="zh-CN" altLang="en-US" dirty="0"/>
              <a:t>调度简介</a:t>
            </a:r>
            <a:endParaRPr lang="zh-CN" altLang="en-US" dirty="0"/>
          </a:p>
        </p:txBody>
      </p:sp>
      <p:graphicFrame>
        <p:nvGraphicFramePr>
          <p:cNvPr id="53252" name="Object 5"/>
          <p:cNvGraphicFramePr/>
          <p:nvPr/>
        </p:nvGraphicFramePr>
        <p:xfrm>
          <a:off x="1524000" y="1236663"/>
          <a:ext cx="8316913" cy="4757737"/>
        </p:xfrm>
        <a:graphic>
          <a:graphicData uri="http://schemas.openxmlformats.org/presentationml/2006/ole">
            <mc:AlternateContent xmlns:mc="http://schemas.openxmlformats.org/markup-compatibility/2006">
              <mc:Choice xmlns:v="urn:schemas-microsoft-com:vml" Requires="v">
                <p:oleObj spid="_x0000_s3076" name="" r:id="rId1" imgW="4294505" imgH="2461895" progId="">
                  <p:embed/>
                </p:oleObj>
              </mc:Choice>
              <mc:Fallback>
                <p:oleObj name="" r:id="rId1" imgW="4294505" imgH="2461895" progId="">
                  <p:embed/>
                  <p:pic>
                    <p:nvPicPr>
                      <p:cNvPr id="0" name="图片 3075"/>
                      <p:cNvPicPr/>
                      <p:nvPr/>
                    </p:nvPicPr>
                    <p:blipFill>
                      <a:blip r:embed="rId2"/>
                      <a:stretch>
                        <a:fillRect/>
                      </a:stretch>
                    </p:blipFill>
                    <p:spPr>
                      <a:xfrm>
                        <a:off x="1524000" y="1236663"/>
                        <a:ext cx="8316913" cy="4757737"/>
                      </a:xfrm>
                      <a:prstGeom prst="rect">
                        <a:avLst/>
                      </a:prstGeom>
                      <a:noFill/>
                      <a:ln w="38100">
                        <a:noFill/>
                        <a:miter/>
                      </a:ln>
                    </p:spPr>
                  </p:pic>
                </p:oleObj>
              </mc:Fallback>
            </mc:AlternateContent>
          </a:graphicData>
        </a:graphic>
      </p:graphicFrame>
      <p:sp>
        <p:nvSpPr>
          <p:cNvPr id="53253" name="矩形 53252"/>
          <p:cNvSpPr/>
          <p:nvPr/>
        </p:nvSpPr>
        <p:spPr>
          <a:xfrm>
            <a:off x="5016500" y="6035675"/>
            <a:ext cx="1722755" cy="368300"/>
          </a:xfrm>
          <a:prstGeom prst="rect">
            <a:avLst/>
          </a:prstGeom>
          <a:noFill/>
          <a:ln w="9525">
            <a:noFill/>
          </a:ln>
        </p:spPr>
        <p:txBody>
          <a:bodyPr wrap="none" anchor="t">
            <a:spAutoFit/>
          </a:bodyPr>
          <a:p>
            <a:r>
              <a:rPr lang="zh-CN" altLang="en-US" b="1" dirty="0">
                <a:latin typeface="Arial" panose="020B0604020202090204" pitchFamily="34" charset="0"/>
                <a:ea typeface="宋体" pitchFamily="2" charset="-122"/>
              </a:rPr>
              <a:t>图</a:t>
            </a:r>
            <a:r>
              <a:rPr lang="en-US" altLang="zh-CN" b="1">
                <a:latin typeface="Arial" panose="020B0604020202090204" pitchFamily="34" charset="0"/>
                <a:ea typeface="宋体" pitchFamily="2" charset="-122"/>
              </a:rPr>
              <a:t>4-1 </a:t>
            </a:r>
            <a:r>
              <a:rPr lang="zh-CN" altLang="en-US" b="1" dirty="0">
                <a:latin typeface="Arial" panose="020B0604020202090204" pitchFamily="34" charset="0"/>
                <a:ea typeface="宋体" pitchFamily="2" charset="-122"/>
              </a:rPr>
              <a:t>三种调度</a:t>
            </a:r>
            <a:endParaRPr lang="zh-CN" altLang="en-US" b="1" dirty="0">
              <a:latin typeface="Arial" panose="020B0604020202090204" pitchFamily="34" charset="0"/>
              <a:ea typeface="宋体" pitchFamily="2" charset="-122"/>
            </a:endParaRPr>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idx="4294967295"/>
          </p:nvPr>
        </p:nvSpPr>
        <p:spPr/>
        <p:txBody>
          <a:bodyPr vert="horz" wrap="square" lIns="91440" tIns="45720" rIns="91440" bIns="45720" anchor="ctr"/>
          <a:p>
            <a:r>
              <a:rPr lang="en-US" altLang="zh-CN"/>
              <a:t>4.1  </a:t>
            </a:r>
            <a:r>
              <a:rPr lang="zh-CN" altLang="en-US" dirty="0"/>
              <a:t>调度简介</a:t>
            </a:r>
            <a:endParaRPr lang="zh-CN" altLang="en-US" dirty="0"/>
          </a:p>
        </p:txBody>
      </p:sp>
      <p:sp>
        <p:nvSpPr>
          <p:cNvPr id="54275" name="内容占位符 2"/>
          <p:cNvSpPr>
            <a:spLocks noGrp="1"/>
          </p:cNvSpPr>
          <p:nvPr>
            <p:ph idx="1"/>
          </p:nvPr>
        </p:nvSpPr>
        <p:spPr>
          <a:xfrm>
            <a:off x="1981200" y="1268413"/>
            <a:ext cx="8229600" cy="4525962"/>
          </a:xfrm>
        </p:spPr>
        <p:txBody>
          <a:bodyPr vert="horz" wrap="square" lIns="91440" tIns="45720" rIns="91440" bIns="45720" anchor="t"/>
          <a:p>
            <a:pPr lvl="1"/>
            <a:r>
              <a:rPr lang="zh-CN" altLang="en-US" dirty="0"/>
              <a:t>如图</a:t>
            </a:r>
            <a:r>
              <a:rPr lang="en-US" altLang="zh-CN"/>
              <a:t>4.1</a:t>
            </a:r>
            <a:r>
              <a:rPr lang="zh-CN" altLang="en-US" dirty="0"/>
              <a:t>所示，被高级调度选中的作业，从后备队列中，通过多个作业步：编译、链接、装入、运行，称为目标进程，进入主存的就绪队列等候。就绪队列中的进程以此被分配相同的时间片获得处理器。如果进程在给定的时间片内顺利完成，便在释放处理机进入完成状态；</a:t>
            </a:r>
            <a:endParaRPr lang="zh-CN" altLang="en-US" dirty="0"/>
          </a:p>
          <a:p>
            <a:pPr lvl="1"/>
            <a:r>
              <a:rPr lang="zh-CN" altLang="en-US" dirty="0"/>
              <a:t>如果进程在本次分配的时间片内尚未完成，该进程会到就绪队列的末尾等待下一个时间片；</a:t>
            </a:r>
            <a:endParaRPr lang="zh-CN" altLang="en-US" dirty="0"/>
          </a:p>
          <a:p>
            <a:pPr lvl="1"/>
            <a:r>
              <a:rPr lang="zh-CN" altLang="en-US" dirty="0"/>
              <a:t>如果在执行期间进程因为某事件而被阻塞，则进入等待队列，进入挂起状态，进入挂起阻塞队列，直到等待的事件发生，再进入挂起就绪队列，等待中级调度将其调回主存就绪队列。</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b"/>
          <a:p>
            <a:r>
              <a:rPr lang="en-US" altLang="zh-CN"/>
              <a:t>4.1  </a:t>
            </a:r>
            <a:r>
              <a:rPr lang="zh-CN" altLang="en-US" dirty="0"/>
              <a:t>调度简介</a:t>
            </a:r>
            <a:endParaRPr lang="zh-CN" altLang="en-US" dirty="0"/>
          </a:p>
        </p:txBody>
      </p:sp>
      <p:sp>
        <p:nvSpPr>
          <p:cNvPr id="55299" name="文本占位符 55298"/>
          <p:cNvSpPr>
            <a:spLocks noGrp="1"/>
          </p:cNvSpPr>
          <p:nvPr>
            <p:ph type="body" idx="1"/>
          </p:nvPr>
        </p:nvSpPr>
        <p:spPr/>
        <p:txBody>
          <a:bodyPr/>
          <a:p>
            <a:pPr>
              <a:lnSpc>
                <a:spcPct val="90000"/>
              </a:lnSpc>
            </a:pPr>
            <a:r>
              <a:rPr lang="zh-CN" altLang="en-US" sz="2600" dirty="0"/>
              <a:t>在作业运行期间，每个作业都必须经过若干个相对独立，又相互关联的顺序加工步骤才能得到结果，其中的每一个加工步骤就是一个作业步，上一个作业步的输出一般是下一个作业步的输入。</a:t>
            </a:r>
            <a:endParaRPr lang="zh-CN" altLang="en-US" sz="2600" dirty="0"/>
          </a:p>
          <a:p>
            <a:pPr>
              <a:lnSpc>
                <a:spcPct val="90000"/>
              </a:lnSpc>
            </a:pPr>
            <a:r>
              <a:rPr lang="zh-CN" altLang="en-US" sz="2600" dirty="0"/>
              <a:t>例如，一个典型的作业可分成四个作业步：① “编译”，通过执行编译程序对源程序进行编译，产生若干个目标程序段；② “链接”，将“编译”作业步所产生的若干个目标程序段通过库函数链接在一起； ③“装配”，将链接好的部分装配成可执行的目标程序； ④“运行”，将可执行的目标程序读入内存并控制其运行。</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3541</Words>
  <Application>WPS 演示</Application>
  <PresentationFormat>宽屏</PresentationFormat>
  <Paragraphs>145</Paragraphs>
  <Slides>19</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5"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Office 主题</vt:lpstr>
      <vt:lpstr>Equation.3</vt:lpstr>
      <vt:lpstr>Equation.3</vt:lpstr>
      <vt:lpstr>4.1  调度简介</vt:lpstr>
      <vt:lpstr>4.1  调度简介</vt:lpstr>
      <vt:lpstr>4.1  调度简介</vt:lpstr>
      <vt:lpstr>4.1  调度简介</vt:lpstr>
      <vt:lpstr>4.1  调度简介</vt:lpstr>
      <vt:lpstr>4.1  调度简介</vt:lpstr>
      <vt:lpstr>4.1  调度简介</vt:lpstr>
      <vt:lpstr>4.1  调度简介</vt:lpstr>
      <vt:lpstr>4.1  调度简介</vt:lpstr>
      <vt:lpstr>4.1  调度简介</vt:lpstr>
      <vt:lpstr>4.1  调度简介</vt:lpstr>
      <vt:lpstr>4.1  调度简介</vt:lpstr>
      <vt:lpstr>4.1  调度简介</vt:lpstr>
      <vt:lpstr>4.1.2 调度准则</vt:lpstr>
      <vt:lpstr>4.1.2 调度准则</vt:lpstr>
      <vt:lpstr>4.1.2 调度准则</vt:lpstr>
      <vt:lpstr>4.1.2 调度准则</vt:lpstr>
      <vt:lpstr>4.1.2 调度准则</vt:lpstr>
      <vt:lpstr>4.1.2 调度准则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4</cp:revision>
  <dcterms:created xsi:type="dcterms:W3CDTF">2020-10-16T00:47:18Z</dcterms:created>
  <dcterms:modified xsi:type="dcterms:W3CDTF">2020-10-16T00:47:18Z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