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41" r:id="rId3"/>
    <p:sldId id="342" r:id="rId4"/>
    <p:sldId id="343" r:id="rId5"/>
    <p:sldId id="344" r:id="rId6"/>
    <p:sldId id="345" r:id="rId7"/>
    <p:sldId id="346" r:id="rId8"/>
    <p:sldId id="347" r:id="rId9"/>
    <p:sldId id="348" r:id="rId10"/>
    <p:sldId id="349" r:id="rId11"/>
    <p:sldId id="350" r:id="rId12"/>
    <p:sldId id="351" r:id="rId13"/>
    <p:sldId id="352" r:id="rId14"/>
    <p:sldId id="353" r:id="rId15"/>
    <p:sldId id="354" r:id="rId16"/>
    <p:sldId id="355" r:id="rId17"/>
    <p:sldId id="356" r:id="rId18"/>
    <p:sldId id="357" r:id="rId19"/>
    <p:sldId id="358" r:id="rId20"/>
    <p:sldId id="359" r:id="rId21"/>
    <p:sldId id="360" r:id="rId22"/>
    <p:sldId id="361" r:id="rId23"/>
    <p:sldId id="362" r:id="rId24"/>
    <p:sldId id="363" r:id="rId2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Calibri" charset="0"/>
              <a:ea typeface="宋体" pitchFamily="2" charset="-122"/>
            </a:endParaRPr>
          </a:p>
        </p:txBody>
      </p:sp>
      <p:sp>
        <p:nvSpPr>
          <p:cNvPr id="6" name="页脚占位符 5"/>
          <p:cNvSpPr>
            <a:spLocks noGrp="1"/>
          </p:cNvSpPr>
          <p:nvPr>
            <p:ph type="ftr" sz="quarter" idx="11"/>
          </p:nvPr>
        </p:nvSpPr>
        <p:spPr/>
        <p:txBody>
          <a:bodyPr/>
          <a:lstStyle/>
          <a:p>
            <a:pPr lvl="0"/>
            <a:endParaRPr lang="en-US" altLang="zh-CN">
              <a:ea typeface="宋体"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1"/>
          <p:cNvSpPr>
            <a:spLocks noGrp="1"/>
          </p:cNvSpPr>
          <p:nvPr>
            <p:ph type="title" idx="4294967295"/>
          </p:nvPr>
        </p:nvSpPr>
        <p:spPr/>
        <p:txBody>
          <a:bodyPr vert="horz" wrap="square" lIns="91440" tIns="45720" rIns="91440" bIns="45720" anchor="ctr"/>
          <a:p>
            <a:r>
              <a:rPr lang="en-US" altLang="zh-CN" b="0">
                <a:latin typeface="宋体" pitchFamily="2" charset="-122"/>
              </a:rPr>
              <a:t>4.2 </a:t>
            </a:r>
            <a:r>
              <a:rPr lang="zh-CN" altLang="en-US" b="0" dirty="0">
                <a:latin typeface="宋体" pitchFamily="2" charset="-122"/>
              </a:rPr>
              <a:t>调</a:t>
            </a:r>
            <a:r>
              <a:rPr lang="zh-CN" altLang="en-US" b="0" dirty="0"/>
              <a:t> </a:t>
            </a:r>
            <a:r>
              <a:rPr lang="zh-CN" altLang="en-US" b="0" dirty="0">
                <a:latin typeface="宋体" pitchFamily="2" charset="-122"/>
              </a:rPr>
              <a:t>度</a:t>
            </a:r>
            <a:r>
              <a:rPr lang="zh-CN" altLang="en-US" b="0" dirty="0"/>
              <a:t> </a:t>
            </a:r>
            <a:r>
              <a:rPr lang="zh-CN" altLang="en-US" b="0" dirty="0">
                <a:latin typeface="宋体" pitchFamily="2" charset="-122"/>
              </a:rPr>
              <a:t>算</a:t>
            </a:r>
            <a:r>
              <a:rPr lang="zh-CN" altLang="en-US" b="0" dirty="0"/>
              <a:t> </a:t>
            </a:r>
            <a:r>
              <a:rPr lang="zh-CN" altLang="en-US" b="0" dirty="0">
                <a:latin typeface="宋体" pitchFamily="2" charset="-122"/>
              </a:rPr>
              <a:t>法</a:t>
            </a:r>
            <a:r>
              <a:rPr lang="zh-CN" altLang="en-US" b="0" dirty="0"/>
              <a:t> </a:t>
            </a:r>
            <a:endParaRPr lang="zh-CN" altLang="en-US" dirty="0"/>
          </a:p>
        </p:txBody>
      </p:sp>
      <p:sp>
        <p:nvSpPr>
          <p:cNvPr id="25602" name="内容占位符 2"/>
          <p:cNvSpPr>
            <a:spLocks noGrp="1"/>
          </p:cNvSpPr>
          <p:nvPr>
            <p:ph idx="4294967295"/>
          </p:nvPr>
        </p:nvSpPr>
        <p:spPr/>
        <p:txBody>
          <a:bodyPr vert="horz" wrap="square" lIns="91440" tIns="45720" rIns="91440" bIns="45720" anchor="t"/>
          <a:p>
            <a:pPr algn="just">
              <a:lnSpc>
                <a:spcPct val="120000"/>
              </a:lnSpc>
              <a:spcBef>
                <a:spcPct val="50000"/>
              </a:spcBef>
            </a:pPr>
            <a:r>
              <a:rPr lang="en-US" altLang="zh-CN" b="1">
                <a:latin typeface="宋体" pitchFamily="2" charset="-122"/>
              </a:rPr>
              <a:t>1</a:t>
            </a:r>
            <a:r>
              <a:rPr lang="zh-CN" altLang="en-US" b="1" dirty="0">
                <a:latin typeface="宋体" pitchFamily="2" charset="-122"/>
              </a:rPr>
              <a:t>．先来先服务调度算法</a:t>
            </a:r>
            <a:endParaRPr lang="zh-CN" altLang="en-US" b="1" dirty="0">
              <a:latin typeface="宋体" pitchFamily="2" charset="-122"/>
            </a:endParaRPr>
          </a:p>
          <a:p>
            <a:r>
              <a:rPr lang="zh-CN" altLang="en-US" dirty="0">
                <a:latin typeface="宋体" pitchFamily="2" charset="-122"/>
              </a:rPr>
              <a:t>　　</a:t>
            </a:r>
            <a:r>
              <a:rPr lang="zh-CN" altLang="zh-CN" dirty="0"/>
              <a:t>先到先服务算法（</a:t>
            </a:r>
            <a:r>
              <a:rPr lang="en-US" altLang="zh-CN"/>
              <a:t>First Come First Served</a:t>
            </a:r>
            <a:r>
              <a:rPr lang="zh-CN" altLang="en-US" dirty="0"/>
              <a:t>， </a:t>
            </a:r>
            <a:r>
              <a:rPr lang="en-US" altLang="zh-CN"/>
              <a:t>FCFS</a:t>
            </a:r>
            <a:r>
              <a:rPr lang="zh-CN" altLang="en-US" dirty="0"/>
              <a:t>）按照作业</a:t>
            </a:r>
            <a:r>
              <a:rPr lang="en-US" altLang="zh-CN"/>
              <a:t>/</a:t>
            </a:r>
            <a:r>
              <a:rPr lang="zh-CN" altLang="en-US" dirty="0"/>
              <a:t>进程进入队列的先后顺序进行挑选，先进入的将优先进行后续步骤。</a:t>
            </a:r>
            <a:endParaRPr lang="zh-CN" altLang="en-US" dirty="0"/>
          </a:p>
        </p:txBody>
      </p:sp>
      <p:sp>
        <p:nvSpPr>
          <p:cNvPr id="2" name="灯片编号占位符 1"/>
          <p:cNvSpPr/>
          <p:nvPr>
            <p:ph type="sldNum" sz="quarter" idx="12"/>
          </p:nvPr>
        </p:nvSpPr>
        <p:spPr/>
        <p:txBody>
          <a:bodyPr/>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标题 80897"/>
          <p:cNvSpPr>
            <a:spLocks noGrp="1"/>
          </p:cNvSpPr>
          <p:nvPr>
            <p:ph type="title"/>
          </p:nvPr>
        </p:nvSpPr>
        <p:spPr/>
        <p:txBody>
          <a:bodyPr anchor="b"/>
          <a:p>
            <a:r>
              <a:rPr lang="en-US" altLang="zh-CN" b="0">
                <a:latin typeface="宋体" pitchFamily="2" charset="-122"/>
              </a:rPr>
              <a:t>4.2 </a:t>
            </a:r>
            <a:r>
              <a:rPr lang="zh-CN" altLang="en-US" b="0" dirty="0">
                <a:latin typeface="宋体" pitchFamily="2" charset="-122"/>
              </a:rPr>
              <a:t>调</a:t>
            </a:r>
            <a:r>
              <a:rPr lang="zh-CN" altLang="en-US" b="0" dirty="0"/>
              <a:t> </a:t>
            </a:r>
            <a:r>
              <a:rPr lang="zh-CN" altLang="en-US" b="0" dirty="0">
                <a:latin typeface="宋体" pitchFamily="2" charset="-122"/>
              </a:rPr>
              <a:t>度</a:t>
            </a:r>
            <a:r>
              <a:rPr lang="zh-CN" altLang="en-US" b="0" dirty="0"/>
              <a:t> </a:t>
            </a:r>
            <a:r>
              <a:rPr lang="zh-CN" altLang="en-US" b="0" dirty="0">
                <a:latin typeface="宋体" pitchFamily="2" charset="-122"/>
              </a:rPr>
              <a:t>算</a:t>
            </a:r>
            <a:r>
              <a:rPr lang="zh-CN" altLang="en-US" b="0" dirty="0"/>
              <a:t> </a:t>
            </a:r>
            <a:r>
              <a:rPr lang="zh-CN" altLang="en-US" b="0" dirty="0">
                <a:latin typeface="宋体" pitchFamily="2" charset="-122"/>
              </a:rPr>
              <a:t>法</a:t>
            </a:r>
            <a:endParaRPr lang="zh-CN" altLang="en-US" b="0" dirty="0">
              <a:latin typeface="宋体" pitchFamily="2" charset="-122"/>
            </a:endParaRPr>
          </a:p>
        </p:txBody>
      </p:sp>
      <p:sp>
        <p:nvSpPr>
          <p:cNvPr id="80899" name="文本占位符 80898"/>
          <p:cNvSpPr>
            <a:spLocks noGrp="1"/>
          </p:cNvSpPr>
          <p:nvPr>
            <p:ph type="body" idx="1"/>
          </p:nvPr>
        </p:nvSpPr>
        <p:spPr/>
        <p:txBody>
          <a:bodyPr/>
          <a:p>
            <a:pPr>
              <a:lnSpc>
                <a:spcPct val="90000"/>
              </a:lnSpc>
            </a:pPr>
            <a:r>
              <a:rPr lang="zh-CN" altLang="en-US" sz="2600" dirty="0"/>
              <a:t>优先级的划分有两种方法。其中一种是静态优先级，在创建进程时确定的，且在进程的整个运行期间保持不变。依据是进程类型（系统进程优先于用户进程），进程对资源的需求（时间短，需要内存少的优先考虑），用户进程的紧迫程度等。该方法简单易行，系统开销小，但不够精确，很可能会长时间忽略优先级低的作业。另一种方法是动态优先级，会随着时间的推移而进行调整，没有固定的规定，以获得更好调度性能为前提不断的更改。比如，在就绪队列中，等待时间越长的进程，其优先权也会以一定的速率提高；正在运行的进程，</a:t>
            </a:r>
            <a:r>
              <a:rPr lang="en-US" altLang="zh-CN" sz="2600"/>
              <a:t>CPU</a:t>
            </a:r>
            <a:r>
              <a:rPr lang="zh-CN" altLang="en-US" sz="2600" dirty="0"/>
              <a:t>处理时间越长，其优先权以一定的速率减小。就能避免长进程长时间占据处理机，其他相对较短进程无限等待的困境。</a:t>
            </a:r>
            <a:endParaRPr lang="zh-CN" altLang="en-US" sz="2600" dirty="0"/>
          </a:p>
        </p:txBody>
      </p:sp>
      <p:sp>
        <p:nvSpPr>
          <p:cNvPr id="2" name="灯片编号占位符 1"/>
          <p:cNvSpPr/>
          <p:nvPr>
            <p:ph type="sldNum" sz="quarter" idx="12"/>
          </p:nvPr>
        </p:nvSpPr>
        <p:spPr/>
        <p:txBody>
          <a:bodyPr/>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标题 79873"/>
          <p:cNvSpPr>
            <a:spLocks noGrp="1"/>
          </p:cNvSpPr>
          <p:nvPr>
            <p:ph type="title"/>
          </p:nvPr>
        </p:nvSpPr>
        <p:spPr/>
        <p:txBody>
          <a:bodyPr anchor="b"/>
          <a:p>
            <a:r>
              <a:rPr lang="en-US" altLang="zh-CN" b="0">
                <a:latin typeface="宋体" pitchFamily="2" charset="-122"/>
              </a:rPr>
              <a:t>4.2 </a:t>
            </a:r>
            <a:r>
              <a:rPr lang="zh-CN" altLang="en-US" b="0" dirty="0">
                <a:latin typeface="宋体" pitchFamily="2" charset="-122"/>
              </a:rPr>
              <a:t>调</a:t>
            </a:r>
            <a:r>
              <a:rPr lang="zh-CN" altLang="en-US" b="0" dirty="0"/>
              <a:t> </a:t>
            </a:r>
            <a:r>
              <a:rPr lang="zh-CN" altLang="en-US" b="0" dirty="0">
                <a:latin typeface="宋体" pitchFamily="2" charset="-122"/>
              </a:rPr>
              <a:t>度</a:t>
            </a:r>
            <a:r>
              <a:rPr lang="zh-CN" altLang="en-US" b="0" dirty="0"/>
              <a:t> </a:t>
            </a:r>
            <a:r>
              <a:rPr lang="zh-CN" altLang="en-US" b="0" dirty="0">
                <a:latin typeface="宋体" pitchFamily="2" charset="-122"/>
              </a:rPr>
              <a:t>算</a:t>
            </a:r>
            <a:r>
              <a:rPr lang="zh-CN" altLang="en-US" b="0" dirty="0"/>
              <a:t> </a:t>
            </a:r>
            <a:r>
              <a:rPr lang="zh-CN" altLang="en-US" b="0" dirty="0">
                <a:latin typeface="宋体" pitchFamily="2" charset="-122"/>
              </a:rPr>
              <a:t>法</a:t>
            </a:r>
            <a:endParaRPr lang="zh-CN" altLang="en-US" b="0" dirty="0">
              <a:latin typeface="宋体" pitchFamily="2" charset="-122"/>
            </a:endParaRPr>
          </a:p>
        </p:txBody>
      </p:sp>
      <p:sp>
        <p:nvSpPr>
          <p:cNvPr id="79875" name="文本占位符 79874"/>
          <p:cNvSpPr>
            <a:spLocks noGrp="1"/>
          </p:cNvSpPr>
          <p:nvPr>
            <p:ph type="body" idx="1"/>
          </p:nvPr>
        </p:nvSpPr>
        <p:spPr/>
        <p:txBody>
          <a:bodyPr/>
          <a:p>
            <a:r>
              <a:rPr lang="zh-CN" altLang="en-US" dirty="0"/>
              <a:t>优先级的表示是通过某一范围内的一个整数来表示的，例如，</a:t>
            </a:r>
            <a:r>
              <a:rPr lang="en-US" altLang="zh-CN"/>
              <a:t>0</a:t>
            </a:r>
            <a:r>
              <a:rPr lang="zh-CN" altLang="en-US" dirty="0"/>
              <a:t>～</a:t>
            </a:r>
            <a:r>
              <a:rPr lang="en-US" altLang="zh-CN"/>
              <a:t>7</a:t>
            </a:r>
            <a:r>
              <a:rPr lang="zh-CN" altLang="en-US" dirty="0"/>
              <a:t>或</a:t>
            </a:r>
            <a:r>
              <a:rPr lang="en-US" altLang="zh-CN"/>
              <a:t>0</a:t>
            </a:r>
            <a:r>
              <a:rPr lang="zh-CN" altLang="en-US" dirty="0"/>
              <a:t>～</a:t>
            </a:r>
            <a:r>
              <a:rPr lang="en-US" altLang="zh-CN"/>
              <a:t>255</a:t>
            </a:r>
            <a:r>
              <a:rPr lang="zh-CN" altLang="en-US" dirty="0"/>
              <a:t>中的某一整数，又把该整数称为优先数：有的系统用小数字表示高优先级，当数值愈大时，其优先级愈低；而有的系统的规定与之相反，用大数字表示高优先级。 </a:t>
            </a:r>
            <a:endParaRPr lang="zh-CN" altLang="en-US" dirty="0"/>
          </a:p>
        </p:txBody>
      </p:sp>
      <p:sp>
        <p:nvSpPr>
          <p:cNvPr id="2" name="灯片编号占位符 1"/>
          <p:cNvSpPr/>
          <p:nvPr>
            <p:ph type="sldNum" sz="quarter" idx="12"/>
          </p:nvPr>
        </p:nvSpPr>
        <p:spPr/>
        <p:txBody>
          <a:bodyPr/>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标题 78849"/>
          <p:cNvSpPr>
            <a:spLocks noGrp="1"/>
          </p:cNvSpPr>
          <p:nvPr>
            <p:ph type="title"/>
          </p:nvPr>
        </p:nvSpPr>
        <p:spPr/>
        <p:txBody>
          <a:bodyPr anchor="b"/>
          <a:p>
            <a:r>
              <a:rPr lang="en-US" altLang="zh-CN" b="0">
                <a:latin typeface="宋体" pitchFamily="2" charset="-122"/>
              </a:rPr>
              <a:t>4.2 </a:t>
            </a:r>
            <a:r>
              <a:rPr lang="zh-CN" altLang="en-US" b="0" dirty="0">
                <a:latin typeface="宋体" pitchFamily="2" charset="-122"/>
              </a:rPr>
              <a:t>调</a:t>
            </a:r>
            <a:r>
              <a:rPr lang="zh-CN" altLang="en-US" b="0" dirty="0"/>
              <a:t> </a:t>
            </a:r>
            <a:r>
              <a:rPr lang="zh-CN" altLang="en-US" b="0" dirty="0">
                <a:latin typeface="宋体" pitchFamily="2" charset="-122"/>
              </a:rPr>
              <a:t>度</a:t>
            </a:r>
            <a:r>
              <a:rPr lang="zh-CN" altLang="en-US" b="0" dirty="0"/>
              <a:t> </a:t>
            </a:r>
            <a:r>
              <a:rPr lang="zh-CN" altLang="en-US" b="0" dirty="0">
                <a:latin typeface="宋体" pitchFamily="2" charset="-122"/>
              </a:rPr>
              <a:t>算</a:t>
            </a:r>
            <a:r>
              <a:rPr lang="zh-CN" altLang="en-US" b="0" dirty="0"/>
              <a:t> </a:t>
            </a:r>
            <a:r>
              <a:rPr lang="zh-CN" altLang="en-US" b="0" dirty="0">
                <a:latin typeface="宋体" pitchFamily="2" charset="-122"/>
              </a:rPr>
              <a:t>法</a:t>
            </a:r>
            <a:endParaRPr lang="zh-CN" altLang="en-US" b="0" dirty="0">
              <a:latin typeface="宋体" pitchFamily="2" charset="-122"/>
            </a:endParaRPr>
          </a:p>
        </p:txBody>
      </p:sp>
      <p:sp>
        <p:nvSpPr>
          <p:cNvPr id="78851" name="文本占位符 78850"/>
          <p:cNvSpPr>
            <a:spLocks noGrp="1"/>
          </p:cNvSpPr>
          <p:nvPr>
            <p:ph type="body" idx="1"/>
          </p:nvPr>
        </p:nvSpPr>
        <p:spPr/>
        <p:txBody>
          <a:bodyPr/>
          <a:p>
            <a:pPr>
              <a:lnSpc>
                <a:spcPct val="80000"/>
              </a:lnSpc>
            </a:pPr>
            <a:r>
              <a:rPr lang="zh-CN" altLang="en-US" sz="2600" dirty="0"/>
              <a:t>时间片轮转算法</a:t>
            </a:r>
            <a:endParaRPr lang="zh-CN" altLang="en-US" sz="2600" dirty="0"/>
          </a:p>
          <a:p>
            <a:pPr lvl="1">
              <a:lnSpc>
                <a:spcPct val="80000"/>
              </a:lnSpc>
            </a:pPr>
            <a:r>
              <a:rPr lang="zh-CN" altLang="en-US" sz="2200" dirty="0"/>
              <a:t>时间片轮转算法将</a:t>
            </a:r>
            <a:r>
              <a:rPr lang="en-US" altLang="zh-CN" sz="2200"/>
              <a:t>CPU</a:t>
            </a:r>
            <a:r>
              <a:rPr lang="zh-CN" altLang="en-US" sz="2200" dirty="0"/>
              <a:t>分配给就绪队列中的第一个进程，每次分配一个时间片。但时间片耗尽时，如果进程未完成，则让出处理机，转到就绪队列的队尾，等待下一轮的时间片的分配。</a:t>
            </a:r>
            <a:endParaRPr lang="zh-CN" altLang="en-US" sz="2200" dirty="0"/>
          </a:p>
          <a:p>
            <a:pPr lvl="1">
              <a:lnSpc>
                <a:spcPct val="80000"/>
              </a:lnSpc>
            </a:pPr>
            <a:r>
              <a:rPr lang="zh-CN" altLang="en-US" sz="2200" dirty="0"/>
              <a:t>系统将所有的就绪进程按先来先服务的原则排成一个队列，每次调度时，把处理机分配给队首进程，并令其执行一个时间片。当执行的时间片用完时发出中断请求，调度程序便据此信号来停止该进程的执行，并将它送往就绪队列的末尾；然后，再把处理机分配给就绪队列中新的队首进程，同时也让它执行一个时间片。这样就可以保证系统能在给定的时间内响应所有用户的请求。</a:t>
            </a:r>
            <a:endParaRPr lang="zh-CN" altLang="en-US" sz="2200" dirty="0"/>
          </a:p>
        </p:txBody>
      </p:sp>
      <p:sp>
        <p:nvSpPr>
          <p:cNvPr id="2" name="灯片编号占位符 1"/>
          <p:cNvSpPr/>
          <p:nvPr>
            <p:ph type="sldNum" sz="quarter" idx="12"/>
          </p:nvPr>
        </p:nvSpPr>
        <p:spPr/>
        <p:txBody>
          <a:bodyPr/>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标题 77825"/>
          <p:cNvSpPr>
            <a:spLocks noGrp="1"/>
          </p:cNvSpPr>
          <p:nvPr>
            <p:ph type="title"/>
          </p:nvPr>
        </p:nvSpPr>
        <p:spPr/>
        <p:txBody>
          <a:bodyPr anchor="b"/>
          <a:p>
            <a:r>
              <a:rPr lang="en-US" altLang="zh-CN" b="0">
                <a:latin typeface="宋体" pitchFamily="2" charset="-122"/>
              </a:rPr>
              <a:t>4.2 </a:t>
            </a:r>
            <a:r>
              <a:rPr lang="zh-CN" altLang="en-US" b="0" dirty="0">
                <a:latin typeface="宋体" pitchFamily="2" charset="-122"/>
              </a:rPr>
              <a:t>调</a:t>
            </a:r>
            <a:r>
              <a:rPr lang="zh-CN" altLang="en-US" b="0" dirty="0"/>
              <a:t> </a:t>
            </a:r>
            <a:r>
              <a:rPr lang="zh-CN" altLang="en-US" b="0" dirty="0">
                <a:latin typeface="宋体" pitchFamily="2" charset="-122"/>
              </a:rPr>
              <a:t>度</a:t>
            </a:r>
            <a:r>
              <a:rPr lang="zh-CN" altLang="en-US" b="0" dirty="0"/>
              <a:t> </a:t>
            </a:r>
            <a:r>
              <a:rPr lang="zh-CN" altLang="en-US" b="0" dirty="0">
                <a:latin typeface="宋体" pitchFamily="2" charset="-122"/>
              </a:rPr>
              <a:t>算</a:t>
            </a:r>
            <a:r>
              <a:rPr lang="zh-CN" altLang="en-US" b="0" dirty="0"/>
              <a:t> </a:t>
            </a:r>
            <a:r>
              <a:rPr lang="zh-CN" altLang="en-US" b="0" dirty="0">
                <a:latin typeface="宋体" pitchFamily="2" charset="-122"/>
              </a:rPr>
              <a:t>法</a:t>
            </a:r>
            <a:endParaRPr lang="zh-CN" altLang="en-US" b="0" dirty="0">
              <a:latin typeface="宋体" pitchFamily="2" charset="-122"/>
            </a:endParaRPr>
          </a:p>
        </p:txBody>
      </p:sp>
      <p:sp>
        <p:nvSpPr>
          <p:cNvPr id="77827" name="文本占位符 77826"/>
          <p:cNvSpPr>
            <a:spLocks noGrp="1"/>
          </p:cNvSpPr>
          <p:nvPr>
            <p:ph type="body" idx="1"/>
          </p:nvPr>
        </p:nvSpPr>
        <p:spPr/>
        <p:txBody>
          <a:bodyPr/>
          <a:p>
            <a:r>
              <a:rPr lang="zh-CN" altLang="en-US" sz="2600" dirty="0"/>
              <a:t>在时间片轮转算法中，时间片的大小对系统性能有很大的影响，如选择很小的时间片将有利于短作业，因为它能较快地完成，但会频繁地发生中断、进程上下文的切换，从而增加系统的开销；反之，如选择太长的时间片，使得每个进程都能在一个时间片内完成，时间片轮转算法便退化为</a:t>
            </a:r>
            <a:r>
              <a:rPr lang="en-US" altLang="zh-CN" sz="2600"/>
              <a:t>FCFS</a:t>
            </a:r>
            <a:r>
              <a:rPr lang="zh-CN" altLang="en-US" sz="2600" dirty="0"/>
              <a:t>算法，无法满足交互式用户的需求。一个较为可取的大小是，时间片略大于一次典型的交互所需要的时间。这样可使大多数进程在一个时间片内完成。</a:t>
            </a:r>
            <a:endParaRPr lang="zh-CN" altLang="en-US" sz="2600" dirty="0"/>
          </a:p>
        </p:txBody>
      </p:sp>
      <p:sp>
        <p:nvSpPr>
          <p:cNvPr id="2" name="灯片编号占位符 1"/>
          <p:cNvSpPr/>
          <p:nvPr>
            <p:ph type="sldNum" sz="quarter" idx="12"/>
          </p:nvPr>
        </p:nvSpPr>
        <p:spPr/>
        <p:txBody>
          <a:bodyPr/>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标题 1"/>
          <p:cNvSpPr>
            <a:spLocks noGrp="1"/>
          </p:cNvSpPr>
          <p:nvPr>
            <p:ph type="title" idx="4294967295"/>
          </p:nvPr>
        </p:nvSpPr>
        <p:spPr/>
        <p:txBody>
          <a:bodyPr vert="horz" wrap="square" lIns="91440" tIns="45720" rIns="91440" bIns="45720" anchor="ctr"/>
          <a:p>
            <a:r>
              <a:rPr lang="en-US" altLang="zh-CN" b="0">
                <a:latin typeface="宋体" pitchFamily="2" charset="-122"/>
              </a:rPr>
              <a:t>4.2 </a:t>
            </a:r>
            <a:r>
              <a:rPr lang="zh-CN" altLang="en-US" b="0" dirty="0">
                <a:latin typeface="宋体" pitchFamily="2" charset="-122"/>
              </a:rPr>
              <a:t>调</a:t>
            </a:r>
            <a:r>
              <a:rPr lang="zh-CN" altLang="en-US" b="0" dirty="0"/>
              <a:t> </a:t>
            </a:r>
            <a:r>
              <a:rPr lang="zh-CN" altLang="en-US" b="0" dirty="0">
                <a:latin typeface="宋体" pitchFamily="2" charset="-122"/>
              </a:rPr>
              <a:t>度</a:t>
            </a:r>
            <a:r>
              <a:rPr lang="zh-CN" altLang="en-US" b="0" dirty="0"/>
              <a:t> </a:t>
            </a:r>
            <a:r>
              <a:rPr lang="zh-CN" altLang="en-US" b="0" dirty="0">
                <a:latin typeface="宋体" pitchFamily="2" charset="-122"/>
              </a:rPr>
              <a:t>算</a:t>
            </a:r>
            <a:r>
              <a:rPr lang="zh-CN" altLang="en-US" b="0" dirty="0"/>
              <a:t> </a:t>
            </a:r>
            <a:r>
              <a:rPr lang="zh-CN" altLang="en-US" b="0" dirty="0">
                <a:latin typeface="宋体" pitchFamily="2" charset="-122"/>
              </a:rPr>
              <a:t>法</a:t>
            </a:r>
            <a:endParaRPr lang="zh-CN" altLang="en-US" b="0" dirty="0">
              <a:latin typeface="宋体" pitchFamily="2" charset="-122"/>
            </a:endParaRPr>
          </a:p>
        </p:txBody>
      </p:sp>
      <p:sp>
        <p:nvSpPr>
          <p:cNvPr id="3" name="内容占位符 2"/>
          <p:cNvSpPr>
            <a:spLocks noGrp="1"/>
          </p:cNvSpPr>
          <p:nvPr>
            <p:ph idx="4294967295"/>
          </p:nvPr>
        </p:nvSpPr>
        <p:spPr>
          <a:xfrm>
            <a:off x="1981200" y="1719263"/>
            <a:ext cx="8229600" cy="4411663"/>
          </a:xfrm>
        </p:spPr>
        <p:txBody>
          <a:bodyPr vert="horz" lIns="91440" tIns="45720" rIns="91440" bIns="45720" rtlCol="0"/>
          <a:p>
            <a:pPr algn="just">
              <a:lnSpc>
                <a:spcPct val="110000"/>
              </a:lnSpc>
              <a:spcBef>
                <a:spcPct val="50000"/>
              </a:spcBef>
            </a:pPr>
            <a:r>
              <a:rPr lang="zh-CN" altLang="en-US" sz="2800" b="1" dirty="0">
                <a:latin typeface="宋体" pitchFamily="2" charset="-122"/>
              </a:rPr>
              <a:t>高响应比优先调度算法</a:t>
            </a:r>
            <a:endParaRPr lang="zh-CN" altLang="en-US" sz="2800" b="1" dirty="0">
              <a:latin typeface="宋体" pitchFamily="2" charset="-122"/>
            </a:endParaRPr>
          </a:p>
          <a:p>
            <a:pPr>
              <a:lnSpc>
                <a:spcPct val="110000"/>
              </a:lnSpc>
              <a:spcBef>
                <a:spcPct val="50000"/>
              </a:spcBef>
            </a:pPr>
            <a:r>
              <a:rPr lang="zh-CN" altLang="en-US" sz="2800" dirty="0">
                <a:latin typeface="宋体" pitchFamily="2" charset="-122"/>
              </a:rPr>
              <a:t>　　</a:t>
            </a:r>
            <a:r>
              <a:rPr lang="zh-CN" altLang="en-US" dirty="0"/>
              <a:t>最高响应比优先算法同时兼顾作业的等待时间和处理时间，做有效的协调和折中，既能照顾短作业的调度同时也不会让长作业等待的时间超出合理的范围。</a:t>
            </a:r>
            <a:endParaRPr lang="zh-CN" altLang="en-US" sz="2800" dirty="0"/>
          </a:p>
          <a:p>
            <a:pPr>
              <a:lnSpc>
                <a:spcPct val="80000"/>
              </a:lnSpc>
            </a:pPr>
            <a:endParaRPr lang="zh-CN" altLang="en-US" sz="2800" dirty="0"/>
          </a:p>
        </p:txBody>
      </p:sp>
      <p:graphicFrame>
        <p:nvGraphicFramePr>
          <p:cNvPr id="28676" name="Object 5"/>
          <p:cNvGraphicFramePr/>
          <p:nvPr/>
        </p:nvGraphicFramePr>
        <p:xfrm>
          <a:off x="1957388" y="4868863"/>
          <a:ext cx="8710612" cy="1073150"/>
        </p:xfrm>
        <a:graphic>
          <a:graphicData uri="http://schemas.openxmlformats.org/presentationml/2006/ole">
            <mc:AlternateContent xmlns:mc="http://schemas.openxmlformats.org/markup-compatibility/2006">
              <mc:Choice xmlns:v="urn:schemas-microsoft-com:vml" Requires="v">
                <p:oleObj spid="_x0000_s3079" name="" r:id="rId1" imgW="3403600" imgH="419100" progId="Equation.3">
                  <p:embed/>
                </p:oleObj>
              </mc:Choice>
              <mc:Fallback>
                <p:oleObj name="" r:id="rId1" imgW="3403600" imgH="419100" progId="Equation.3">
                  <p:embed/>
                  <p:pic>
                    <p:nvPicPr>
                      <p:cNvPr id="0" name="图片 3078"/>
                      <p:cNvPicPr/>
                      <p:nvPr/>
                    </p:nvPicPr>
                    <p:blipFill>
                      <a:blip r:embed="rId2"/>
                      <a:stretch>
                        <a:fillRect/>
                      </a:stretch>
                    </p:blipFill>
                    <p:spPr>
                      <a:xfrm>
                        <a:off x="1957388" y="4868863"/>
                        <a:ext cx="8710612" cy="1073150"/>
                      </a:xfrm>
                      <a:prstGeom prst="rect">
                        <a:avLst/>
                      </a:prstGeom>
                      <a:noFill/>
                      <a:ln w="38100">
                        <a:noFill/>
                        <a:miter/>
                      </a:ln>
                    </p:spPr>
                  </p:pic>
                </p:oleObj>
              </mc:Fallback>
            </mc:AlternateContent>
          </a:graphicData>
        </a:graphic>
      </p:graphicFrame>
      <p:sp>
        <p:nvSpPr>
          <p:cNvPr id="2" name="灯片编号占位符 1"/>
          <p:cNvSpPr/>
          <p:nvPr>
            <p:ph type="sldNum" sz="quarter" idx="12"/>
          </p:nvPr>
        </p:nvSpPr>
        <p:spPr/>
        <p:txBody>
          <a:bodyPr/>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标题 81921"/>
          <p:cNvSpPr>
            <a:spLocks noGrp="1"/>
          </p:cNvSpPr>
          <p:nvPr>
            <p:ph type="title"/>
          </p:nvPr>
        </p:nvSpPr>
        <p:spPr/>
        <p:txBody>
          <a:bodyPr anchor="b"/>
          <a:p>
            <a:r>
              <a:rPr lang="en-US" altLang="zh-CN" b="0">
                <a:latin typeface="宋体" pitchFamily="2" charset="-122"/>
              </a:rPr>
              <a:t>4.2 </a:t>
            </a:r>
            <a:r>
              <a:rPr lang="zh-CN" altLang="en-US" b="0" dirty="0">
                <a:latin typeface="宋体" pitchFamily="2" charset="-122"/>
              </a:rPr>
              <a:t>调</a:t>
            </a:r>
            <a:r>
              <a:rPr lang="zh-CN" altLang="en-US" b="0" dirty="0"/>
              <a:t> </a:t>
            </a:r>
            <a:r>
              <a:rPr lang="zh-CN" altLang="en-US" b="0" dirty="0">
                <a:latin typeface="宋体" pitchFamily="2" charset="-122"/>
              </a:rPr>
              <a:t>度</a:t>
            </a:r>
            <a:r>
              <a:rPr lang="zh-CN" altLang="en-US" b="0" dirty="0"/>
              <a:t> </a:t>
            </a:r>
            <a:r>
              <a:rPr lang="zh-CN" altLang="en-US" b="0" dirty="0">
                <a:latin typeface="宋体" pitchFamily="2" charset="-122"/>
              </a:rPr>
              <a:t>算</a:t>
            </a:r>
            <a:r>
              <a:rPr lang="zh-CN" altLang="en-US" b="0" dirty="0"/>
              <a:t> </a:t>
            </a:r>
            <a:r>
              <a:rPr lang="zh-CN" altLang="en-US" b="0" dirty="0">
                <a:latin typeface="宋体" pitchFamily="2" charset="-122"/>
              </a:rPr>
              <a:t>法</a:t>
            </a:r>
            <a:endParaRPr lang="zh-CN" altLang="en-US" b="0" dirty="0">
              <a:latin typeface="宋体" pitchFamily="2" charset="-122"/>
            </a:endParaRPr>
          </a:p>
        </p:txBody>
      </p:sp>
      <p:sp>
        <p:nvSpPr>
          <p:cNvPr id="81923" name="文本占位符 81922"/>
          <p:cNvSpPr>
            <a:spLocks noGrp="1"/>
          </p:cNvSpPr>
          <p:nvPr>
            <p:ph type="body" idx="1"/>
          </p:nvPr>
        </p:nvSpPr>
        <p:spPr>
          <a:xfrm>
            <a:off x="1992313" y="1700213"/>
            <a:ext cx="8229600" cy="4411662"/>
          </a:xfrm>
        </p:spPr>
        <p:txBody>
          <a:bodyPr>
            <a:normAutofit lnSpcReduction="10000"/>
          </a:bodyPr>
          <a:p>
            <a:pPr>
              <a:lnSpc>
                <a:spcPct val="90000"/>
              </a:lnSpc>
            </a:pPr>
            <a:r>
              <a:rPr lang="zh-CN" altLang="en-US" sz="2500" dirty="0"/>
              <a:t>与其他几种调度算法的比较</a:t>
            </a:r>
            <a:r>
              <a:rPr lang="en-US" altLang="zh-CN" sz="2500"/>
              <a:t>:</a:t>
            </a:r>
            <a:endParaRPr lang="en-US" altLang="zh-CN" sz="2500"/>
          </a:p>
          <a:p>
            <a:pPr>
              <a:lnSpc>
                <a:spcPct val="90000"/>
              </a:lnSpc>
            </a:pPr>
            <a:r>
              <a:rPr lang="zh-CN" altLang="en-US" sz="2500" dirty="0"/>
              <a:t>先来先服务：只考虑作业等待时间，忽视作业计算时间。</a:t>
            </a:r>
            <a:endParaRPr lang="zh-CN" altLang="en-US" sz="2500" dirty="0"/>
          </a:p>
          <a:p>
            <a:pPr>
              <a:lnSpc>
                <a:spcPct val="90000"/>
              </a:lnSpc>
            </a:pPr>
            <a:r>
              <a:rPr lang="zh-CN" altLang="en-US" sz="2500" dirty="0"/>
              <a:t>短作业优先：考虑作业预计的计算时间忽视作业的等待时间。</a:t>
            </a:r>
            <a:endParaRPr lang="zh-CN" altLang="en-US" sz="2500" dirty="0"/>
          </a:p>
          <a:p>
            <a:pPr>
              <a:lnSpc>
                <a:spcPct val="90000"/>
              </a:lnSpc>
            </a:pPr>
            <a:r>
              <a:rPr lang="zh-CN" altLang="en-US" sz="2500" dirty="0"/>
              <a:t>最高响应比：综合前两种算法的优点：既照顾了短作业，又考虑了作业到达的先后次序，不会使长作业长期得不到服务。缺点：计算每个作业的响应比需要耗费一定的时间，性能比短作业优先算法略差。</a:t>
            </a:r>
            <a:endParaRPr lang="zh-CN" altLang="en-US" sz="2500" dirty="0"/>
          </a:p>
          <a:p>
            <a:pPr>
              <a:lnSpc>
                <a:spcPct val="90000"/>
              </a:lnSpc>
            </a:pPr>
            <a:r>
              <a:rPr lang="zh-CN" altLang="en-US" sz="2500" dirty="0"/>
              <a:t>如果我们能为每个作业引入前面所述的动态优先权，并使作业的优先级随着等待时间的增加而以一定的速率提高，则长作业在等待一定的时间后，必然有机会分配到处理机。</a:t>
            </a:r>
            <a:endParaRPr lang="zh-CN" altLang="en-US" sz="2500" dirty="0"/>
          </a:p>
        </p:txBody>
      </p:sp>
      <p:sp>
        <p:nvSpPr>
          <p:cNvPr id="2" name="灯片编号占位符 1"/>
          <p:cNvSpPr/>
          <p:nvPr>
            <p:ph type="sldNum" sz="quarter" idx="12"/>
          </p:nvPr>
        </p:nvSpPr>
        <p:spPr/>
        <p:txBody>
          <a:bodyPr/>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2" name="标题 1"/>
          <p:cNvSpPr>
            <a:spLocks noGrp="1"/>
          </p:cNvSpPr>
          <p:nvPr>
            <p:ph type="title" idx="4294967295"/>
          </p:nvPr>
        </p:nvSpPr>
        <p:spPr/>
        <p:txBody>
          <a:bodyPr vert="horz" wrap="square" lIns="91440" tIns="45720" rIns="91440" bIns="45720" anchor="ctr"/>
          <a:p>
            <a:r>
              <a:rPr lang="en-US" altLang="zh-CN" b="0">
                <a:latin typeface="宋体" pitchFamily="2" charset="-122"/>
              </a:rPr>
              <a:t>4.2 </a:t>
            </a:r>
            <a:r>
              <a:rPr lang="zh-CN" altLang="en-US" b="0" dirty="0">
                <a:latin typeface="宋体" pitchFamily="2" charset="-122"/>
              </a:rPr>
              <a:t>调</a:t>
            </a:r>
            <a:r>
              <a:rPr lang="zh-CN" altLang="en-US" b="0" dirty="0"/>
              <a:t> </a:t>
            </a:r>
            <a:r>
              <a:rPr lang="zh-CN" altLang="en-US" b="0" dirty="0">
                <a:latin typeface="宋体" pitchFamily="2" charset="-122"/>
              </a:rPr>
              <a:t>度</a:t>
            </a:r>
            <a:r>
              <a:rPr lang="zh-CN" altLang="en-US" b="0" dirty="0"/>
              <a:t> </a:t>
            </a:r>
            <a:r>
              <a:rPr lang="zh-CN" altLang="en-US" b="0" dirty="0">
                <a:latin typeface="宋体" pitchFamily="2" charset="-122"/>
              </a:rPr>
              <a:t>算</a:t>
            </a:r>
            <a:r>
              <a:rPr lang="zh-CN" altLang="en-US" b="0" dirty="0"/>
              <a:t> </a:t>
            </a:r>
            <a:r>
              <a:rPr lang="zh-CN" altLang="en-US" b="0" dirty="0">
                <a:latin typeface="宋体" pitchFamily="2" charset="-122"/>
              </a:rPr>
              <a:t>法</a:t>
            </a:r>
            <a:endParaRPr lang="zh-CN" altLang="en-US" b="0" dirty="0">
              <a:latin typeface="宋体" pitchFamily="2" charset="-122"/>
            </a:endParaRPr>
          </a:p>
        </p:txBody>
      </p:sp>
      <p:sp>
        <p:nvSpPr>
          <p:cNvPr id="2053" name="内容占位符 2"/>
          <p:cNvSpPr>
            <a:spLocks noGrp="1"/>
          </p:cNvSpPr>
          <p:nvPr>
            <p:ph idx="4294967295"/>
          </p:nvPr>
        </p:nvSpPr>
        <p:spPr/>
        <p:txBody>
          <a:bodyPr vert="horz" wrap="square" lIns="91440" tIns="45720" rIns="91440" bIns="45720" anchor="t"/>
          <a:p>
            <a:r>
              <a:rPr lang="en-US" altLang="zh-CN"/>
              <a:t>(1) </a:t>
            </a:r>
            <a:r>
              <a:rPr lang="zh-CN" altLang="en-US" dirty="0"/>
              <a:t>如果作业的等待时间相同，则要求服务的时间愈短，其优先权愈高，因而该算法有利于短作业。</a:t>
            </a:r>
            <a:endParaRPr lang="zh-CN" altLang="en-US" dirty="0"/>
          </a:p>
          <a:p>
            <a:r>
              <a:rPr lang="en-US" altLang="zh-CN"/>
              <a:t>(2) </a:t>
            </a:r>
            <a:r>
              <a:rPr lang="zh-CN" altLang="en-US" dirty="0"/>
              <a:t>当要求服务的时间相同时，作业的优先权决定于其等待时间，等待时间愈长，其优先权愈高，因而实现的是先来先服务。 　　</a:t>
            </a:r>
            <a:endParaRPr lang="zh-CN" altLang="en-US" dirty="0"/>
          </a:p>
          <a:p>
            <a:r>
              <a:rPr lang="en-US" altLang="zh-CN"/>
              <a:t>(3) </a:t>
            </a:r>
            <a:r>
              <a:rPr lang="zh-CN" altLang="en-US" dirty="0"/>
              <a:t>对于长作业，作业的优先级可以随等待时间的增加而提高，当其等待时间足够长时，其优先级便可升到很高，从而也可获得处理机。</a:t>
            </a:r>
            <a:endParaRPr lang="zh-CN" altLang="en-US" dirty="0"/>
          </a:p>
        </p:txBody>
      </p:sp>
      <p:sp>
        <p:nvSpPr>
          <p:cNvPr id="2" name="灯片编号占位符 1"/>
          <p:cNvSpPr/>
          <p:nvPr>
            <p:ph type="sldNum" sz="quarter" idx="12"/>
          </p:nvPr>
        </p:nvSpPr>
        <p:spPr/>
        <p:txBody>
          <a:bodyPr/>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标题 89089"/>
          <p:cNvSpPr>
            <a:spLocks noGrp="1"/>
          </p:cNvSpPr>
          <p:nvPr>
            <p:ph type="title"/>
          </p:nvPr>
        </p:nvSpPr>
        <p:spPr/>
        <p:txBody>
          <a:bodyPr anchor="b"/>
          <a:p>
            <a:r>
              <a:rPr lang="en-US" altLang="zh-CN" b="0">
                <a:latin typeface="宋体" pitchFamily="2" charset="-122"/>
              </a:rPr>
              <a:t>4.2 </a:t>
            </a:r>
            <a:r>
              <a:rPr lang="zh-CN" altLang="en-US" b="0" dirty="0">
                <a:latin typeface="宋体" pitchFamily="2" charset="-122"/>
              </a:rPr>
              <a:t>调</a:t>
            </a:r>
            <a:r>
              <a:rPr lang="zh-CN" altLang="en-US" b="0" dirty="0"/>
              <a:t> </a:t>
            </a:r>
            <a:r>
              <a:rPr lang="zh-CN" altLang="en-US" b="0" dirty="0">
                <a:latin typeface="宋体" pitchFamily="2" charset="-122"/>
              </a:rPr>
              <a:t>度</a:t>
            </a:r>
            <a:r>
              <a:rPr lang="zh-CN" altLang="en-US" b="0" dirty="0"/>
              <a:t> </a:t>
            </a:r>
            <a:r>
              <a:rPr lang="zh-CN" altLang="en-US" b="0" dirty="0">
                <a:latin typeface="宋体" pitchFamily="2" charset="-122"/>
              </a:rPr>
              <a:t>算</a:t>
            </a:r>
            <a:r>
              <a:rPr lang="zh-CN" altLang="en-US" b="0" dirty="0"/>
              <a:t> </a:t>
            </a:r>
            <a:r>
              <a:rPr lang="zh-CN" altLang="en-US" b="0" dirty="0">
                <a:latin typeface="宋体" pitchFamily="2" charset="-122"/>
              </a:rPr>
              <a:t>法</a:t>
            </a:r>
            <a:endParaRPr lang="zh-CN" altLang="en-US" b="0" dirty="0">
              <a:latin typeface="宋体" pitchFamily="2" charset="-122"/>
            </a:endParaRPr>
          </a:p>
        </p:txBody>
      </p:sp>
      <p:sp>
        <p:nvSpPr>
          <p:cNvPr id="89091" name="文本占位符 89090"/>
          <p:cNvSpPr>
            <a:spLocks noGrp="1"/>
          </p:cNvSpPr>
          <p:nvPr>
            <p:ph type="body" sz="half" idx="1"/>
          </p:nvPr>
        </p:nvSpPr>
        <p:spPr>
          <a:xfrm>
            <a:off x="1981200" y="1719263"/>
            <a:ext cx="8002588" cy="4411662"/>
          </a:xfrm>
        </p:spPr>
        <p:txBody>
          <a:bodyPr/>
          <a:p>
            <a:r>
              <a:rPr lang="zh-CN" altLang="en-US" sz="2600" dirty="0"/>
              <a:t>例</a:t>
            </a:r>
            <a:r>
              <a:rPr lang="en-US" altLang="zh-CN" sz="2600"/>
              <a:t>2</a:t>
            </a:r>
            <a:r>
              <a:rPr lang="zh-CN" altLang="en-US" sz="2600" dirty="0"/>
              <a:t>，系统中仅有</a:t>
            </a:r>
            <a:r>
              <a:rPr lang="en-US" altLang="zh-CN" sz="2600"/>
              <a:t>4</a:t>
            </a:r>
            <a:r>
              <a:rPr lang="zh-CN" altLang="en-US" sz="2600" dirty="0"/>
              <a:t>个作业，它们到达系统的时间和要求服务的时间如表</a:t>
            </a:r>
            <a:r>
              <a:rPr lang="en-US" altLang="zh-CN" sz="2600"/>
              <a:t>4-1</a:t>
            </a:r>
            <a:r>
              <a:rPr lang="zh-CN" altLang="en-US" sz="2600" dirty="0"/>
              <a:t>所示，我们分别用先来先服务、短作业优先和最高响应比优先算法来进行调度，分别得到响应的平均周转时间。</a:t>
            </a:r>
            <a:endParaRPr lang="zh-CN" altLang="en-US" sz="2600" dirty="0"/>
          </a:p>
        </p:txBody>
      </p:sp>
      <p:graphicFrame>
        <p:nvGraphicFramePr>
          <p:cNvPr id="89287" name="内容占位符 89286"/>
          <p:cNvGraphicFramePr/>
          <p:nvPr>
            <p:ph sz="half" idx="2"/>
          </p:nvPr>
        </p:nvGraphicFramePr>
        <p:xfrm>
          <a:off x="3719513" y="3573463"/>
          <a:ext cx="4464050" cy="2762250"/>
        </p:xfrm>
        <a:graphic>
          <a:graphicData uri="http://schemas.openxmlformats.org/drawingml/2006/table">
            <a:tbl>
              <a:tblPr/>
              <a:tblGrid>
                <a:gridCol w="789305"/>
                <a:gridCol w="1704975"/>
                <a:gridCol w="1969770"/>
              </a:tblGrid>
              <a:tr h="639763">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l"/>
                        <a:defRPr sz="2600" u="none" kern="1200" baseline="0">
                          <a:solidFill>
                            <a:schemeClr val="tx1"/>
                          </a:solidFill>
                          <a:latin typeface="Arial" panose="020B0604020202090204" pitchFamily="34" charset="0"/>
                          <a:ea typeface="宋体" pitchFamily="2" charset="-122"/>
                        </a:defRPr>
                      </a:lvl1pPr>
                      <a:lvl2pPr marL="692150" lvl="1" indent="-347345"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l"/>
                        <a:defRPr sz="2200" b="0" i="0" u="none" kern="1200" baseline="0">
                          <a:solidFill>
                            <a:schemeClr val="tx1"/>
                          </a:solidFill>
                          <a:latin typeface="Arial" panose="020B0604020202090204" pitchFamily="34" charset="0"/>
                          <a:ea typeface="宋体" pitchFamily="2" charset="-122"/>
                        </a:defRPr>
                      </a:lvl2pPr>
                      <a:lvl3pPr marL="987425" lvl="2" indent="-29337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100" b="0" i="0" u="none" kern="1200" baseline="0">
                          <a:solidFill>
                            <a:schemeClr val="tx1"/>
                          </a:solidFill>
                          <a:latin typeface="Arial" panose="020B0604020202090204" pitchFamily="34" charset="0"/>
                          <a:ea typeface="宋体" pitchFamily="2" charset="-122"/>
                        </a:defRPr>
                      </a:lvl3pPr>
                      <a:lvl4pPr marL="1281430" lvl="3" indent="-29210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
                        <a:defRPr sz="1800" b="0" i="0" u="none" kern="1200" baseline="0">
                          <a:solidFill>
                            <a:schemeClr val="tx1"/>
                          </a:solidFill>
                          <a:latin typeface="Arial" panose="020B0604020202090204" pitchFamily="34" charset="0"/>
                          <a:ea typeface="宋体" pitchFamily="2" charset="-122"/>
                        </a:defRPr>
                      </a:lvl4pPr>
                      <a:lvl5pPr marL="1598930" lvl="4" indent="-316230" algn="l"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Char char="§"/>
                        <a:defRPr sz="1800" b="0" i="0" u="none" kern="1200" baseline="0">
                          <a:solidFill>
                            <a:schemeClr val="tx1"/>
                          </a:solidFill>
                          <a:latin typeface="Arial" panose="020B0604020202090204" pitchFamily="34" charset="0"/>
                          <a:ea typeface="宋体" pitchFamily="2" charset="-122"/>
                        </a:defRPr>
                      </a:lvl5pPr>
                    </a:lstStyle>
                    <a:p>
                      <a:pPr lvl="0" algn="ctr">
                        <a:spcBef>
                          <a:spcPct val="0"/>
                        </a:spcBef>
                        <a:buNone/>
                      </a:pPr>
                      <a:r>
                        <a:rPr lang="zh-CN" altLang="en-US" sz="1800" dirty="0">
                          <a:latin typeface="宋体" pitchFamily="2" charset="-122"/>
                          <a:cs typeface="Times New Roman" panose="02020503050405090304" pitchFamily="18" charset="0"/>
                        </a:rPr>
                        <a:t>作业</a:t>
                      </a:r>
                      <a:endParaRPr lang="zh-CN" altLang="en-US" sz="1800" dirty="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l"/>
                        <a:defRPr sz="2600" u="none" kern="1200" baseline="0">
                          <a:solidFill>
                            <a:schemeClr val="tx1"/>
                          </a:solidFill>
                          <a:latin typeface="Arial" panose="020B0604020202090204" pitchFamily="34" charset="0"/>
                          <a:ea typeface="宋体" pitchFamily="2" charset="-122"/>
                        </a:defRPr>
                      </a:lvl1pPr>
                      <a:lvl2pPr marL="692150" lvl="1" indent="-347345"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l"/>
                        <a:defRPr sz="2200" b="0" i="0" u="none" kern="1200" baseline="0">
                          <a:solidFill>
                            <a:schemeClr val="tx1"/>
                          </a:solidFill>
                          <a:latin typeface="Arial" panose="020B0604020202090204" pitchFamily="34" charset="0"/>
                          <a:ea typeface="宋体" pitchFamily="2" charset="-122"/>
                        </a:defRPr>
                      </a:lvl2pPr>
                      <a:lvl3pPr marL="987425" lvl="2" indent="-29337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100" b="0" i="0" u="none" kern="1200" baseline="0">
                          <a:solidFill>
                            <a:schemeClr val="tx1"/>
                          </a:solidFill>
                          <a:latin typeface="Arial" panose="020B0604020202090204" pitchFamily="34" charset="0"/>
                          <a:ea typeface="宋体" pitchFamily="2" charset="-122"/>
                        </a:defRPr>
                      </a:lvl3pPr>
                      <a:lvl4pPr marL="1281430" lvl="3" indent="-29210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
                        <a:defRPr sz="1800" b="0" i="0" u="none" kern="1200" baseline="0">
                          <a:solidFill>
                            <a:schemeClr val="tx1"/>
                          </a:solidFill>
                          <a:latin typeface="Arial" panose="020B0604020202090204" pitchFamily="34" charset="0"/>
                          <a:ea typeface="宋体" pitchFamily="2" charset="-122"/>
                        </a:defRPr>
                      </a:lvl4pPr>
                      <a:lvl5pPr marL="1598930" lvl="4" indent="-316230" algn="l"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Char char="§"/>
                        <a:defRPr sz="1800" b="0" i="0" u="none" kern="1200" baseline="0">
                          <a:solidFill>
                            <a:schemeClr val="tx1"/>
                          </a:solidFill>
                          <a:latin typeface="Arial" panose="020B0604020202090204" pitchFamily="34" charset="0"/>
                          <a:ea typeface="宋体" pitchFamily="2" charset="-122"/>
                        </a:defRPr>
                      </a:lvl5pPr>
                    </a:lstStyle>
                    <a:p>
                      <a:pPr lvl="0" algn="ctr">
                        <a:spcBef>
                          <a:spcPct val="0"/>
                        </a:spcBef>
                        <a:buNone/>
                      </a:pPr>
                      <a:r>
                        <a:rPr lang="zh-CN" altLang="en-US" sz="1800" dirty="0">
                          <a:latin typeface="宋体" pitchFamily="2" charset="-122"/>
                          <a:cs typeface="Times New Roman" panose="02020503050405090304" pitchFamily="18" charset="0"/>
                        </a:rPr>
                        <a:t>到达时间（</a:t>
                      </a:r>
                      <a:r>
                        <a:rPr lang="en-US" altLang="zh-CN" sz="1800">
                          <a:latin typeface="宋体" pitchFamily="2" charset="-122"/>
                          <a:cs typeface="Times New Roman" panose="02020503050405090304" pitchFamily="18" charset="0"/>
                        </a:rPr>
                        <a:t>ms</a:t>
                      </a:r>
                      <a:r>
                        <a:rPr lang="zh-CN" altLang="en-US" sz="1800" dirty="0">
                          <a:latin typeface="宋体" pitchFamily="2" charset="-122"/>
                          <a:cs typeface="Times New Roman" panose="02020503050405090304" pitchFamily="18" charset="0"/>
                        </a:rPr>
                        <a:t>）</a:t>
                      </a:r>
                      <a:endParaRPr lang="zh-CN" altLang="en-US" sz="1800" dirty="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l"/>
                        <a:defRPr sz="2600" u="none" kern="1200" baseline="0">
                          <a:solidFill>
                            <a:schemeClr val="tx1"/>
                          </a:solidFill>
                          <a:latin typeface="Arial" panose="020B0604020202090204" pitchFamily="34" charset="0"/>
                          <a:ea typeface="宋体" pitchFamily="2" charset="-122"/>
                        </a:defRPr>
                      </a:lvl1pPr>
                      <a:lvl2pPr marL="692150" lvl="1" indent="-347345"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l"/>
                        <a:defRPr sz="2200" b="0" i="0" u="none" kern="1200" baseline="0">
                          <a:solidFill>
                            <a:schemeClr val="tx1"/>
                          </a:solidFill>
                          <a:latin typeface="Arial" panose="020B0604020202090204" pitchFamily="34" charset="0"/>
                          <a:ea typeface="宋体" pitchFamily="2" charset="-122"/>
                        </a:defRPr>
                      </a:lvl2pPr>
                      <a:lvl3pPr marL="987425" lvl="2" indent="-29337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100" b="0" i="0" u="none" kern="1200" baseline="0">
                          <a:solidFill>
                            <a:schemeClr val="tx1"/>
                          </a:solidFill>
                          <a:latin typeface="Arial" panose="020B0604020202090204" pitchFamily="34" charset="0"/>
                          <a:ea typeface="宋体" pitchFamily="2" charset="-122"/>
                        </a:defRPr>
                      </a:lvl3pPr>
                      <a:lvl4pPr marL="1281430" lvl="3" indent="-29210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
                        <a:defRPr sz="1800" b="0" i="0" u="none" kern="1200" baseline="0">
                          <a:solidFill>
                            <a:schemeClr val="tx1"/>
                          </a:solidFill>
                          <a:latin typeface="Arial" panose="020B0604020202090204" pitchFamily="34" charset="0"/>
                          <a:ea typeface="宋体" pitchFamily="2" charset="-122"/>
                        </a:defRPr>
                      </a:lvl4pPr>
                      <a:lvl5pPr marL="1598930" lvl="4" indent="-316230" algn="l"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Char char="§"/>
                        <a:defRPr sz="1800" b="0" i="0" u="none" kern="1200" baseline="0">
                          <a:solidFill>
                            <a:schemeClr val="tx1"/>
                          </a:solidFill>
                          <a:latin typeface="Arial" panose="020B0604020202090204" pitchFamily="34" charset="0"/>
                          <a:ea typeface="宋体" pitchFamily="2" charset="-122"/>
                        </a:defRPr>
                      </a:lvl5pPr>
                    </a:lstStyle>
                    <a:p>
                      <a:pPr lvl="0" algn="ctr">
                        <a:spcBef>
                          <a:spcPct val="0"/>
                        </a:spcBef>
                        <a:buNone/>
                      </a:pPr>
                      <a:r>
                        <a:rPr lang="zh-CN" altLang="en-US" sz="1800" dirty="0">
                          <a:latin typeface="宋体" pitchFamily="2" charset="-122"/>
                          <a:cs typeface="Times New Roman" panose="02020503050405090304" pitchFamily="18" charset="0"/>
                        </a:rPr>
                        <a:t>要求服务时间（</a:t>
                      </a:r>
                      <a:r>
                        <a:rPr lang="en-US" altLang="zh-CN" sz="1800">
                          <a:latin typeface="宋体" pitchFamily="2" charset="-122"/>
                          <a:cs typeface="Times New Roman" panose="02020503050405090304" pitchFamily="18" charset="0"/>
                        </a:rPr>
                        <a:t>ms</a:t>
                      </a:r>
                      <a:r>
                        <a:rPr lang="zh-CN" altLang="en-US" sz="1800" dirty="0">
                          <a:latin typeface="宋体" pitchFamily="2" charset="-122"/>
                          <a:cs typeface="Times New Roman" panose="02020503050405090304" pitchFamily="18" charset="0"/>
                        </a:rPr>
                        <a:t>）</a:t>
                      </a:r>
                      <a:endParaRPr lang="zh-CN" altLang="en-US" sz="1800" dirty="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30225">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l"/>
                        <a:defRPr sz="2600" u="none" kern="1200" baseline="0">
                          <a:solidFill>
                            <a:schemeClr val="tx1"/>
                          </a:solidFill>
                          <a:latin typeface="Arial" panose="020B0604020202090204" pitchFamily="34" charset="0"/>
                          <a:ea typeface="宋体" pitchFamily="2" charset="-122"/>
                        </a:defRPr>
                      </a:lvl1pPr>
                      <a:lvl2pPr marL="692150" lvl="1" indent="-347345"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l"/>
                        <a:defRPr sz="2200" b="0" i="0" u="none" kern="1200" baseline="0">
                          <a:solidFill>
                            <a:schemeClr val="tx1"/>
                          </a:solidFill>
                          <a:latin typeface="Arial" panose="020B0604020202090204" pitchFamily="34" charset="0"/>
                          <a:ea typeface="宋体" pitchFamily="2" charset="-122"/>
                        </a:defRPr>
                      </a:lvl2pPr>
                      <a:lvl3pPr marL="987425" lvl="2" indent="-29337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100" b="0" i="0" u="none" kern="1200" baseline="0">
                          <a:solidFill>
                            <a:schemeClr val="tx1"/>
                          </a:solidFill>
                          <a:latin typeface="Arial" panose="020B0604020202090204" pitchFamily="34" charset="0"/>
                          <a:ea typeface="宋体" pitchFamily="2" charset="-122"/>
                        </a:defRPr>
                      </a:lvl3pPr>
                      <a:lvl4pPr marL="1281430" lvl="3" indent="-29210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
                        <a:defRPr sz="1800" b="0" i="0" u="none" kern="1200" baseline="0">
                          <a:solidFill>
                            <a:schemeClr val="tx1"/>
                          </a:solidFill>
                          <a:latin typeface="Arial" panose="020B0604020202090204" pitchFamily="34" charset="0"/>
                          <a:ea typeface="宋体" pitchFamily="2" charset="-122"/>
                        </a:defRPr>
                      </a:lvl4pPr>
                      <a:lvl5pPr marL="1598930" lvl="4" indent="-316230" algn="l"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Char char="§"/>
                        <a:defRPr sz="1800" b="0" i="0" u="none" kern="1200" baseline="0">
                          <a:solidFill>
                            <a:schemeClr val="tx1"/>
                          </a:solidFill>
                          <a:latin typeface="Arial" panose="020B0604020202090204" pitchFamily="34" charset="0"/>
                          <a:ea typeface="宋体" pitchFamily="2" charset="-122"/>
                        </a:defRPr>
                      </a:lvl5pPr>
                    </a:lstStyle>
                    <a:p>
                      <a:pPr lvl="0" algn="ctr">
                        <a:spcBef>
                          <a:spcPct val="0"/>
                        </a:spcBef>
                        <a:buNone/>
                      </a:pPr>
                      <a:r>
                        <a:rPr lang="en-US" altLang="zh-CN" sz="1800">
                          <a:latin typeface="宋体" pitchFamily="2" charset="-122"/>
                          <a:cs typeface="Times New Roman" panose="02020503050405090304" pitchFamily="18" charset="0"/>
                        </a:rPr>
                        <a:t>1</a:t>
                      </a:r>
                      <a:endParaRPr lang="en-US" altLang="zh-CN" sz="18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l"/>
                        <a:defRPr sz="2600" u="none" kern="1200" baseline="0">
                          <a:solidFill>
                            <a:schemeClr val="tx1"/>
                          </a:solidFill>
                          <a:latin typeface="Arial" panose="020B0604020202090204" pitchFamily="34" charset="0"/>
                          <a:ea typeface="宋体" pitchFamily="2" charset="-122"/>
                        </a:defRPr>
                      </a:lvl1pPr>
                      <a:lvl2pPr marL="692150" lvl="1" indent="-347345"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l"/>
                        <a:defRPr sz="2200" b="0" i="0" u="none" kern="1200" baseline="0">
                          <a:solidFill>
                            <a:schemeClr val="tx1"/>
                          </a:solidFill>
                          <a:latin typeface="Arial" panose="020B0604020202090204" pitchFamily="34" charset="0"/>
                          <a:ea typeface="宋体" pitchFamily="2" charset="-122"/>
                        </a:defRPr>
                      </a:lvl2pPr>
                      <a:lvl3pPr marL="987425" lvl="2" indent="-29337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100" b="0" i="0" u="none" kern="1200" baseline="0">
                          <a:solidFill>
                            <a:schemeClr val="tx1"/>
                          </a:solidFill>
                          <a:latin typeface="Arial" panose="020B0604020202090204" pitchFamily="34" charset="0"/>
                          <a:ea typeface="宋体" pitchFamily="2" charset="-122"/>
                        </a:defRPr>
                      </a:lvl3pPr>
                      <a:lvl4pPr marL="1281430" lvl="3" indent="-29210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
                        <a:defRPr sz="1800" b="0" i="0" u="none" kern="1200" baseline="0">
                          <a:solidFill>
                            <a:schemeClr val="tx1"/>
                          </a:solidFill>
                          <a:latin typeface="Arial" panose="020B0604020202090204" pitchFamily="34" charset="0"/>
                          <a:ea typeface="宋体" pitchFamily="2" charset="-122"/>
                        </a:defRPr>
                      </a:lvl4pPr>
                      <a:lvl5pPr marL="1598930" lvl="4" indent="-316230" algn="l"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Char char="§"/>
                        <a:defRPr sz="1800" b="0" i="0" u="none" kern="1200" baseline="0">
                          <a:solidFill>
                            <a:schemeClr val="tx1"/>
                          </a:solidFill>
                          <a:latin typeface="Arial" panose="020B0604020202090204" pitchFamily="34" charset="0"/>
                          <a:ea typeface="宋体" pitchFamily="2" charset="-122"/>
                        </a:defRPr>
                      </a:lvl5pPr>
                    </a:lstStyle>
                    <a:p>
                      <a:pPr lvl="0" algn="ctr">
                        <a:spcBef>
                          <a:spcPct val="0"/>
                        </a:spcBef>
                        <a:buNone/>
                      </a:pPr>
                      <a:r>
                        <a:rPr lang="en-US" altLang="zh-CN" sz="1800">
                          <a:latin typeface="宋体" pitchFamily="2" charset="-122"/>
                          <a:cs typeface="Times New Roman" panose="02020503050405090304" pitchFamily="18" charset="0"/>
                        </a:rPr>
                        <a:t>0</a:t>
                      </a:r>
                      <a:endParaRPr lang="en-US" altLang="zh-CN" sz="18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l"/>
                        <a:defRPr sz="2600" u="none" kern="1200" baseline="0">
                          <a:solidFill>
                            <a:schemeClr val="tx1"/>
                          </a:solidFill>
                          <a:latin typeface="Arial" panose="020B0604020202090204" pitchFamily="34" charset="0"/>
                          <a:ea typeface="宋体" pitchFamily="2" charset="-122"/>
                        </a:defRPr>
                      </a:lvl1pPr>
                      <a:lvl2pPr marL="692150" lvl="1" indent="-347345"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l"/>
                        <a:defRPr sz="2200" b="0" i="0" u="none" kern="1200" baseline="0">
                          <a:solidFill>
                            <a:schemeClr val="tx1"/>
                          </a:solidFill>
                          <a:latin typeface="Arial" panose="020B0604020202090204" pitchFamily="34" charset="0"/>
                          <a:ea typeface="宋体" pitchFamily="2" charset="-122"/>
                        </a:defRPr>
                      </a:lvl2pPr>
                      <a:lvl3pPr marL="987425" lvl="2" indent="-29337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100" b="0" i="0" u="none" kern="1200" baseline="0">
                          <a:solidFill>
                            <a:schemeClr val="tx1"/>
                          </a:solidFill>
                          <a:latin typeface="Arial" panose="020B0604020202090204" pitchFamily="34" charset="0"/>
                          <a:ea typeface="宋体" pitchFamily="2" charset="-122"/>
                        </a:defRPr>
                      </a:lvl3pPr>
                      <a:lvl4pPr marL="1281430" lvl="3" indent="-29210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
                        <a:defRPr sz="1800" b="0" i="0" u="none" kern="1200" baseline="0">
                          <a:solidFill>
                            <a:schemeClr val="tx1"/>
                          </a:solidFill>
                          <a:latin typeface="Arial" panose="020B0604020202090204" pitchFamily="34" charset="0"/>
                          <a:ea typeface="宋体" pitchFamily="2" charset="-122"/>
                        </a:defRPr>
                      </a:lvl4pPr>
                      <a:lvl5pPr marL="1598930" lvl="4" indent="-316230" algn="l"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Char char="§"/>
                        <a:defRPr sz="1800" b="0" i="0" u="none" kern="1200" baseline="0">
                          <a:solidFill>
                            <a:schemeClr val="tx1"/>
                          </a:solidFill>
                          <a:latin typeface="Arial" panose="020B0604020202090204" pitchFamily="34" charset="0"/>
                          <a:ea typeface="宋体" pitchFamily="2" charset="-122"/>
                        </a:defRPr>
                      </a:lvl5pPr>
                    </a:lstStyle>
                    <a:p>
                      <a:pPr lvl="0" algn="ctr">
                        <a:spcBef>
                          <a:spcPct val="0"/>
                        </a:spcBef>
                        <a:buNone/>
                      </a:pPr>
                      <a:r>
                        <a:rPr lang="en-US" altLang="zh-CN" sz="1800">
                          <a:latin typeface="宋体" pitchFamily="2" charset="-122"/>
                          <a:cs typeface="Times New Roman" panose="02020503050405090304" pitchFamily="18" charset="0"/>
                        </a:rPr>
                        <a:t>20</a:t>
                      </a:r>
                      <a:endParaRPr lang="en-US" altLang="zh-CN" sz="18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31812">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l"/>
                        <a:defRPr sz="2600" u="none" kern="1200" baseline="0">
                          <a:solidFill>
                            <a:schemeClr val="tx1"/>
                          </a:solidFill>
                          <a:latin typeface="Arial" panose="020B0604020202090204" pitchFamily="34" charset="0"/>
                          <a:ea typeface="宋体" pitchFamily="2" charset="-122"/>
                        </a:defRPr>
                      </a:lvl1pPr>
                      <a:lvl2pPr marL="692150" lvl="1" indent="-347345"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l"/>
                        <a:defRPr sz="2200" b="0" i="0" u="none" kern="1200" baseline="0">
                          <a:solidFill>
                            <a:schemeClr val="tx1"/>
                          </a:solidFill>
                          <a:latin typeface="Arial" panose="020B0604020202090204" pitchFamily="34" charset="0"/>
                          <a:ea typeface="宋体" pitchFamily="2" charset="-122"/>
                        </a:defRPr>
                      </a:lvl2pPr>
                      <a:lvl3pPr marL="987425" lvl="2" indent="-29337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100" b="0" i="0" u="none" kern="1200" baseline="0">
                          <a:solidFill>
                            <a:schemeClr val="tx1"/>
                          </a:solidFill>
                          <a:latin typeface="Arial" panose="020B0604020202090204" pitchFamily="34" charset="0"/>
                          <a:ea typeface="宋体" pitchFamily="2" charset="-122"/>
                        </a:defRPr>
                      </a:lvl3pPr>
                      <a:lvl4pPr marL="1281430" lvl="3" indent="-29210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
                        <a:defRPr sz="1800" b="0" i="0" u="none" kern="1200" baseline="0">
                          <a:solidFill>
                            <a:schemeClr val="tx1"/>
                          </a:solidFill>
                          <a:latin typeface="Arial" panose="020B0604020202090204" pitchFamily="34" charset="0"/>
                          <a:ea typeface="宋体" pitchFamily="2" charset="-122"/>
                        </a:defRPr>
                      </a:lvl4pPr>
                      <a:lvl5pPr marL="1598930" lvl="4" indent="-316230" algn="l"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Char char="§"/>
                        <a:defRPr sz="1800" b="0" i="0" u="none" kern="1200" baseline="0">
                          <a:solidFill>
                            <a:schemeClr val="tx1"/>
                          </a:solidFill>
                          <a:latin typeface="Arial" panose="020B0604020202090204" pitchFamily="34" charset="0"/>
                          <a:ea typeface="宋体" pitchFamily="2" charset="-122"/>
                        </a:defRPr>
                      </a:lvl5pPr>
                    </a:lstStyle>
                    <a:p>
                      <a:pPr lvl="0" algn="ctr">
                        <a:spcBef>
                          <a:spcPct val="0"/>
                        </a:spcBef>
                        <a:buNone/>
                      </a:pPr>
                      <a:r>
                        <a:rPr lang="en-US" altLang="zh-CN" sz="1800">
                          <a:latin typeface="宋体" pitchFamily="2" charset="-122"/>
                          <a:cs typeface="Times New Roman" panose="02020503050405090304" pitchFamily="18" charset="0"/>
                        </a:rPr>
                        <a:t>2</a:t>
                      </a:r>
                      <a:endParaRPr lang="en-US" altLang="zh-CN" sz="18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l"/>
                        <a:defRPr sz="2600" u="none" kern="1200" baseline="0">
                          <a:solidFill>
                            <a:schemeClr val="tx1"/>
                          </a:solidFill>
                          <a:latin typeface="Arial" panose="020B0604020202090204" pitchFamily="34" charset="0"/>
                          <a:ea typeface="宋体" pitchFamily="2" charset="-122"/>
                        </a:defRPr>
                      </a:lvl1pPr>
                      <a:lvl2pPr marL="692150" lvl="1" indent="-347345"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l"/>
                        <a:defRPr sz="2200" b="0" i="0" u="none" kern="1200" baseline="0">
                          <a:solidFill>
                            <a:schemeClr val="tx1"/>
                          </a:solidFill>
                          <a:latin typeface="Arial" panose="020B0604020202090204" pitchFamily="34" charset="0"/>
                          <a:ea typeface="宋体" pitchFamily="2" charset="-122"/>
                        </a:defRPr>
                      </a:lvl2pPr>
                      <a:lvl3pPr marL="987425" lvl="2" indent="-29337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100" b="0" i="0" u="none" kern="1200" baseline="0">
                          <a:solidFill>
                            <a:schemeClr val="tx1"/>
                          </a:solidFill>
                          <a:latin typeface="Arial" panose="020B0604020202090204" pitchFamily="34" charset="0"/>
                          <a:ea typeface="宋体" pitchFamily="2" charset="-122"/>
                        </a:defRPr>
                      </a:lvl3pPr>
                      <a:lvl4pPr marL="1281430" lvl="3" indent="-29210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
                        <a:defRPr sz="1800" b="0" i="0" u="none" kern="1200" baseline="0">
                          <a:solidFill>
                            <a:schemeClr val="tx1"/>
                          </a:solidFill>
                          <a:latin typeface="Arial" panose="020B0604020202090204" pitchFamily="34" charset="0"/>
                          <a:ea typeface="宋体" pitchFamily="2" charset="-122"/>
                        </a:defRPr>
                      </a:lvl4pPr>
                      <a:lvl5pPr marL="1598930" lvl="4" indent="-316230" algn="l"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Char char="§"/>
                        <a:defRPr sz="1800" b="0" i="0" u="none" kern="1200" baseline="0">
                          <a:solidFill>
                            <a:schemeClr val="tx1"/>
                          </a:solidFill>
                          <a:latin typeface="Arial" panose="020B0604020202090204" pitchFamily="34" charset="0"/>
                          <a:ea typeface="宋体" pitchFamily="2" charset="-122"/>
                        </a:defRPr>
                      </a:lvl5pPr>
                    </a:lstStyle>
                    <a:p>
                      <a:pPr lvl="0" algn="ctr">
                        <a:spcBef>
                          <a:spcPct val="0"/>
                        </a:spcBef>
                        <a:buNone/>
                      </a:pPr>
                      <a:r>
                        <a:rPr lang="en-US" altLang="zh-CN" sz="1800">
                          <a:latin typeface="宋体" pitchFamily="2" charset="-122"/>
                          <a:cs typeface="Times New Roman" panose="02020503050405090304" pitchFamily="18" charset="0"/>
                        </a:rPr>
                        <a:t>3</a:t>
                      </a:r>
                      <a:endParaRPr lang="en-US" altLang="zh-CN" sz="18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l"/>
                        <a:defRPr sz="2600" u="none" kern="1200" baseline="0">
                          <a:solidFill>
                            <a:schemeClr val="tx1"/>
                          </a:solidFill>
                          <a:latin typeface="Arial" panose="020B0604020202090204" pitchFamily="34" charset="0"/>
                          <a:ea typeface="宋体" pitchFamily="2" charset="-122"/>
                        </a:defRPr>
                      </a:lvl1pPr>
                      <a:lvl2pPr marL="692150" lvl="1" indent="-347345"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l"/>
                        <a:defRPr sz="2200" b="0" i="0" u="none" kern="1200" baseline="0">
                          <a:solidFill>
                            <a:schemeClr val="tx1"/>
                          </a:solidFill>
                          <a:latin typeface="Arial" panose="020B0604020202090204" pitchFamily="34" charset="0"/>
                          <a:ea typeface="宋体" pitchFamily="2" charset="-122"/>
                        </a:defRPr>
                      </a:lvl2pPr>
                      <a:lvl3pPr marL="987425" lvl="2" indent="-29337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100" b="0" i="0" u="none" kern="1200" baseline="0">
                          <a:solidFill>
                            <a:schemeClr val="tx1"/>
                          </a:solidFill>
                          <a:latin typeface="Arial" panose="020B0604020202090204" pitchFamily="34" charset="0"/>
                          <a:ea typeface="宋体" pitchFamily="2" charset="-122"/>
                        </a:defRPr>
                      </a:lvl3pPr>
                      <a:lvl4pPr marL="1281430" lvl="3" indent="-29210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
                        <a:defRPr sz="1800" b="0" i="0" u="none" kern="1200" baseline="0">
                          <a:solidFill>
                            <a:schemeClr val="tx1"/>
                          </a:solidFill>
                          <a:latin typeface="Arial" panose="020B0604020202090204" pitchFamily="34" charset="0"/>
                          <a:ea typeface="宋体" pitchFamily="2" charset="-122"/>
                        </a:defRPr>
                      </a:lvl4pPr>
                      <a:lvl5pPr marL="1598930" lvl="4" indent="-316230" algn="l"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Char char="§"/>
                        <a:defRPr sz="1800" b="0" i="0" u="none" kern="1200" baseline="0">
                          <a:solidFill>
                            <a:schemeClr val="tx1"/>
                          </a:solidFill>
                          <a:latin typeface="Arial" panose="020B0604020202090204" pitchFamily="34" charset="0"/>
                          <a:ea typeface="宋体" pitchFamily="2" charset="-122"/>
                        </a:defRPr>
                      </a:lvl5pPr>
                    </a:lstStyle>
                    <a:p>
                      <a:pPr lvl="0" algn="ctr">
                        <a:spcBef>
                          <a:spcPct val="0"/>
                        </a:spcBef>
                        <a:buNone/>
                      </a:pPr>
                      <a:r>
                        <a:rPr lang="en-US" altLang="zh-CN" sz="1800">
                          <a:latin typeface="宋体" pitchFamily="2" charset="-122"/>
                          <a:cs typeface="Times New Roman" panose="02020503050405090304" pitchFamily="18" charset="0"/>
                        </a:rPr>
                        <a:t>12</a:t>
                      </a:r>
                      <a:endParaRPr lang="en-US" altLang="zh-CN" sz="18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30225">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l"/>
                        <a:defRPr sz="2600" u="none" kern="1200" baseline="0">
                          <a:solidFill>
                            <a:schemeClr val="tx1"/>
                          </a:solidFill>
                          <a:latin typeface="Arial" panose="020B0604020202090204" pitchFamily="34" charset="0"/>
                          <a:ea typeface="宋体" pitchFamily="2" charset="-122"/>
                        </a:defRPr>
                      </a:lvl1pPr>
                      <a:lvl2pPr marL="692150" lvl="1" indent="-347345"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l"/>
                        <a:defRPr sz="2200" b="0" i="0" u="none" kern="1200" baseline="0">
                          <a:solidFill>
                            <a:schemeClr val="tx1"/>
                          </a:solidFill>
                          <a:latin typeface="Arial" panose="020B0604020202090204" pitchFamily="34" charset="0"/>
                          <a:ea typeface="宋体" pitchFamily="2" charset="-122"/>
                        </a:defRPr>
                      </a:lvl2pPr>
                      <a:lvl3pPr marL="987425" lvl="2" indent="-29337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100" b="0" i="0" u="none" kern="1200" baseline="0">
                          <a:solidFill>
                            <a:schemeClr val="tx1"/>
                          </a:solidFill>
                          <a:latin typeface="Arial" panose="020B0604020202090204" pitchFamily="34" charset="0"/>
                          <a:ea typeface="宋体" pitchFamily="2" charset="-122"/>
                        </a:defRPr>
                      </a:lvl3pPr>
                      <a:lvl4pPr marL="1281430" lvl="3" indent="-29210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
                        <a:defRPr sz="1800" b="0" i="0" u="none" kern="1200" baseline="0">
                          <a:solidFill>
                            <a:schemeClr val="tx1"/>
                          </a:solidFill>
                          <a:latin typeface="Arial" panose="020B0604020202090204" pitchFamily="34" charset="0"/>
                          <a:ea typeface="宋体" pitchFamily="2" charset="-122"/>
                        </a:defRPr>
                      </a:lvl4pPr>
                      <a:lvl5pPr marL="1598930" lvl="4" indent="-316230" algn="l"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Char char="§"/>
                        <a:defRPr sz="1800" b="0" i="0" u="none" kern="1200" baseline="0">
                          <a:solidFill>
                            <a:schemeClr val="tx1"/>
                          </a:solidFill>
                          <a:latin typeface="Arial" panose="020B0604020202090204" pitchFamily="34" charset="0"/>
                          <a:ea typeface="宋体" pitchFamily="2" charset="-122"/>
                        </a:defRPr>
                      </a:lvl5pPr>
                    </a:lstStyle>
                    <a:p>
                      <a:pPr lvl="0" algn="ctr">
                        <a:spcBef>
                          <a:spcPct val="0"/>
                        </a:spcBef>
                        <a:buNone/>
                      </a:pPr>
                      <a:r>
                        <a:rPr lang="en-US" altLang="zh-CN" sz="1800">
                          <a:latin typeface="宋体" pitchFamily="2" charset="-122"/>
                          <a:cs typeface="Times New Roman" panose="02020503050405090304" pitchFamily="18" charset="0"/>
                        </a:rPr>
                        <a:t>3</a:t>
                      </a:r>
                      <a:endParaRPr lang="en-US" altLang="zh-CN" sz="18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l"/>
                        <a:defRPr sz="2600" u="none" kern="1200" baseline="0">
                          <a:solidFill>
                            <a:schemeClr val="tx1"/>
                          </a:solidFill>
                          <a:latin typeface="Arial" panose="020B0604020202090204" pitchFamily="34" charset="0"/>
                          <a:ea typeface="宋体" pitchFamily="2" charset="-122"/>
                        </a:defRPr>
                      </a:lvl1pPr>
                      <a:lvl2pPr marL="692150" lvl="1" indent="-347345"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l"/>
                        <a:defRPr sz="2200" b="0" i="0" u="none" kern="1200" baseline="0">
                          <a:solidFill>
                            <a:schemeClr val="tx1"/>
                          </a:solidFill>
                          <a:latin typeface="Arial" panose="020B0604020202090204" pitchFamily="34" charset="0"/>
                          <a:ea typeface="宋体" pitchFamily="2" charset="-122"/>
                        </a:defRPr>
                      </a:lvl2pPr>
                      <a:lvl3pPr marL="987425" lvl="2" indent="-29337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100" b="0" i="0" u="none" kern="1200" baseline="0">
                          <a:solidFill>
                            <a:schemeClr val="tx1"/>
                          </a:solidFill>
                          <a:latin typeface="Arial" panose="020B0604020202090204" pitchFamily="34" charset="0"/>
                          <a:ea typeface="宋体" pitchFamily="2" charset="-122"/>
                        </a:defRPr>
                      </a:lvl3pPr>
                      <a:lvl4pPr marL="1281430" lvl="3" indent="-29210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
                        <a:defRPr sz="1800" b="0" i="0" u="none" kern="1200" baseline="0">
                          <a:solidFill>
                            <a:schemeClr val="tx1"/>
                          </a:solidFill>
                          <a:latin typeface="Arial" panose="020B0604020202090204" pitchFamily="34" charset="0"/>
                          <a:ea typeface="宋体" pitchFamily="2" charset="-122"/>
                        </a:defRPr>
                      </a:lvl4pPr>
                      <a:lvl5pPr marL="1598930" lvl="4" indent="-316230" algn="l"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Char char="§"/>
                        <a:defRPr sz="1800" b="0" i="0" u="none" kern="1200" baseline="0">
                          <a:solidFill>
                            <a:schemeClr val="tx1"/>
                          </a:solidFill>
                          <a:latin typeface="Arial" panose="020B0604020202090204" pitchFamily="34" charset="0"/>
                          <a:ea typeface="宋体" pitchFamily="2" charset="-122"/>
                        </a:defRPr>
                      </a:lvl5pPr>
                    </a:lstStyle>
                    <a:p>
                      <a:pPr lvl="0" algn="ctr">
                        <a:spcBef>
                          <a:spcPct val="0"/>
                        </a:spcBef>
                        <a:buNone/>
                      </a:pPr>
                      <a:r>
                        <a:rPr lang="en-US" altLang="zh-CN" sz="1800">
                          <a:latin typeface="宋体" pitchFamily="2" charset="-122"/>
                          <a:cs typeface="Times New Roman" panose="02020503050405090304" pitchFamily="18" charset="0"/>
                        </a:rPr>
                        <a:t>10</a:t>
                      </a:r>
                      <a:endParaRPr lang="en-US" altLang="zh-CN" sz="18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l"/>
                        <a:defRPr sz="2600" u="none" kern="1200" baseline="0">
                          <a:solidFill>
                            <a:schemeClr val="tx1"/>
                          </a:solidFill>
                          <a:latin typeface="Arial" panose="020B0604020202090204" pitchFamily="34" charset="0"/>
                          <a:ea typeface="宋体" pitchFamily="2" charset="-122"/>
                        </a:defRPr>
                      </a:lvl1pPr>
                      <a:lvl2pPr marL="692150" lvl="1" indent="-347345"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l"/>
                        <a:defRPr sz="2200" b="0" i="0" u="none" kern="1200" baseline="0">
                          <a:solidFill>
                            <a:schemeClr val="tx1"/>
                          </a:solidFill>
                          <a:latin typeface="Arial" panose="020B0604020202090204" pitchFamily="34" charset="0"/>
                          <a:ea typeface="宋体" pitchFamily="2" charset="-122"/>
                        </a:defRPr>
                      </a:lvl2pPr>
                      <a:lvl3pPr marL="987425" lvl="2" indent="-29337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100" b="0" i="0" u="none" kern="1200" baseline="0">
                          <a:solidFill>
                            <a:schemeClr val="tx1"/>
                          </a:solidFill>
                          <a:latin typeface="Arial" panose="020B0604020202090204" pitchFamily="34" charset="0"/>
                          <a:ea typeface="宋体" pitchFamily="2" charset="-122"/>
                        </a:defRPr>
                      </a:lvl3pPr>
                      <a:lvl4pPr marL="1281430" lvl="3" indent="-29210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
                        <a:defRPr sz="1800" b="0" i="0" u="none" kern="1200" baseline="0">
                          <a:solidFill>
                            <a:schemeClr val="tx1"/>
                          </a:solidFill>
                          <a:latin typeface="Arial" panose="020B0604020202090204" pitchFamily="34" charset="0"/>
                          <a:ea typeface="宋体" pitchFamily="2" charset="-122"/>
                        </a:defRPr>
                      </a:lvl4pPr>
                      <a:lvl5pPr marL="1598930" lvl="4" indent="-316230" algn="l"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Char char="§"/>
                        <a:defRPr sz="1800" b="0" i="0" u="none" kern="1200" baseline="0">
                          <a:solidFill>
                            <a:schemeClr val="tx1"/>
                          </a:solidFill>
                          <a:latin typeface="Arial" panose="020B0604020202090204" pitchFamily="34" charset="0"/>
                          <a:ea typeface="宋体" pitchFamily="2" charset="-122"/>
                        </a:defRPr>
                      </a:lvl5pPr>
                    </a:lstStyle>
                    <a:p>
                      <a:pPr lvl="0" algn="ctr">
                        <a:spcBef>
                          <a:spcPct val="0"/>
                        </a:spcBef>
                        <a:buNone/>
                      </a:pPr>
                      <a:r>
                        <a:rPr lang="en-US" altLang="zh-CN" sz="1800">
                          <a:latin typeface="宋体" pitchFamily="2" charset="-122"/>
                          <a:cs typeface="Times New Roman" panose="02020503050405090304" pitchFamily="18" charset="0"/>
                        </a:rPr>
                        <a:t>5</a:t>
                      </a:r>
                      <a:endParaRPr lang="en-US" altLang="zh-CN" sz="18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30225">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l"/>
                        <a:defRPr sz="2600" u="none" kern="1200" baseline="0">
                          <a:solidFill>
                            <a:schemeClr val="tx1"/>
                          </a:solidFill>
                          <a:latin typeface="Arial" panose="020B0604020202090204" pitchFamily="34" charset="0"/>
                          <a:ea typeface="宋体" pitchFamily="2" charset="-122"/>
                        </a:defRPr>
                      </a:lvl1pPr>
                      <a:lvl2pPr marL="692150" lvl="1" indent="-347345"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l"/>
                        <a:defRPr sz="2200" b="0" i="0" u="none" kern="1200" baseline="0">
                          <a:solidFill>
                            <a:schemeClr val="tx1"/>
                          </a:solidFill>
                          <a:latin typeface="Arial" panose="020B0604020202090204" pitchFamily="34" charset="0"/>
                          <a:ea typeface="宋体" pitchFamily="2" charset="-122"/>
                        </a:defRPr>
                      </a:lvl2pPr>
                      <a:lvl3pPr marL="987425" lvl="2" indent="-29337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100" b="0" i="0" u="none" kern="1200" baseline="0">
                          <a:solidFill>
                            <a:schemeClr val="tx1"/>
                          </a:solidFill>
                          <a:latin typeface="Arial" panose="020B0604020202090204" pitchFamily="34" charset="0"/>
                          <a:ea typeface="宋体" pitchFamily="2" charset="-122"/>
                        </a:defRPr>
                      </a:lvl3pPr>
                      <a:lvl4pPr marL="1281430" lvl="3" indent="-29210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
                        <a:defRPr sz="1800" b="0" i="0" u="none" kern="1200" baseline="0">
                          <a:solidFill>
                            <a:schemeClr val="tx1"/>
                          </a:solidFill>
                          <a:latin typeface="Arial" panose="020B0604020202090204" pitchFamily="34" charset="0"/>
                          <a:ea typeface="宋体" pitchFamily="2" charset="-122"/>
                        </a:defRPr>
                      </a:lvl4pPr>
                      <a:lvl5pPr marL="1598930" lvl="4" indent="-316230" algn="l"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Char char="§"/>
                        <a:defRPr sz="1800" b="0" i="0" u="none" kern="1200" baseline="0">
                          <a:solidFill>
                            <a:schemeClr val="tx1"/>
                          </a:solidFill>
                          <a:latin typeface="Arial" panose="020B0604020202090204" pitchFamily="34" charset="0"/>
                          <a:ea typeface="宋体" pitchFamily="2" charset="-122"/>
                        </a:defRPr>
                      </a:lvl5pPr>
                    </a:lstStyle>
                    <a:p>
                      <a:pPr lvl="0" algn="ctr">
                        <a:spcBef>
                          <a:spcPct val="0"/>
                        </a:spcBef>
                        <a:buNone/>
                      </a:pPr>
                      <a:r>
                        <a:rPr lang="en-US" altLang="zh-CN" sz="1800">
                          <a:latin typeface="宋体" pitchFamily="2" charset="-122"/>
                          <a:cs typeface="Times New Roman" panose="02020503050405090304" pitchFamily="18" charset="0"/>
                        </a:rPr>
                        <a:t>4</a:t>
                      </a:r>
                      <a:endParaRPr lang="en-US" altLang="zh-CN" sz="18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l"/>
                        <a:defRPr sz="2600" u="none" kern="1200" baseline="0">
                          <a:solidFill>
                            <a:schemeClr val="tx1"/>
                          </a:solidFill>
                          <a:latin typeface="Arial" panose="020B0604020202090204" pitchFamily="34" charset="0"/>
                          <a:ea typeface="宋体" pitchFamily="2" charset="-122"/>
                        </a:defRPr>
                      </a:lvl1pPr>
                      <a:lvl2pPr marL="692150" lvl="1" indent="-347345"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l"/>
                        <a:defRPr sz="2200" b="0" i="0" u="none" kern="1200" baseline="0">
                          <a:solidFill>
                            <a:schemeClr val="tx1"/>
                          </a:solidFill>
                          <a:latin typeface="Arial" panose="020B0604020202090204" pitchFamily="34" charset="0"/>
                          <a:ea typeface="宋体" pitchFamily="2" charset="-122"/>
                        </a:defRPr>
                      </a:lvl2pPr>
                      <a:lvl3pPr marL="987425" lvl="2" indent="-29337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100" b="0" i="0" u="none" kern="1200" baseline="0">
                          <a:solidFill>
                            <a:schemeClr val="tx1"/>
                          </a:solidFill>
                          <a:latin typeface="Arial" panose="020B0604020202090204" pitchFamily="34" charset="0"/>
                          <a:ea typeface="宋体" pitchFamily="2" charset="-122"/>
                        </a:defRPr>
                      </a:lvl3pPr>
                      <a:lvl4pPr marL="1281430" lvl="3" indent="-29210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
                        <a:defRPr sz="1800" b="0" i="0" u="none" kern="1200" baseline="0">
                          <a:solidFill>
                            <a:schemeClr val="tx1"/>
                          </a:solidFill>
                          <a:latin typeface="Arial" panose="020B0604020202090204" pitchFamily="34" charset="0"/>
                          <a:ea typeface="宋体" pitchFamily="2" charset="-122"/>
                        </a:defRPr>
                      </a:lvl4pPr>
                      <a:lvl5pPr marL="1598930" lvl="4" indent="-316230" algn="l"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Char char="§"/>
                        <a:defRPr sz="1800" b="0" i="0" u="none" kern="1200" baseline="0">
                          <a:solidFill>
                            <a:schemeClr val="tx1"/>
                          </a:solidFill>
                          <a:latin typeface="Arial" panose="020B0604020202090204" pitchFamily="34" charset="0"/>
                          <a:ea typeface="宋体" pitchFamily="2" charset="-122"/>
                        </a:defRPr>
                      </a:lvl5pPr>
                    </a:lstStyle>
                    <a:p>
                      <a:pPr lvl="0" algn="ctr">
                        <a:spcBef>
                          <a:spcPct val="0"/>
                        </a:spcBef>
                        <a:buNone/>
                      </a:pPr>
                      <a:r>
                        <a:rPr lang="en-US" altLang="zh-CN" sz="1800">
                          <a:latin typeface="宋体" pitchFamily="2" charset="-122"/>
                          <a:cs typeface="Times New Roman" panose="02020503050405090304" pitchFamily="18" charset="0"/>
                        </a:rPr>
                        <a:t>18</a:t>
                      </a:r>
                      <a:endParaRPr lang="en-US" altLang="zh-CN" sz="18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l"/>
                        <a:defRPr sz="2600" u="none" kern="1200" baseline="0">
                          <a:solidFill>
                            <a:schemeClr val="tx1"/>
                          </a:solidFill>
                          <a:latin typeface="Arial" panose="020B0604020202090204" pitchFamily="34" charset="0"/>
                          <a:ea typeface="宋体" pitchFamily="2" charset="-122"/>
                        </a:defRPr>
                      </a:lvl1pPr>
                      <a:lvl2pPr marL="692150" lvl="1" indent="-347345"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l"/>
                        <a:defRPr sz="2200" b="0" i="0" u="none" kern="1200" baseline="0">
                          <a:solidFill>
                            <a:schemeClr val="tx1"/>
                          </a:solidFill>
                          <a:latin typeface="Arial" panose="020B0604020202090204" pitchFamily="34" charset="0"/>
                          <a:ea typeface="宋体" pitchFamily="2" charset="-122"/>
                        </a:defRPr>
                      </a:lvl2pPr>
                      <a:lvl3pPr marL="987425" lvl="2" indent="-29337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100" b="0" i="0" u="none" kern="1200" baseline="0">
                          <a:solidFill>
                            <a:schemeClr val="tx1"/>
                          </a:solidFill>
                          <a:latin typeface="Arial" panose="020B0604020202090204" pitchFamily="34" charset="0"/>
                          <a:ea typeface="宋体" pitchFamily="2" charset="-122"/>
                        </a:defRPr>
                      </a:lvl3pPr>
                      <a:lvl4pPr marL="1281430" lvl="3" indent="-29210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
                        <a:defRPr sz="1800" b="0" i="0" u="none" kern="1200" baseline="0">
                          <a:solidFill>
                            <a:schemeClr val="tx1"/>
                          </a:solidFill>
                          <a:latin typeface="Arial" panose="020B0604020202090204" pitchFamily="34" charset="0"/>
                          <a:ea typeface="宋体" pitchFamily="2" charset="-122"/>
                        </a:defRPr>
                      </a:lvl4pPr>
                      <a:lvl5pPr marL="1598930" lvl="4" indent="-316230" algn="l"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Char char="§"/>
                        <a:defRPr sz="1800" b="0" i="0" u="none" kern="1200" baseline="0">
                          <a:solidFill>
                            <a:schemeClr val="tx1"/>
                          </a:solidFill>
                          <a:latin typeface="Arial" panose="020B0604020202090204" pitchFamily="34" charset="0"/>
                          <a:ea typeface="宋体" pitchFamily="2" charset="-122"/>
                        </a:defRPr>
                      </a:lvl5pPr>
                    </a:lstStyle>
                    <a:p>
                      <a:pPr lvl="0" algn="ctr">
                        <a:spcBef>
                          <a:spcPct val="0"/>
                        </a:spcBef>
                        <a:buNone/>
                      </a:pPr>
                      <a:r>
                        <a:rPr lang="en-US" altLang="zh-CN" sz="1800">
                          <a:latin typeface="宋体" pitchFamily="2" charset="-122"/>
                          <a:cs typeface="Times New Roman" panose="02020503050405090304" pitchFamily="18" charset="0"/>
                        </a:rPr>
                        <a:t>8</a:t>
                      </a:r>
                      <a:endParaRPr lang="en-US" altLang="zh-CN" sz="18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2" name="灯片编号占位符 1"/>
          <p:cNvSpPr/>
          <p:nvPr>
            <p:ph type="sldNum" sz="quarter" idx="12"/>
          </p:nvPr>
        </p:nvSpPr>
        <p:spPr/>
        <p:txBody>
          <a:bodyPr/>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标题 90113"/>
          <p:cNvSpPr>
            <a:spLocks noGrp="1"/>
          </p:cNvSpPr>
          <p:nvPr>
            <p:ph type="title"/>
          </p:nvPr>
        </p:nvSpPr>
        <p:spPr/>
        <p:txBody>
          <a:bodyPr anchor="b"/>
          <a:p>
            <a:r>
              <a:rPr lang="en-US" altLang="zh-CN" b="0">
                <a:latin typeface="宋体" pitchFamily="2" charset="-122"/>
              </a:rPr>
              <a:t>4.2 </a:t>
            </a:r>
            <a:r>
              <a:rPr lang="zh-CN" altLang="en-US" b="0" dirty="0">
                <a:latin typeface="宋体" pitchFamily="2" charset="-122"/>
              </a:rPr>
              <a:t>调</a:t>
            </a:r>
            <a:r>
              <a:rPr lang="zh-CN" altLang="en-US" b="0" dirty="0"/>
              <a:t> </a:t>
            </a:r>
            <a:r>
              <a:rPr lang="zh-CN" altLang="en-US" b="0" dirty="0">
                <a:latin typeface="宋体" pitchFamily="2" charset="-122"/>
              </a:rPr>
              <a:t>度</a:t>
            </a:r>
            <a:r>
              <a:rPr lang="zh-CN" altLang="en-US" b="0" dirty="0"/>
              <a:t> </a:t>
            </a:r>
            <a:r>
              <a:rPr lang="zh-CN" altLang="en-US" b="0" dirty="0">
                <a:latin typeface="宋体" pitchFamily="2" charset="-122"/>
              </a:rPr>
              <a:t>算</a:t>
            </a:r>
            <a:r>
              <a:rPr lang="zh-CN" altLang="en-US" b="0" dirty="0"/>
              <a:t> </a:t>
            </a:r>
            <a:r>
              <a:rPr lang="zh-CN" altLang="en-US" b="0" dirty="0">
                <a:latin typeface="宋体" pitchFamily="2" charset="-122"/>
              </a:rPr>
              <a:t>法</a:t>
            </a:r>
            <a:endParaRPr lang="zh-CN" altLang="en-US" b="0" dirty="0">
              <a:latin typeface="宋体" pitchFamily="2" charset="-122"/>
            </a:endParaRPr>
          </a:p>
        </p:txBody>
      </p:sp>
      <p:sp>
        <p:nvSpPr>
          <p:cNvPr id="90115" name="文本占位符 90114"/>
          <p:cNvSpPr>
            <a:spLocks noGrp="1"/>
          </p:cNvSpPr>
          <p:nvPr>
            <p:ph type="body" idx="1"/>
          </p:nvPr>
        </p:nvSpPr>
        <p:spPr/>
        <p:txBody>
          <a:bodyPr/>
          <a:p>
            <a:r>
              <a:rPr lang="zh-CN" altLang="en-US" dirty="0"/>
              <a:t>使用先来先服务算法，调度顺序：</a:t>
            </a:r>
            <a:r>
              <a:rPr lang="en-US" altLang="zh-CN"/>
              <a:t>1,2,3,4</a:t>
            </a:r>
            <a:r>
              <a:rPr lang="zh-CN" altLang="en-US" dirty="0"/>
              <a:t>。</a:t>
            </a:r>
            <a:endParaRPr lang="zh-CN" altLang="en-US" dirty="0"/>
          </a:p>
          <a:p>
            <a:r>
              <a:rPr lang="zh-CN" altLang="en-US" dirty="0"/>
              <a:t>平均周转时间</a:t>
            </a:r>
            <a:endParaRPr lang="zh-CN" altLang="en-US" dirty="0"/>
          </a:p>
          <a:p>
            <a:r>
              <a:rPr lang="en-US" altLang="zh-CN"/>
              <a:t>T=</a:t>
            </a:r>
            <a:r>
              <a:rPr lang="zh-CN" altLang="en-US" dirty="0"/>
              <a:t>（</a:t>
            </a:r>
            <a:r>
              <a:rPr lang="en-US" altLang="zh-CN"/>
              <a:t>20+29+27+27</a:t>
            </a:r>
            <a:r>
              <a:rPr lang="zh-CN" altLang="en-US" dirty="0"/>
              <a:t>）</a:t>
            </a:r>
            <a:r>
              <a:rPr lang="en-US" altLang="zh-CN"/>
              <a:t>/4=25.75ms</a:t>
            </a:r>
            <a:endParaRPr lang="en-US" altLang="zh-CN"/>
          </a:p>
          <a:p>
            <a:r>
              <a:rPr lang="zh-CN" altLang="en-US" dirty="0"/>
              <a:t>使用短作业优先算法，调度顺序：</a:t>
            </a:r>
            <a:r>
              <a:rPr lang="en-US" altLang="zh-CN"/>
              <a:t>1,3,4,2</a:t>
            </a:r>
            <a:r>
              <a:rPr lang="zh-CN" altLang="en-US" dirty="0"/>
              <a:t>。</a:t>
            </a:r>
            <a:endParaRPr lang="zh-CN" altLang="en-US" dirty="0"/>
          </a:p>
          <a:p>
            <a:r>
              <a:rPr lang="zh-CN" altLang="en-US" dirty="0"/>
              <a:t>平均周转时间</a:t>
            </a:r>
            <a:endParaRPr lang="zh-CN" altLang="en-US" dirty="0"/>
          </a:p>
          <a:p>
            <a:r>
              <a:rPr lang="en-US" altLang="zh-CN"/>
              <a:t>T=</a:t>
            </a:r>
            <a:r>
              <a:rPr lang="zh-CN" altLang="en-US" dirty="0"/>
              <a:t>（</a:t>
            </a:r>
            <a:r>
              <a:rPr lang="en-US" altLang="zh-CN"/>
              <a:t>20+15+15+33</a:t>
            </a:r>
            <a:r>
              <a:rPr lang="zh-CN" altLang="en-US" dirty="0"/>
              <a:t>）</a:t>
            </a:r>
            <a:r>
              <a:rPr lang="en-US" altLang="zh-CN"/>
              <a:t>/4=20.75ms</a:t>
            </a:r>
            <a:endParaRPr lang="zh-CN" altLang="en-US" dirty="0"/>
          </a:p>
        </p:txBody>
      </p:sp>
      <p:sp>
        <p:nvSpPr>
          <p:cNvPr id="2" name="灯片编号占位符 1"/>
          <p:cNvSpPr/>
          <p:nvPr>
            <p:ph type="sldNum" sz="quarter" idx="12"/>
          </p:nvPr>
        </p:nvSpPr>
        <p:spPr/>
        <p:txBody>
          <a:bodyPr/>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标题 91137"/>
          <p:cNvSpPr>
            <a:spLocks noGrp="1"/>
          </p:cNvSpPr>
          <p:nvPr>
            <p:ph type="title"/>
          </p:nvPr>
        </p:nvSpPr>
        <p:spPr/>
        <p:txBody>
          <a:bodyPr anchor="b"/>
          <a:p>
            <a:r>
              <a:rPr lang="en-US" altLang="zh-CN" b="0">
                <a:latin typeface="宋体" pitchFamily="2" charset="-122"/>
              </a:rPr>
              <a:t>4.2 </a:t>
            </a:r>
            <a:r>
              <a:rPr lang="zh-CN" altLang="en-US" b="0" dirty="0">
                <a:latin typeface="宋体" pitchFamily="2" charset="-122"/>
              </a:rPr>
              <a:t>调</a:t>
            </a:r>
            <a:r>
              <a:rPr lang="zh-CN" altLang="en-US" b="0" dirty="0"/>
              <a:t> </a:t>
            </a:r>
            <a:r>
              <a:rPr lang="zh-CN" altLang="en-US" b="0" dirty="0">
                <a:latin typeface="宋体" pitchFamily="2" charset="-122"/>
              </a:rPr>
              <a:t>度</a:t>
            </a:r>
            <a:r>
              <a:rPr lang="zh-CN" altLang="en-US" b="0" dirty="0"/>
              <a:t> </a:t>
            </a:r>
            <a:r>
              <a:rPr lang="zh-CN" altLang="en-US" b="0" dirty="0">
                <a:latin typeface="宋体" pitchFamily="2" charset="-122"/>
              </a:rPr>
              <a:t>算</a:t>
            </a:r>
            <a:r>
              <a:rPr lang="zh-CN" altLang="en-US" b="0" dirty="0"/>
              <a:t> </a:t>
            </a:r>
            <a:r>
              <a:rPr lang="zh-CN" altLang="en-US" b="0" dirty="0">
                <a:latin typeface="宋体" pitchFamily="2" charset="-122"/>
              </a:rPr>
              <a:t>法</a:t>
            </a:r>
            <a:endParaRPr lang="zh-CN" altLang="en-US" b="0" dirty="0">
              <a:latin typeface="宋体" pitchFamily="2" charset="-122"/>
            </a:endParaRPr>
          </a:p>
        </p:txBody>
      </p:sp>
      <p:sp>
        <p:nvSpPr>
          <p:cNvPr id="91139" name="文本占位符 91138"/>
          <p:cNvSpPr>
            <a:spLocks noGrp="1"/>
          </p:cNvSpPr>
          <p:nvPr>
            <p:ph type="body" idx="1"/>
          </p:nvPr>
        </p:nvSpPr>
        <p:spPr>
          <a:xfrm>
            <a:off x="1981200" y="1484313"/>
            <a:ext cx="8229600" cy="4411662"/>
          </a:xfrm>
        </p:spPr>
        <p:txBody>
          <a:bodyPr>
            <a:normAutofit fontScale="90000" lnSpcReduction="20000"/>
          </a:bodyPr>
          <a:p>
            <a:pPr>
              <a:lnSpc>
                <a:spcPct val="80000"/>
              </a:lnSpc>
            </a:pPr>
            <a:r>
              <a:rPr lang="zh-CN" altLang="en-US" sz="2400" dirty="0"/>
              <a:t>使用最高响应比优先算法，需要先计算各作业的响应比，再决定调度的作业。</a:t>
            </a:r>
            <a:endParaRPr lang="zh-CN" altLang="en-US" sz="2400" dirty="0"/>
          </a:p>
          <a:p>
            <a:pPr>
              <a:lnSpc>
                <a:spcPct val="80000"/>
              </a:lnSpc>
            </a:pPr>
            <a:r>
              <a:rPr lang="zh-CN" altLang="en-US" sz="2400" dirty="0"/>
              <a:t>调度顺序：</a:t>
            </a:r>
            <a:endParaRPr lang="zh-CN" altLang="en-US" sz="2400" dirty="0"/>
          </a:p>
          <a:p>
            <a:pPr>
              <a:lnSpc>
                <a:spcPct val="80000"/>
              </a:lnSpc>
            </a:pPr>
            <a:r>
              <a:rPr lang="zh-CN" altLang="en-US" sz="2400" dirty="0"/>
              <a:t>时间</a:t>
            </a:r>
            <a:r>
              <a:rPr lang="en-US" altLang="zh-CN" sz="2400"/>
              <a:t>0ms</a:t>
            </a:r>
            <a:r>
              <a:rPr lang="zh-CN" altLang="en-US" sz="2400" dirty="0"/>
              <a:t>：只有作业</a:t>
            </a:r>
            <a:r>
              <a:rPr lang="en-US" altLang="zh-CN" sz="2400"/>
              <a:t>1</a:t>
            </a:r>
            <a:r>
              <a:rPr lang="zh-CN" altLang="en-US" sz="2400" dirty="0"/>
              <a:t>，选取作业</a:t>
            </a:r>
            <a:r>
              <a:rPr lang="en-US" altLang="zh-CN" sz="2400"/>
              <a:t>1</a:t>
            </a:r>
            <a:r>
              <a:rPr lang="zh-CN" altLang="en-US" sz="2400" dirty="0"/>
              <a:t>，执行时间</a:t>
            </a:r>
            <a:r>
              <a:rPr lang="en-US" altLang="zh-CN" sz="2400"/>
              <a:t>20ms</a:t>
            </a:r>
            <a:r>
              <a:rPr lang="zh-CN" altLang="en-US" sz="2400" dirty="0"/>
              <a:t>。</a:t>
            </a:r>
            <a:endParaRPr lang="zh-CN" altLang="en-US" sz="2400" dirty="0"/>
          </a:p>
          <a:p>
            <a:pPr>
              <a:lnSpc>
                <a:spcPct val="80000"/>
              </a:lnSpc>
            </a:pPr>
            <a:r>
              <a:rPr lang="zh-CN" altLang="en-US" sz="2400" dirty="0"/>
              <a:t>时间</a:t>
            </a:r>
            <a:r>
              <a:rPr lang="en-US" altLang="zh-CN" sz="2400"/>
              <a:t>20ms</a:t>
            </a:r>
            <a:r>
              <a:rPr lang="zh-CN" altLang="en-US" sz="2400" dirty="0"/>
              <a:t>：就绪队列中有作业</a:t>
            </a:r>
            <a:r>
              <a:rPr lang="en-US" altLang="zh-CN" sz="2400"/>
              <a:t>2,3,4</a:t>
            </a:r>
            <a:r>
              <a:rPr lang="zh-CN" altLang="en-US" sz="2400" dirty="0"/>
              <a:t>。响应比依次为：（</a:t>
            </a:r>
            <a:r>
              <a:rPr lang="en-US" altLang="zh-CN" sz="2400"/>
              <a:t>17+12</a:t>
            </a:r>
            <a:r>
              <a:rPr lang="zh-CN" altLang="en-US" sz="2400" dirty="0"/>
              <a:t>）</a:t>
            </a:r>
            <a:r>
              <a:rPr lang="en-US" altLang="zh-CN" sz="2400"/>
              <a:t>/12=2.42</a:t>
            </a:r>
            <a:r>
              <a:rPr lang="zh-CN" altLang="en-US" sz="2400" dirty="0"/>
              <a:t>，（</a:t>
            </a:r>
            <a:r>
              <a:rPr lang="en-US" altLang="zh-CN" sz="2400"/>
              <a:t>10+5</a:t>
            </a:r>
            <a:r>
              <a:rPr lang="zh-CN" altLang="en-US" sz="2400" dirty="0"/>
              <a:t>）</a:t>
            </a:r>
            <a:r>
              <a:rPr lang="en-US" altLang="zh-CN" sz="2400"/>
              <a:t>/5=3</a:t>
            </a:r>
            <a:r>
              <a:rPr lang="zh-CN" altLang="en-US" sz="2400" dirty="0"/>
              <a:t>，（</a:t>
            </a:r>
            <a:r>
              <a:rPr lang="en-US" altLang="zh-CN" sz="2400"/>
              <a:t>2+18</a:t>
            </a:r>
            <a:r>
              <a:rPr lang="zh-CN" altLang="en-US" sz="2400" dirty="0"/>
              <a:t>）</a:t>
            </a:r>
            <a:r>
              <a:rPr lang="en-US" altLang="zh-CN" sz="2400"/>
              <a:t>/18=1.11</a:t>
            </a:r>
            <a:r>
              <a:rPr lang="zh-CN" altLang="en-US" sz="2400" dirty="0"/>
              <a:t>。响应比最高的是作业</a:t>
            </a:r>
            <a:r>
              <a:rPr lang="en-US" altLang="zh-CN" sz="2400"/>
              <a:t>3</a:t>
            </a:r>
            <a:r>
              <a:rPr lang="zh-CN" altLang="en-US" sz="2400" dirty="0"/>
              <a:t>，因此调度作业</a:t>
            </a:r>
            <a:r>
              <a:rPr lang="en-US" altLang="zh-CN" sz="2400"/>
              <a:t>3</a:t>
            </a:r>
            <a:r>
              <a:rPr lang="zh-CN" altLang="en-US" sz="2400" dirty="0"/>
              <a:t>，执行时间</a:t>
            </a:r>
            <a:r>
              <a:rPr lang="en-US" altLang="zh-CN" sz="2400"/>
              <a:t>10ms</a:t>
            </a:r>
            <a:r>
              <a:rPr lang="zh-CN" altLang="en-US" sz="2400" dirty="0"/>
              <a:t>。</a:t>
            </a:r>
            <a:endParaRPr lang="zh-CN" altLang="en-US" sz="2400" dirty="0"/>
          </a:p>
          <a:p>
            <a:pPr>
              <a:lnSpc>
                <a:spcPct val="80000"/>
              </a:lnSpc>
            </a:pPr>
            <a:r>
              <a:rPr lang="zh-CN" altLang="en-US" sz="2400" dirty="0"/>
              <a:t>时间</a:t>
            </a:r>
            <a:r>
              <a:rPr lang="en-US" altLang="zh-CN" sz="2400"/>
              <a:t>30ms</a:t>
            </a:r>
            <a:r>
              <a:rPr lang="zh-CN" altLang="en-US" sz="2400" dirty="0"/>
              <a:t>：就绪队列中有作业</a:t>
            </a:r>
            <a:r>
              <a:rPr lang="en-US" altLang="zh-CN" sz="2400"/>
              <a:t>2,4</a:t>
            </a:r>
            <a:r>
              <a:rPr lang="zh-CN" altLang="en-US" sz="2400" dirty="0"/>
              <a:t>。响应比依次为：（</a:t>
            </a:r>
            <a:r>
              <a:rPr lang="en-US" altLang="zh-CN" sz="2400"/>
              <a:t>27+12</a:t>
            </a:r>
            <a:r>
              <a:rPr lang="zh-CN" altLang="en-US" sz="2400" dirty="0"/>
              <a:t>）</a:t>
            </a:r>
            <a:r>
              <a:rPr lang="en-US" altLang="zh-CN" sz="2400"/>
              <a:t>/12=3.25</a:t>
            </a:r>
            <a:r>
              <a:rPr lang="zh-CN" altLang="en-US" sz="2400" dirty="0"/>
              <a:t>，（</a:t>
            </a:r>
            <a:r>
              <a:rPr lang="en-US" altLang="zh-CN" sz="2400"/>
              <a:t>12+18</a:t>
            </a:r>
            <a:r>
              <a:rPr lang="zh-CN" altLang="en-US" sz="2400" dirty="0"/>
              <a:t>）</a:t>
            </a:r>
            <a:r>
              <a:rPr lang="en-US" altLang="zh-CN" sz="2400"/>
              <a:t>/18=1.67</a:t>
            </a:r>
            <a:r>
              <a:rPr lang="zh-CN" altLang="en-US" sz="2400" dirty="0"/>
              <a:t>。响应比最高的是作业</a:t>
            </a:r>
            <a:r>
              <a:rPr lang="en-US" altLang="zh-CN" sz="2400"/>
              <a:t>2</a:t>
            </a:r>
            <a:r>
              <a:rPr lang="zh-CN" altLang="en-US" sz="2400" dirty="0"/>
              <a:t>，因此调度作业</a:t>
            </a:r>
            <a:r>
              <a:rPr lang="en-US" altLang="zh-CN" sz="2400"/>
              <a:t>2</a:t>
            </a:r>
            <a:r>
              <a:rPr lang="zh-CN" altLang="en-US" sz="2400" dirty="0"/>
              <a:t>，执行时间</a:t>
            </a:r>
            <a:r>
              <a:rPr lang="en-US" altLang="zh-CN" sz="2400"/>
              <a:t>12ms</a:t>
            </a:r>
            <a:r>
              <a:rPr lang="zh-CN" altLang="en-US" sz="2400" dirty="0"/>
              <a:t>。</a:t>
            </a:r>
            <a:endParaRPr lang="zh-CN" altLang="en-US" sz="2400" dirty="0"/>
          </a:p>
          <a:p>
            <a:pPr>
              <a:lnSpc>
                <a:spcPct val="80000"/>
              </a:lnSpc>
            </a:pPr>
            <a:r>
              <a:rPr lang="zh-CN" altLang="en-US" sz="2400" dirty="0"/>
              <a:t>时间</a:t>
            </a:r>
            <a:r>
              <a:rPr lang="en-US" altLang="zh-CN" sz="2400"/>
              <a:t>42ms</a:t>
            </a:r>
            <a:r>
              <a:rPr lang="zh-CN" altLang="en-US" sz="2400" dirty="0"/>
              <a:t>：就绪队列中仅有作业</a:t>
            </a:r>
            <a:r>
              <a:rPr lang="en-US" altLang="zh-CN" sz="2400"/>
              <a:t>4</a:t>
            </a:r>
            <a:r>
              <a:rPr lang="zh-CN" altLang="en-US" sz="2400" dirty="0"/>
              <a:t>，因此调度作业</a:t>
            </a:r>
            <a:r>
              <a:rPr lang="en-US" altLang="zh-CN" sz="2400"/>
              <a:t>4</a:t>
            </a:r>
            <a:r>
              <a:rPr lang="zh-CN" altLang="en-US" sz="2400" dirty="0"/>
              <a:t>，执行时间</a:t>
            </a:r>
            <a:r>
              <a:rPr lang="en-US" altLang="zh-CN" sz="2400"/>
              <a:t>8ms</a:t>
            </a:r>
            <a:r>
              <a:rPr lang="zh-CN" altLang="en-US" sz="2400" dirty="0"/>
              <a:t>。</a:t>
            </a:r>
            <a:endParaRPr lang="zh-CN" altLang="en-US" sz="2400" dirty="0"/>
          </a:p>
          <a:p>
            <a:pPr>
              <a:lnSpc>
                <a:spcPct val="80000"/>
              </a:lnSpc>
            </a:pPr>
            <a:r>
              <a:rPr lang="zh-CN" altLang="en-US" sz="2400" dirty="0"/>
              <a:t>    所以调度顺序为：</a:t>
            </a:r>
            <a:r>
              <a:rPr lang="en-US" altLang="zh-CN" sz="2400"/>
              <a:t>1,3,2,4</a:t>
            </a:r>
            <a:r>
              <a:rPr lang="zh-CN" altLang="en-US" sz="2400" dirty="0"/>
              <a:t>。</a:t>
            </a:r>
            <a:endParaRPr lang="zh-CN" altLang="en-US" sz="2400" dirty="0"/>
          </a:p>
          <a:p>
            <a:pPr>
              <a:lnSpc>
                <a:spcPct val="80000"/>
              </a:lnSpc>
            </a:pPr>
            <a:r>
              <a:rPr lang="zh-CN" altLang="en-US" sz="2400" dirty="0"/>
              <a:t>平均周转时间</a:t>
            </a:r>
            <a:r>
              <a:rPr lang="en-US" altLang="zh-CN" sz="2400"/>
              <a:t>T=</a:t>
            </a:r>
            <a:r>
              <a:rPr lang="zh-CN" altLang="en-US" sz="2400" dirty="0"/>
              <a:t>（</a:t>
            </a:r>
            <a:r>
              <a:rPr lang="en-US" altLang="zh-CN" sz="2400"/>
              <a:t>20+15+34+27</a:t>
            </a:r>
            <a:r>
              <a:rPr lang="zh-CN" altLang="en-US" sz="2400" dirty="0"/>
              <a:t>）</a:t>
            </a:r>
            <a:r>
              <a:rPr lang="en-US" altLang="zh-CN" sz="2400"/>
              <a:t>/4=24ms</a:t>
            </a:r>
            <a:endParaRPr lang="en-US" altLang="zh-CN" sz="2400"/>
          </a:p>
          <a:p>
            <a:pPr>
              <a:lnSpc>
                <a:spcPct val="80000"/>
              </a:lnSpc>
            </a:pPr>
            <a:r>
              <a:rPr lang="zh-CN" altLang="en-US" sz="2400" dirty="0"/>
              <a:t>由例</a:t>
            </a:r>
            <a:r>
              <a:rPr lang="en-US" altLang="zh-CN" sz="2400"/>
              <a:t>2</a:t>
            </a:r>
            <a:r>
              <a:rPr lang="zh-CN" altLang="en-US" sz="2400" dirty="0"/>
              <a:t>可见，最高响应比优先算法性能介于先来先服务算法和短作业优先算法之间。</a:t>
            </a:r>
            <a:endParaRPr lang="zh-CN" altLang="en-US" sz="2400" dirty="0"/>
          </a:p>
        </p:txBody>
      </p:sp>
      <p:sp>
        <p:nvSpPr>
          <p:cNvPr id="2" name="灯片编号占位符 1"/>
          <p:cNvSpPr/>
          <p:nvPr>
            <p:ph type="sldNum" sz="quarter" idx="12"/>
          </p:nvPr>
        </p:nvSpPr>
        <p:spPr/>
        <p:txBody>
          <a:bodyPr/>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标题 70657"/>
          <p:cNvSpPr>
            <a:spLocks noGrp="1"/>
          </p:cNvSpPr>
          <p:nvPr>
            <p:ph type="title"/>
          </p:nvPr>
        </p:nvSpPr>
        <p:spPr/>
        <p:txBody>
          <a:bodyPr anchor="b"/>
          <a:p>
            <a:r>
              <a:rPr lang="en-US" altLang="zh-CN" b="0">
                <a:latin typeface="宋体" pitchFamily="2" charset="-122"/>
              </a:rPr>
              <a:t>4.2 </a:t>
            </a:r>
            <a:r>
              <a:rPr lang="zh-CN" altLang="en-US" b="0" dirty="0">
                <a:latin typeface="宋体" pitchFamily="2" charset="-122"/>
              </a:rPr>
              <a:t>调</a:t>
            </a:r>
            <a:r>
              <a:rPr lang="zh-CN" altLang="en-US" b="0" dirty="0"/>
              <a:t> </a:t>
            </a:r>
            <a:r>
              <a:rPr lang="zh-CN" altLang="en-US" b="0" dirty="0">
                <a:latin typeface="宋体" pitchFamily="2" charset="-122"/>
              </a:rPr>
              <a:t>度</a:t>
            </a:r>
            <a:r>
              <a:rPr lang="zh-CN" altLang="en-US" b="0" dirty="0"/>
              <a:t> </a:t>
            </a:r>
            <a:r>
              <a:rPr lang="zh-CN" altLang="en-US" b="0" dirty="0">
                <a:latin typeface="宋体" pitchFamily="2" charset="-122"/>
              </a:rPr>
              <a:t>算</a:t>
            </a:r>
            <a:r>
              <a:rPr lang="zh-CN" altLang="en-US" b="0" dirty="0"/>
              <a:t> </a:t>
            </a:r>
            <a:r>
              <a:rPr lang="zh-CN" altLang="en-US" b="0" dirty="0">
                <a:latin typeface="宋体" pitchFamily="2" charset="-122"/>
              </a:rPr>
              <a:t>法</a:t>
            </a:r>
            <a:endParaRPr lang="zh-CN" altLang="en-US" b="0" dirty="0">
              <a:latin typeface="宋体" pitchFamily="2" charset="-122"/>
            </a:endParaRPr>
          </a:p>
        </p:txBody>
      </p:sp>
      <p:sp>
        <p:nvSpPr>
          <p:cNvPr id="70659" name="文本占位符 70658"/>
          <p:cNvSpPr>
            <a:spLocks noGrp="1"/>
          </p:cNvSpPr>
          <p:nvPr>
            <p:ph type="body" idx="1"/>
          </p:nvPr>
        </p:nvSpPr>
        <p:spPr/>
        <p:txBody>
          <a:bodyPr/>
          <a:p>
            <a:r>
              <a:rPr lang="zh-CN" altLang="en-US" sz="2600" dirty="0"/>
              <a:t>该算法既可用于高级调度，也可用于低级调度。当在高级调度中采用该算法时，每次调度都是从后备作业队列中选择一个或多个最先进入该队列的作业，将它们调入内存，为它们分配资源、创建进程，然后放入就绪队列。在低级调度中采用该算法时，则每次调度是从就绪队列中选择一个最先进入该队列的进程，为之分配处理机，使之投入运行。该进程一直运行到完成或发生某事件而阻塞后才放弃处理机。该算法比较有利于长作业</a:t>
            </a:r>
            <a:r>
              <a:rPr lang="en-US" altLang="zh-CN" sz="2600"/>
              <a:t>(</a:t>
            </a:r>
            <a:r>
              <a:rPr lang="zh-CN" altLang="en-US" sz="2600" dirty="0"/>
              <a:t>进程</a:t>
            </a:r>
            <a:r>
              <a:rPr lang="en-US" altLang="zh-CN" sz="2600"/>
              <a:t>)</a:t>
            </a:r>
            <a:r>
              <a:rPr lang="zh-CN" altLang="en-US" sz="2600" dirty="0"/>
              <a:t>，而不利于短作业</a:t>
            </a:r>
            <a:r>
              <a:rPr lang="en-US" altLang="zh-CN" sz="2600"/>
              <a:t>(</a:t>
            </a:r>
            <a:r>
              <a:rPr lang="zh-CN" altLang="en-US" sz="2600" dirty="0"/>
              <a:t>进程</a:t>
            </a:r>
            <a:r>
              <a:rPr lang="en-US" altLang="zh-CN" sz="2600"/>
              <a:t>)</a:t>
            </a:r>
            <a:r>
              <a:rPr lang="zh-CN" altLang="en-US" sz="2600" dirty="0"/>
              <a:t>。</a:t>
            </a:r>
            <a:endParaRPr lang="zh-CN" altLang="en-US" sz="2600" dirty="0"/>
          </a:p>
          <a:p>
            <a:endParaRPr lang="zh-CN" altLang="en-US" sz="2600" dirty="0"/>
          </a:p>
        </p:txBody>
      </p:sp>
      <p:sp>
        <p:nvSpPr>
          <p:cNvPr id="2" name="灯片编号占位符 1"/>
          <p:cNvSpPr/>
          <p:nvPr>
            <p:ph type="sldNum" sz="quarter" idx="12"/>
          </p:nvPr>
        </p:nvSpPr>
        <p:spPr/>
        <p:txBody>
          <a:bodyPr/>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标题 94209"/>
          <p:cNvSpPr>
            <a:spLocks noGrp="1"/>
          </p:cNvSpPr>
          <p:nvPr>
            <p:ph type="title"/>
          </p:nvPr>
        </p:nvSpPr>
        <p:spPr/>
        <p:txBody>
          <a:bodyPr anchor="b"/>
          <a:p>
            <a:r>
              <a:rPr lang="en-US" altLang="zh-CN" b="0"/>
              <a:t>4.2.6  </a:t>
            </a:r>
            <a:r>
              <a:rPr lang="zh-CN" altLang="en-US" b="0" dirty="0"/>
              <a:t>多处理器调度问题</a:t>
            </a:r>
            <a:endParaRPr lang="zh-CN" altLang="en-US" b="0" dirty="0"/>
          </a:p>
        </p:txBody>
      </p:sp>
      <p:sp>
        <p:nvSpPr>
          <p:cNvPr id="94211" name="文本占位符 94210"/>
          <p:cNvSpPr>
            <a:spLocks noGrp="1"/>
          </p:cNvSpPr>
          <p:nvPr>
            <p:ph type="body" idx="1"/>
          </p:nvPr>
        </p:nvSpPr>
        <p:spPr/>
        <p:txBody>
          <a:bodyPr/>
          <a:p>
            <a:pPr>
              <a:lnSpc>
                <a:spcPct val="80000"/>
              </a:lnSpc>
            </a:pPr>
            <a:r>
              <a:rPr lang="zh-CN" altLang="en-US" sz="2600" dirty="0"/>
              <a:t>现代操作系统一般采用多处理器调度方式。这与单处理器的调度有一定的不同。主要考虑以下</a:t>
            </a:r>
            <a:r>
              <a:rPr lang="en-US" altLang="zh-CN" sz="2600"/>
              <a:t>2</a:t>
            </a:r>
            <a:r>
              <a:rPr lang="zh-CN" altLang="en-US" sz="2600" dirty="0"/>
              <a:t>个方面：如何为进程分配处理器，选择怎样的调度算法。</a:t>
            </a:r>
            <a:endParaRPr lang="zh-CN" altLang="en-US" sz="2600" dirty="0"/>
          </a:p>
          <a:p>
            <a:pPr>
              <a:lnSpc>
                <a:spcPct val="80000"/>
              </a:lnSpc>
            </a:pPr>
            <a:r>
              <a:rPr lang="en-US" altLang="zh-CN" sz="2600"/>
              <a:t>1.</a:t>
            </a:r>
            <a:r>
              <a:rPr lang="zh-CN" altLang="en-US" sz="2600" dirty="0"/>
              <a:t>将处理器放入处理器池，采用两类分配方式。</a:t>
            </a:r>
            <a:endParaRPr lang="zh-CN" altLang="en-US" sz="2600" dirty="0"/>
          </a:p>
          <a:p>
            <a:pPr>
              <a:lnSpc>
                <a:spcPct val="80000"/>
              </a:lnSpc>
            </a:pPr>
            <a:r>
              <a:rPr lang="en-US" altLang="zh-CN" sz="2600"/>
              <a:t>A</a:t>
            </a:r>
            <a:r>
              <a:rPr lang="zh-CN" altLang="en-US" sz="2600" dirty="0"/>
              <a:t>静态分配。每个处理器对应一个就绪队列，这样调度需要的开销并不多，但是对应的就绪队列长的处理器就会比较繁忙，而对应的就绪队列短的处理器就会相对空闲，处理器利用率低。</a:t>
            </a:r>
            <a:endParaRPr lang="zh-CN" altLang="en-US" sz="2600" dirty="0"/>
          </a:p>
          <a:p>
            <a:pPr>
              <a:lnSpc>
                <a:spcPct val="80000"/>
              </a:lnSpc>
            </a:pPr>
            <a:r>
              <a:rPr lang="en-US" altLang="zh-CN" sz="2600"/>
              <a:t>B </a:t>
            </a:r>
            <a:r>
              <a:rPr lang="zh-CN" altLang="en-US" sz="2600" dirty="0"/>
              <a:t>动态分配。所有处理器都对应同一个就绪队列，那个处理器空闲，就选择就绪队列中的进程占用该处理器。合理利用空闲的处理器。</a:t>
            </a:r>
            <a:endParaRPr lang="zh-CN" altLang="en-US" sz="2600" dirty="0"/>
          </a:p>
        </p:txBody>
      </p:sp>
      <p:sp>
        <p:nvSpPr>
          <p:cNvPr id="2" name="灯片编号占位符 1"/>
          <p:cNvSpPr/>
          <p:nvPr>
            <p:ph type="sldNum" sz="quarter" idx="12"/>
          </p:nvPr>
        </p:nvSpPr>
        <p:spPr/>
        <p:txBody>
          <a:bodyPr/>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标题 93185"/>
          <p:cNvSpPr>
            <a:spLocks noGrp="1"/>
          </p:cNvSpPr>
          <p:nvPr>
            <p:ph type="title"/>
          </p:nvPr>
        </p:nvSpPr>
        <p:spPr/>
        <p:txBody>
          <a:bodyPr anchor="b"/>
          <a:p>
            <a:r>
              <a:rPr lang="en-US" altLang="zh-CN" b="0"/>
              <a:t>4.2.6  </a:t>
            </a:r>
            <a:r>
              <a:rPr lang="zh-CN" altLang="en-US" b="0" dirty="0"/>
              <a:t>多处理器调度问题</a:t>
            </a:r>
            <a:endParaRPr lang="zh-CN" altLang="en-US" b="0" dirty="0"/>
          </a:p>
        </p:txBody>
      </p:sp>
      <p:sp>
        <p:nvSpPr>
          <p:cNvPr id="93187" name="文本占位符 93186"/>
          <p:cNvSpPr>
            <a:spLocks noGrp="1"/>
          </p:cNvSpPr>
          <p:nvPr>
            <p:ph type="body" idx="1"/>
          </p:nvPr>
        </p:nvSpPr>
        <p:spPr/>
        <p:txBody>
          <a:bodyPr/>
          <a:p>
            <a:pPr>
              <a:lnSpc>
                <a:spcPct val="90000"/>
              </a:lnSpc>
            </a:pPr>
            <a:r>
              <a:rPr lang="zh-CN" altLang="en-US" sz="2800" dirty="0"/>
              <a:t>负载共享调度算法</a:t>
            </a:r>
            <a:endParaRPr lang="zh-CN" altLang="en-US" sz="2800" dirty="0"/>
          </a:p>
          <a:p>
            <a:pPr>
              <a:lnSpc>
                <a:spcPct val="90000"/>
              </a:lnSpc>
            </a:pPr>
            <a:r>
              <a:rPr lang="zh-CN" altLang="en-US" sz="2800" dirty="0"/>
              <a:t>进程并不指派到具体的处理器上，只有一个全局的就绪队列，一旦有处理器空闲，就选择进程的一个线程占有处理器。</a:t>
            </a:r>
            <a:endParaRPr lang="zh-CN" altLang="en-US" sz="2800" dirty="0"/>
          </a:p>
          <a:p>
            <a:pPr>
              <a:lnSpc>
                <a:spcPct val="90000"/>
              </a:lnSpc>
            </a:pPr>
            <a:r>
              <a:rPr lang="zh-CN" altLang="en-US" sz="2800" dirty="0"/>
              <a:t>算法分析：将负载平均分配到多个处理器上，确保处理器的充分利用。但是就绪队列必须互斥访问，不能出现同一个线程运行在不同的处理器上的情况。由于互斥访问，会导致一些等待的情况，影响性能。</a:t>
            </a:r>
            <a:endParaRPr lang="zh-CN" altLang="en-US" sz="2800" dirty="0"/>
          </a:p>
          <a:p>
            <a:pPr>
              <a:lnSpc>
                <a:spcPct val="90000"/>
              </a:lnSpc>
            </a:pPr>
            <a:r>
              <a:rPr lang="zh-CN" altLang="en-US" sz="2800" dirty="0"/>
              <a:t>具体的负载共享调度算法有：先来先服务、最小线程数优先和抢占式最小线程数优先。</a:t>
            </a:r>
            <a:endParaRPr lang="zh-CN" altLang="en-US" sz="2800" dirty="0"/>
          </a:p>
        </p:txBody>
      </p:sp>
      <p:sp>
        <p:nvSpPr>
          <p:cNvPr id="2" name="灯片编号占位符 1"/>
          <p:cNvSpPr/>
          <p:nvPr>
            <p:ph type="sldNum" sz="quarter" idx="12"/>
          </p:nvPr>
        </p:nvSpPr>
        <p:spPr/>
        <p:txBody>
          <a:bodyPr/>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标题 92161"/>
          <p:cNvSpPr>
            <a:spLocks noGrp="1"/>
          </p:cNvSpPr>
          <p:nvPr>
            <p:ph type="title"/>
          </p:nvPr>
        </p:nvSpPr>
        <p:spPr/>
        <p:txBody>
          <a:bodyPr anchor="b"/>
          <a:p>
            <a:r>
              <a:rPr lang="en-US" altLang="zh-CN" b="0"/>
              <a:t>4.2.6  </a:t>
            </a:r>
            <a:r>
              <a:rPr lang="zh-CN" altLang="en-US" b="0" dirty="0"/>
              <a:t>多处理器调度问题</a:t>
            </a:r>
            <a:endParaRPr lang="zh-CN" altLang="en-US" b="0" dirty="0"/>
          </a:p>
        </p:txBody>
      </p:sp>
      <p:sp>
        <p:nvSpPr>
          <p:cNvPr id="92163" name="文本占位符 92162"/>
          <p:cNvSpPr>
            <a:spLocks noGrp="1"/>
          </p:cNvSpPr>
          <p:nvPr>
            <p:ph type="body" idx="1"/>
          </p:nvPr>
        </p:nvSpPr>
        <p:spPr/>
        <p:txBody>
          <a:bodyPr/>
          <a:p>
            <a:r>
              <a:rPr lang="zh-CN" altLang="en-US" dirty="0"/>
              <a:t>群调度算法</a:t>
            </a:r>
            <a:endParaRPr lang="zh-CN" altLang="en-US" dirty="0"/>
          </a:p>
          <a:p>
            <a:r>
              <a:rPr lang="zh-CN" altLang="en-US" dirty="0"/>
              <a:t>一组线程同时被调度到同一个处理器上运行。使得多个线程能够并行执行，减少进程切换等损失，提高性能。处理器的分配方面如果平均分配会产生处理器资源的浪费，应该根据线程数加权的方式，来按比例分配处理器时间，避免浪费。</a:t>
            </a:r>
            <a:endParaRPr lang="zh-CN" altLang="en-US" dirty="0"/>
          </a:p>
        </p:txBody>
      </p:sp>
      <p:sp>
        <p:nvSpPr>
          <p:cNvPr id="2" name="灯片编号占位符 1"/>
          <p:cNvSpPr/>
          <p:nvPr>
            <p:ph type="sldNum" sz="quarter" idx="12"/>
          </p:nvPr>
        </p:nvSpPr>
        <p:spPr/>
        <p:txBody>
          <a:bodyPr/>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标题 95233"/>
          <p:cNvSpPr>
            <a:spLocks noGrp="1"/>
          </p:cNvSpPr>
          <p:nvPr>
            <p:ph type="title"/>
          </p:nvPr>
        </p:nvSpPr>
        <p:spPr/>
        <p:txBody>
          <a:bodyPr anchor="b"/>
          <a:p>
            <a:r>
              <a:rPr lang="en-US" altLang="zh-CN" b="0"/>
              <a:t>4.2.6  </a:t>
            </a:r>
            <a:r>
              <a:rPr lang="zh-CN" altLang="en-US" b="0" dirty="0"/>
              <a:t>多处理器调度问题</a:t>
            </a:r>
            <a:endParaRPr lang="zh-CN" altLang="en-US" b="0" dirty="0"/>
          </a:p>
        </p:txBody>
      </p:sp>
      <p:sp>
        <p:nvSpPr>
          <p:cNvPr id="95235" name="文本占位符 95234"/>
          <p:cNvSpPr>
            <a:spLocks noGrp="1"/>
          </p:cNvSpPr>
          <p:nvPr>
            <p:ph type="body" idx="1"/>
          </p:nvPr>
        </p:nvSpPr>
        <p:spPr/>
        <p:txBody>
          <a:bodyPr/>
          <a:p>
            <a:pPr>
              <a:lnSpc>
                <a:spcPct val="80000"/>
              </a:lnSpc>
            </a:pPr>
            <a:r>
              <a:rPr lang="zh-CN" altLang="en-US" sz="2400" dirty="0"/>
              <a:t>动态调度算法</a:t>
            </a:r>
            <a:endParaRPr lang="zh-CN" altLang="en-US" sz="2400" dirty="0"/>
          </a:p>
          <a:p>
            <a:pPr>
              <a:lnSpc>
                <a:spcPct val="80000"/>
              </a:lnSpc>
            </a:pPr>
            <a:r>
              <a:rPr lang="zh-CN" altLang="en-US" sz="2400" dirty="0"/>
              <a:t>操作系统和应用进程共同进行调度决策。如何在应用进程之间分配处理器由操作系统决定；应用线程决定在已分配的处理器上哪些可运行的线程可执行哪些需要挂起。进程请求一个或多个处理器，操作系统调度的具体原则如下：</a:t>
            </a:r>
            <a:endParaRPr lang="zh-CN" altLang="en-US" sz="2400" dirty="0"/>
          </a:p>
          <a:p>
            <a:pPr>
              <a:lnSpc>
                <a:spcPct val="80000"/>
              </a:lnSpc>
            </a:pPr>
            <a:r>
              <a:rPr lang="zh-CN" altLang="en-US" sz="2400" dirty="0"/>
              <a:t>分配空闲的处理器以满足进程的请求</a:t>
            </a:r>
            <a:endParaRPr lang="zh-CN" altLang="en-US" sz="2400" dirty="0"/>
          </a:p>
          <a:p>
            <a:pPr>
              <a:lnSpc>
                <a:spcPct val="80000"/>
              </a:lnSpc>
            </a:pPr>
            <a:r>
              <a:rPr lang="zh-CN" altLang="en-US" sz="2400" dirty="0"/>
              <a:t>没有空闲的处理器，从当前分配多个处理器的任一个进程中回收一个处理器，将该处理器分配给请求的进程。</a:t>
            </a:r>
            <a:endParaRPr lang="zh-CN" altLang="en-US" sz="2400" dirty="0"/>
          </a:p>
          <a:p>
            <a:pPr>
              <a:lnSpc>
                <a:spcPct val="80000"/>
              </a:lnSpc>
            </a:pPr>
            <a:r>
              <a:rPr lang="zh-CN" altLang="en-US" sz="2400" dirty="0"/>
              <a:t>任何分配都无法满足该请求，则该进程保持未完成的状态，直到有足够的处理器可用或者进程取消该请求。</a:t>
            </a:r>
            <a:endParaRPr lang="zh-CN" altLang="en-US" sz="2400" dirty="0"/>
          </a:p>
          <a:p>
            <a:pPr>
              <a:lnSpc>
                <a:spcPct val="80000"/>
              </a:lnSpc>
            </a:pPr>
            <a:r>
              <a:rPr lang="zh-CN" altLang="en-US" sz="2400" dirty="0"/>
              <a:t>每释放一个或者多个处理器时，都要对还没解决过的请求处理器的进程队列进行扫描，为其中的尚未没分配过的进程分配处理器，如果还有多余的处理器资源，则再次扫面队列，按照先来先服务原则分配处理器。</a:t>
            </a:r>
            <a:endParaRPr lang="zh-CN" altLang="en-US" sz="2400" dirty="0"/>
          </a:p>
        </p:txBody>
      </p:sp>
      <p:sp>
        <p:nvSpPr>
          <p:cNvPr id="2" name="灯片编号占位符 1"/>
          <p:cNvSpPr/>
          <p:nvPr>
            <p:ph type="sldNum" sz="quarter" idx="12"/>
          </p:nvPr>
        </p:nvSpPr>
        <p:spPr/>
        <p:txBody>
          <a:bodyPr/>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标题 71681"/>
          <p:cNvSpPr>
            <a:spLocks noGrp="1"/>
          </p:cNvSpPr>
          <p:nvPr>
            <p:ph type="title"/>
          </p:nvPr>
        </p:nvSpPr>
        <p:spPr/>
        <p:txBody>
          <a:bodyPr anchor="b"/>
          <a:p>
            <a:r>
              <a:rPr lang="en-US" altLang="zh-CN" b="0">
                <a:latin typeface="宋体" pitchFamily="2" charset="-122"/>
              </a:rPr>
              <a:t>4.2 </a:t>
            </a:r>
            <a:r>
              <a:rPr lang="zh-CN" altLang="en-US" b="0" dirty="0">
                <a:latin typeface="宋体" pitchFamily="2" charset="-122"/>
              </a:rPr>
              <a:t>调</a:t>
            </a:r>
            <a:r>
              <a:rPr lang="zh-CN" altLang="en-US" b="0" dirty="0"/>
              <a:t> </a:t>
            </a:r>
            <a:r>
              <a:rPr lang="zh-CN" altLang="en-US" b="0" dirty="0">
                <a:latin typeface="宋体" pitchFamily="2" charset="-122"/>
              </a:rPr>
              <a:t>度</a:t>
            </a:r>
            <a:r>
              <a:rPr lang="zh-CN" altLang="en-US" b="0" dirty="0"/>
              <a:t> </a:t>
            </a:r>
            <a:r>
              <a:rPr lang="zh-CN" altLang="en-US" b="0" dirty="0">
                <a:latin typeface="宋体" pitchFamily="2" charset="-122"/>
              </a:rPr>
              <a:t>算</a:t>
            </a:r>
            <a:r>
              <a:rPr lang="zh-CN" altLang="en-US" b="0" dirty="0"/>
              <a:t> </a:t>
            </a:r>
            <a:r>
              <a:rPr lang="zh-CN" altLang="en-US" b="0" dirty="0">
                <a:latin typeface="宋体" pitchFamily="2" charset="-122"/>
              </a:rPr>
              <a:t>法</a:t>
            </a:r>
            <a:endParaRPr lang="zh-CN" altLang="en-US" b="0" dirty="0">
              <a:latin typeface="宋体" pitchFamily="2" charset="-122"/>
            </a:endParaRPr>
          </a:p>
        </p:txBody>
      </p:sp>
      <p:sp>
        <p:nvSpPr>
          <p:cNvPr id="71683" name="文本占位符 71682"/>
          <p:cNvSpPr>
            <a:spLocks noGrp="1"/>
          </p:cNvSpPr>
          <p:nvPr>
            <p:ph type="body" idx="1"/>
          </p:nvPr>
        </p:nvSpPr>
        <p:spPr/>
        <p:txBody>
          <a:bodyPr/>
          <a:p>
            <a:pPr>
              <a:lnSpc>
                <a:spcPct val="90000"/>
              </a:lnSpc>
            </a:pPr>
            <a:r>
              <a:rPr lang="zh-CN" altLang="en-US" sz="2600" dirty="0"/>
              <a:t>例</a:t>
            </a:r>
            <a:r>
              <a:rPr lang="en-US" altLang="zh-CN" sz="2600"/>
              <a:t>1</a:t>
            </a:r>
            <a:r>
              <a:rPr lang="zh-CN" altLang="en-US" sz="2600" dirty="0"/>
              <a:t>，有以下</a:t>
            </a:r>
            <a:r>
              <a:rPr lang="en-US" altLang="zh-CN" sz="2600"/>
              <a:t>4</a:t>
            </a:r>
            <a:r>
              <a:rPr lang="zh-CN" altLang="en-US" sz="2600" dirty="0"/>
              <a:t>个作业同时到达系统，系统中只有这</a:t>
            </a:r>
            <a:r>
              <a:rPr lang="en-US" altLang="zh-CN" sz="2600"/>
              <a:t>4</a:t>
            </a:r>
            <a:r>
              <a:rPr lang="zh-CN" altLang="en-US" sz="2600" dirty="0"/>
              <a:t>个作业，采用先来先服务算法，由于作业</a:t>
            </a:r>
            <a:r>
              <a:rPr lang="en-US" altLang="zh-CN" sz="2600"/>
              <a:t>1-4</a:t>
            </a:r>
            <a:r>
              <a:rPr lang="zh-CN" altLang="en-US" sz="2600" dirty="0"/>
              <a:t>的所需的</a:t>
            </a:r>
            <a:r>
              <a:rPr lang="en-US" altLang="zh-CN" sz="2600"/>
              <a:t>CPU</a:t>
            </a:r>
            <a:r>
              <a:rPr lang="zh-CN" altLang="en-US" sz="2600" dirty="0"/>
              <a:t>时间分别为：</a:t>
            </a:r>
            <a:r>
              <a:rPr lang="en-US" altLang="zh-CN" sz="2600"/>
              <a:t>35ms</a:t>
            </a:r>
            <a:r>
              <a:rPr lang="zh-CN" altLang="en-US" sz="2600" dirty="0"/>
              <a:t>，</a:t>
            </a:r>
            <a:r>
              <a:rPr lang="en-US" altLang="zh-CN" sz="2600"/>
              <a:t>17ms</a:t>
            </a:r>
            <a:r>
              <a:rPr lang="zh-CN" altLang="en-US" sz="2600" dirty="0"/>
              <a:t>，</a:t>
            </a:r>
            <a:r>
              <a:rPr lang="en-US" altLang="zh-CN" sz="2600"/>
              <a:t>10ms</a:t>
            </a:r>
            <a:r>
              <a:rPr lang="zh-CN" altLang="en-US" sz="2600" dirty="0"/>
              <a:t>和</a:t>
            </a:r>
            <a:r>
              <a:rPr lang="en-US" altLang="zh-CN" sz="2600"/>
              <a:t>4ms</a:t>
            </a:r>
            <a:r>
              <a:rPr lang="zh-CN" altLang="en-US" sz="2600" dirty="0"/>
              <a:t>，所以它们对应的周转时间分别为：</a:t>
            </a:r>
            <a:r>
              <a:rPr lang="en-US" altLang="zh-CN" sz="2600"/>
              <a:t>35ms</a:t>
            </a:r>
            <a:r>
              <a:rPr lang="zh-CN" altLang="en-US" sz="2600" dirty="0"/>
              <a:t>，</a:t>
            </a:r>
            <a:r>
              <a:rPr lang="en-US" altLang="zh-CN" sz="2600"/>
              <a:t>52ms</a:t>
            </a:r>
            <a:r>
              <a:rPr lang="zh-CN" altLang="en-US" sz="2600" dirty="0"/>
              <a:t>，</a:t>
            </a:r>
            <a:r>
              <a:rPr lang="en-US" altLang="zh-CN" sz="2600"/>
              <a:t>62ms</a:t>
            </a:r>
            <a:r>
              <a:rPr lang="zh-CN" altLang="en-US" sz="2600" dirty="0"/>
              <a:t>和</a:t>
            </a:r>
            <a:r>
              <a:rPr lang="en-US" altLang="zh-CN" sz="2600"/>
              <a:t>66ms</a:t>
            </a:r>
            <a:r>
              <a:rPr lang="zh-CN" altLang="en-US" sz="2600" dirty="0"/>
              <a:t>。</a:t>
            </a:r>
            <a:endParaRPr lang="zh-CN" altLang="en-US" sz="2600" dirty="0"/>
          </a:p>
          <a:p>
            <a:pPr>
              <a:lnSpc>
                <a:spcPct val="90000"/>
              </a:lnSpc>
            </a:pPr>
            <a:r>
              <a:rPr lang="zh-CN" altLang="en-US" sz="2600" dirty="0"/>
              <a:t>平均周转时间</a:t>
            </a:r>
            <a:r>
              <a:rPr lang="en-US" altLang="zh-CN" sz="2600"/>
              <a:t>T=</a:t>
            </a:r>
            <a:r>
              <a:rPr lang="zh-CN" altLang="en-US" sz="2600" dirty="0"/>
              <a:t>（</a:t>
            </a:r>
            <a:r>
              <a:rPr lang="en-US" altLang="zh-CN" sz="2600"/>
              <a:t>35+52+62+66</a:t>
            </a:r>
            <a:r>
              <a:rPr lang="zh-CN" altLang="en-US" sz="2600" dirty="0"/>
              <a:t>）</a:t>
            </a:r>
            <a:r>
              <a:rPr lang="en-US" altLang="zh-CN" sz="2600"/>
              <a:t>/4=53.75ms</a:t>
            </a:r>
            <a:endParaRPr lang="en-US" altLang="zh-CN" sz="2600"/>
          </a:p>
          <a:p>
            <a:pPr>
              <a:lnSpc>
                <a:spcPct val="90000"/>
              </a:lnSpc>
            </a:pPr>
            <a:r>
              <a:rPr lang="zh-CN" altLang="en-US" sz="2600" dirty="0"/>
              <a:t>如果作业顺序改变为</a:t>
            </a:r>
            <a:r>
              <a:rPr lang="en-US" altLang="zh-CN" sz="2600"/>
              <a:t>17ms</a:t>
            </a:r>
            <a:r>
              <a:rPr lang="zh-CN" altLang="en-US" sz="2600" dirty="0"/>
              <a:t>，</a:t>
            </a:r>
            <a:r>
              <a:rPr lang="en-US" altLang="zh-CN" sz="2600"/>
              <a:t>35ms</a:t>
            </a:r>
            <a:r>
              <a:rPr lang="zh-CN" altLang="en-US" sz="2600" dirty="0"/>
              <a:t>，</a:t>
            </a:r>
            <a:r>
              <a:rPr lang="en-US" altLang="zh-CN" sz="2600"/>
              <a:t>10ms</a:t>
            </a:r>
            <a:r>
              <a:rPr lang="zh-CN" altLang="en-US" sz="2600" dirty="0"/>
              <a:t>和 </a:t>
            </a:r>
            <a:r>
              <a:rPr lang="en-US" altLang="zh-CN" sz="2600"/>
              <a:t>4ms</a:t>
            </a:r>
            <a:r>
              <a:rPr lang="zh-CN" altLang="en-US" sz="2600" dirty="0"/>
              <a:t>。那么总周转时间减少</a:t>
            </a:r>
            <a:r>
              <a:rPr lang="en-US" altLang="zh-CN" sz="2600"/>
              <a:t>18ms</a:t>
            </a:r>
            <a:r>
              <a:rPr lang="zh-CN" altLang="en-US" sz="2600" dirty="0"/>
              <a:t>，平均周转时间缩短为</a:t>
            </a:r>
            <a:r>
              <a:rPr lang="en-US" altLang="zh-CN" sz="2600"/>
              <a:t>49.25ms</a:t>
            </a:r>
            <a:r>
              <a:rPr lang="zh-CN" altLang="en-US" sz="2600" dirty="0"/>
              <a:t>。可见使用先来先服务算法得到的平均周转时间与作业到达顺序和调度顺序有关。</a:t>
            </a:r>
            <a:endParaRPr lang="zh-CN" altLang="en-US" sz="2600" dirty="0"/>
          </a:p>
        </p:txBody>
      </p:sp>
      <p:sp>
        <p:nvSpPr>
          <p:cNvPr id="2" name="灯片编号占位符 1"/>
          <p:cNvSpPr/>
          <p:nvPr>
            <p:ph type="sldNum" sz="quarter" idx="12"/>
          </p:nvPr>
        </p:nvSpPr>
        <p:spPr/>
        <p:txBody>
          <a:bodyPr/>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1"/>
          <p:cNvSpPr>
            <a:spLocks noGrp="1"/>
          </p:cNvSpPr>
          <p:nvPr>
            <p:ph type="title" idx="4294967295"/>
          </p:nvPr>
        </p:nvSpPr>
        <p:spPr/>
        <p:txBody>
          <a:bodyPr vert="horz" wrap="square" lIns="91440" tIns="45720" rIns="91440" bIns="45720" anchor="ctr"/>
          <a:p>
            <a:r>
              <a:rPr lang="en-US" altLang="zh-CN" b="0">
                <a:latin typeface="宋体" pitchFamily="2" charset="-122"/>
              </a:rPr>
              <a:t>4.2 </a:t>
            </a:r>
            <a:r>
              <a:rPr lang="zh-CN" altLang="en-US" b="0" dirty="0">
                <a:latin typeface="宋体" pitchFamily="2" charset="-122"/>
              </a:rPr>
              <a:t>调</a:t>
            </a:r>
            <a:r>
              <a:rPr lang="zh-CN" altLang="en-US" b="0" dirty="0"/>
              <a:t> </a:t>
            </a:r>
            <a:r>
              <a:rPr lang="zh-CN" altLang="en-US" b="0" dirty="0">
                <a:latin typeface="宋体" pitchFamily="2" charset="-122"/>
              </a:rPr>
              <a:t>度</a:t>
            </a:r>
            <a:r>
              <a:rPr lang="zh-CN" altLang="en-US" b="0" dirty="0"/>
              <a:t> </a:t>
            </a:r>
            <a:r>
              <a:rPr lang="zh-CN" altLang="en-US" b="0" dirty="0">
                <a:latin typeface="宋体" pitchFamily="2" charset="-122"/>
              </a:rPr>
              <a:t>算</a:t>
            </a:r>
            <a:r>
              <a:rPr lang="zh-CN" altLang="en-US" b="0" dirty="0"/>
              <a:t> </a:t>
            </a:r>
            <a:r>
              <a:rPr lang="zh-CN" altLang="en-US" b="0" dirty="0">
                <a:latin typeface="宋体" pitchFamily="2" charset="-122"/>
              </a:rPr>
              <a:t>法</a:t>
            </a:r>
            <a:endParaRPr lang="zh-CN" altLang="en-US" b="0" dirty="0">
              <a:latin typeface="宋体" pitchFamily="2" charset="-122"/>
            </a:endParaRPr>
          </a:p>
        </p:txBody>
      </p:sp>
      <p:sp>
        <p:nvSpPr>
          <p:cNvPr id="3" name="内容占位符 2"/>
          <p:cNvSpPr>
            <a:spLocks noGrp="1"/>
          </p:cNvSpPr>
          <p:nvPr>
            <p:ph idx="4294967295"/>
          </p:nvPr>
        </p:nvSpPr>
        <p:spPr>
          <a:xfrm>
            <a:off x="1981200" y="1719263"/>
            <a:ext cx="8229600" cy="4411663"/>
          </a:xfrm>
        </p:spPr>
        <p:txBody>
          <a:bodyPr vert="horz" lIns="91440" tIns="45720" rIns="91440" bIns="45720" rtlCol="0"/>
          <a:p>
            <a:pPr algn="just">
              <a:lnSpc>
                <a:spcPct val="120000"/>
              </a:lnSpc>
              <a:spcBef>
                <a:spcPct val="50000"/>
              </a:spcBef>
            </a:pPr>
            <a:r>
              <a:rPr lang="zh-CN" altLang="en-US" sz="2800" b="1" dirty="0">
                <a:latin typeface="宋体" pitchFamily="2" charset="-122"/>
              </a:rPr>
              <a:t>短作业</a:t>
            </a:r>
            <a:r>
              <a:rPr lang="en-US" altLang="zh-CN" sz="2800" b="1">
                <a:latin typeface="宋体" pitchFamily="2" charset="-122"/>
              </a:rPr>
              <a:t>(</a:t>
            </a:r>
            <a:r>
              <a:rPr lang="zh-CN" altLang="en-US" sz="2800" b="1" dirty="0">
                <a:latin typeface="宋体" pitchFamily="2" charset="-122"/>
              </a:rPr>
              <a:t>进程</a:t>
            </a:r>
            <a:r>
              <a:rPr lang="en-US" altLang="zh-CN" sz="2800" b="1">
                <a:latin typeface="宋体" pitchFamily="2" charset="-122"/>
              </a:rPr>
              <a:t>)</a:t>
            </a:r>
            <a:r>
              <a:rPr lang="zh-CN" altLang="en-US" sz="2800" b="1" dirty="0">
                <a:latin typeface="宋体" pitchFamily="2" charset="-122"/>
              </a:rPr>
              <a:t>优先调度算法</a:t>
            </a:r>
            <a:endParaRPr lang="zh-CN" altLang="en-US" sz="2800" b="1" dirty="0">
              <a:latin typeface="宋体" pitchFamily="2" charset="-122"/>
            </a:endParaRPr>
          </a:p>
          <a:p>
            <a:pPr lvl="1" algn="just">
              <a:lnSpc>
                <a:spcPct val="120000"/>
              </a:lnSpc>
              <a:spcBef>
                <a:spcPct val="50000"/>
              </a:spcBef>
            </a:pPr>
            <a:r>
              <a:rPr lang="zh-CN" altLang="en-US" dirty="0"/>
              <a:t>短作业优先算法按照进入系统的作业所要求的</a:t>
            </a:r>
            <a:r>
              <a:rPr lang="en-US" altLang="zh-CN"/>
              <a:t>CPU</a:t>
            </a:r>
            <a:r>
              <a:rPr lang="zh-CN" altLang="en-US" dirty="0"/>
              <a:t>运行时间的长短为挑选依据，优先选取预计计算时间最短的作业。可以分别用于高级调度和低级调度。</a:t>
            </a:r>
            <a:endParaRPr lang="zh-CN" altLang="en-US" dirty="0"/>
          </a:p>
        </p:txBody>
      </p:sp>
      <p:sp>
        <p:nvSpPr>
          <p:cNvPr id="2" name="灯片编号占位符 1"/>
          <p:cNvSpPr/>
          <p:nvPr>
            <p:ph type="sldNum" sz="quarter" idx="12"/>
          </p:nvPr>
        </p:nvSpPr>
        <p:spPr/>
        <p:txBody>
          <a:bodyPr/>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标题 72705"/>
          <p:cNvSpPr>
            <a:spLocks noGrp="1"/>
          </p:cNvSpPr>
          <p:nvPr>
            <p:ph type="title"/>
          </p:nvPr>
        </p:nvSpPr>
        <p:spPr/>
        <p:txBody>
          <a:bodyPr anchor="b"/>
          <a:p>
            <a:r>
              <a:rPr lang="en-US" altLang="zh-CN" b="0">
                <a:latin typeface="宋体" pitchFamily="2" charset="-122"/>
              </a:rPr>
              <a:t>4.2 </a:t>
            </a:r>
            <a:r>
              <a:rPr lang="zh-CN" altLang="en-US" b="0" dirty="0">
                <a:latin typeface="宋体" pitchFamily="2" charset="-122"/>
              </a:rPr>
              <a:t>调</a:t>
            </a:r>
            <a:r>
              <a:rPr lang="zh-CN" altLang="en-US" b="0" dirty="0"/>
              <a:t> </a:t>
            </a:r>
            <a:r>
              <a:rPr lang="zh-CN" altLang="en-US" b="0" dirty="0">
                <a:latin typeface="宋体" pitchFamily="2" charset="-122"/>
              </a:rPr>
              <a:t>度</a:t>
            </a:r>
            <a:r>
              <a:rPr lang="zh-CN" altLang="en-US" b="0" dirty="0"/>
              <a:t> </a:t>
            </a:r>
            <a:r>
              <a:rPr lang="zh-CN" altLang="en-US" b="0" dirty="0">
                <a:latin typeface="宋体" pitchFamily="2" charset="-122"/>
              </a:rPr>
              <a:t>算</a:t>
            </a:r>
            <a:r>
              <a:rPr lang="zh-CN" altLang="en-US" b="0" dirty="0"/>
              <a:t> </a:t>
            </a:r>
            <a:r>
              <a:rPr lang="zh-CN" altLang="en-US" b="0" dirty="0">
                <a:latin typeface="宋体" pitchFamily="2" charset="-122"/>
              </a:rPr>
              <a:t>法</a:t>
            </a:r>
            <a:endParaRPr lang="zh-CN" altLang="en-US" b="0" dirty="0">
              <a:latin typeface="宋体" pitchFamily="2" charset="-122"/>
            </a:endParaRPr>
          </a:p>
        </p:txBody>
      </p:sp>
      <p:sp>
        <p:nvSpPr>
          <p:cNvPr id="72707" name="文本占位符 72706"/>
          <p:cNvSpPr>
            <a:spLocks noGrp="1"/>
          </p:cNvSpPr>
          <p:nvPr>
            <p:ph type="body" idx="1"/>
          </p:nvPr>
        </p:nvSpPr>
        <p:spPr/>
        <p:txBody>
          <a:bodyPr/>
          <a:p>
            <a:pPr lvl="1" algn="just">
              <a:lnSpc>
                <a:spcPct val="120000"/>
              </a:lnSpc>
              <a:spcBef>
                <a:spcPct val="50000"/>
              </a:spcBef>
            </a:pPr>
            <a:r>
              <a:rPr lang="zh-CN" altLang="en-US" dirty="0"/>
              <a:t>短作业优先</a:t>
            </a:r>
            <a:r>
              <a:rPr lang="en-US" altLang="zh-CN"/>
              <a:t>(SJF)</a:t>
            </a:r>
            <a:r>
              <a:rPr lang="zh-CN" altLang="en-US" dirty="0"/>
              <a:t>的调度算法是从后备队列中选择一个或若干个估计运行时间最短的作业，将它们调入内存运行。而短进程优先</a:t>
            </a:r>
            <a:r>
              <a:rPr lang="en-US" altLang="zh-CN"/>
              <a:t>(SPF)</a:t>
            </a:r>
            <a:r>
              <a:rPr lang="zh-CN" altLang="en-US" dirty="0"/>
              <a:t>调度算法则是从就绪队列中选出一个估计运行时间最短的进程，将处理机分配给它，使它立即执行并一直执行到完成，或发生某事件而被阻塞放弃处理机时再重新调度。</a:t>
            </a:r>
            <a:r>
              <a:rPr lang="en-US" altLang="zh-CN"/>
              <a:t>SJF</a:t>
            </a:r>
            <a:r>
              <a:rPr lang="zh-CN" altLang="en-US" dirty="0"/>
              <a:t>调度算法能有效地降低作业的平均等待时间，提高系统吞吐量。</a:t>
            </a:r>
            <a:endParaRPr lang="zh-CN" altLang="en-US" dirty="0"/>
          </a:p>
          <a:p>
            <a:endParaRPr lang="zh-CN" altLang="en-US" dirty="0"/>
          </a:p>
        </p:txBody>
      </p:sp>
      <p:sp>
        <p:nvSpPr>
          <p:cNvPr id="2" name="灯片编号占位符 1"/>
          <p:cNvSpPr/>
          <p:nvPr>
            <p:ph type="sldNum" sz="quarter" idx="12"/>
          </p:nvPr>
        </p:nvSpPr>
        <p:spPr/>
        <p:txBody>
          <a:bodyPr/>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标题 73729"/>
          <p:cNvSpPr>
            <a:spLocks noGrp="1"/>
          </p:cNvSpPr>
          <p:nvPr>
            <p:ph type="title"/>
          </p:nvPr>
        </p:nvSpPr>
        <p:spPr/>
        <p:txBody>
          <a:bodyPr anchor="b"/>
          <a:p>
            <a:r>
              <a:rPr lang="en-US" altLang="zh-CN" b="0">
                <a:latin typeface="宋体" pitchFamily="2" charset="-122"/>
              </a:rPr>
              <a:t>4.2 </a:t>
            </a:r>
            <a:r>
              <a:rPr lang="zh-CN" altLang="en-US" b="0" dirty="0">
                <a:latin typeface="宋体" pitchFamily="2" charset="-122"/>
              </a:rPr>
              <a:t>调</a:t>
            </a:r>
            <a:r>
              <a:rPr lang="zh-CN" altLang="en-US" b="0" dirty="0"/>
              <a:t> </a:t>
            </a:r>
            <a:r>
              <a:rPr lang="zh-CN" altLang="en-US" b="0" dirty="0">
                <a:latin typeface="宋体" pitchFamily="2" charset="-122"/>
              </a:rPr>
              <a:t>度</a:t>
            </a:r>
            <a:r>
              <a:rPr lang="zh-CN" altLang="en-US" b="0" dirty="0"/>
              <a:t> </a:t>
            </a:r>
            <a:r>
              <a:rPr lang="zh-CN" altLang="en-US" b="0" dirty="0">
                <a:latin typeface="宋体" pitchFamily="2" charset="-122"/>
              </a:rPr>
              <a:t>算</a:t>
            </a:r>
            <a:r>
              <a:rPr lang="zh-CN" altLang="en-US" b="0" dirty="0"/>
              <a:t> </a:t>
            </a:r>
            <a:r>
              <a:rPr lang="zh-CN" altLang="en-US" b="0" dirty="0">
                <a:latin typeface="宋体" pitchFamily="2" charset="-122"/>
              </a:rPr>
              <a:t>法</a:t>
            </a:r>
            <a:endParaRPr lang="zh-CN" altLang="en-US" b="0" dirty="0">
              <a:latin typeface="宋体" pitchFamily="2" charset="-122"/>
            </a:endParaRPr>
          </a:p>
        </p:txBody>
      </p:sp>
      <p:sp>
        <p:nvSpPr>
          <p:cNvPr id="73731" name="文本占位符 73730"/>
          <p:cNvSpPr>
            <a:spLocks noGrp="1"/>
          </p:cNvSpPr>
          <p:nvPr>
            <p:ph type="body" idx="1"/>
          </p:nvPr>
        </p:nvSpPr>
        <p:spPr/>
        <p:txBody>
          <a:bodyPr/>
          <a:p>
            <a:r>
              <a:rPr lang="zh-CN" altLang="en-US" dirty="0"/>
              <a:t>例</a:t>
            </a:r>
            <a:r>
              <a:rPr lang="en-US" altLang="zh-CN"/>
              <a:t>1</a:t>
            </a:r>
            <a:r>
              <a:rPr lang="zh-CN" altLang="en-US" dirty="0"/>
              <a:t>中如果采用短作业优先算法，调度作业的顺序为</a:t>
            </a:r>
            <a:r>
              <a:rPr lang="en-US" altLang="zh-CN"/>
              <a:t>4,3,2,1</a:t>
            </a:r>
            <a:r>
              <a:rPr lang="zh-CN" altLang="en-US" dirty="0"/>
              <a:t>，得到的</a:t>
            </a:r>
            <a:endParaRPr lang="zh-CN" altLang="en-US" dirty="0"/>
          </a:p>
          <a:p>
            <a:r>
              <a:rPr lang="zh-CN" altLang="en-US" dirty="0"/>
              <a:t>平均周转时间</a:t>
            </a:r>
            <a:r>
              <a:rPr lang="en-US" altLang="zh-CN"/>
              <a:t>T=</a:t>
            </a:r>
            <a:r>
              <a:rPr lang="zh-CN" altLang="en-US" dirty="0"/>
              <a:t>（</a:t>
            </a:r>
            <a:r>
              <a:rPr lang="en-US" altLang="zh-CN"/>
              <a:t>4+14+31+66</a:t>
            </a:r>
            <a:r>
              <a:rPr lang="zh-CN" altLang="en-US" dirty="0"/>
              <a:t>）</a:t>
            </a:r>
            <a:r>
              <a:rPr lang="en-US" altLang="zh-CN"/>
              <a:t>/4=28.75ms</a:t>
            </a:r>
            <a:endParaRPr lang="en-US" altLang="zh-CN"/>
          </a:p>
          <a:p>
            <a:r>
              <a:rPr lang="zh-CN" altLang="en-US" dirty="0"/>
              <a:t>比先到先服务算法下的平均周转时间要短，调度性能较好。</a:t>
            </a:r>
            <a:endParaRPr lang="zh-CN" altLang="en-US" dirty="0"/>
          </a:p>
        </p:txBody>
      </p:sp>
      <p:sp>
        <p:nvSpPr>
          <p:cNvPr id="2" name="灯片编号占位符 1"/>
          <p:cNvSpPr/>
          <p:nvPr>
            <p:ph type="sldNum" sz="quarter" idx="12"/>
          </p:nvPr>
        </p:nvSpPr>
        <p:spPr/>
        <p:txBody>
          <a:bodyPr/>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标题 74753"/>
          <p:cNvSpPr>
            <a:spLocks noGrp="1"/>
          </p:cNvSpPr>
          <p:nvPr>
            <p:ph type="title"/>
          </p:nvPr>
        </p:nvSpPr>
        <p:spPr/>
        <p:txBody>
          <a:bodyPr anchor="b"/>
          <a:p>
            <a:r>
              <a:rPr lang="en-US" altLang="zh-CN" b="0">
                <a:latin typeface="宋体" pitchFamily="2" charset="-122"/>
              </a:rPr>
              <a:t>4.2 </a:t>
            </a:r>
            <a:r>
              <a:rPr lang="zh-CN" altLang="en-US" b="0" dirty="0">
                <a:latin typeface="宋体" pitchFamily="2" charset="-122"/>
              </a:rPr>
              <a:t>调</a:t>
            </a:r>
            <a:r>
              <a:rPr lang="zh-CN" altLang="en-US" b="0" dirty="0"/>
              <a:t> </a:t>
            </a:r>
            <a:r>
              <a:rPr lang="zh-CN" altLang="en-US" b="0" dirty="0">
                <a:latin typeface="宋体" pitchFamily="2" charset="-122"/>
              </a:rPr>
              <a:t>度</a:t>
            </a:r>
            <a:r>
              <a:rPr lang="zh-CN" altLang="en-US" b="0" dirty="0"/>
              <a:t> </a:t>
            </a:r>
            <a:r>
              <a:rPr lang="zh-CN" altLang="en-US" b="0" dirty="0">
                <a:latin typeface="宋体" pitchFamily="2" charset="-122"/>
              </a:rPr>
              <a:t>算</a:t>
            </a:r>
            <a:r>
              <a:rPr lang="zh-CN" altLang="en-US" b="0" dirty="0"/>
              <a:t> </a:t>
            </a:r>
            <a:r>
              <a:rPr lang="zh-CN" altLang="en-US" b="0" dirty="0">
                <a:latin typeface="宋体" pitchFamily="2" charset="-122"/>
              </a:rPr>
              <a:t>法</a:t>
            </a:r>
            <a:endParaRPr lang="zh-CN" altLang="en-US" b="0" dirty="0">
              <a:latin typeface="宋体" pitchFamily="2" charset="-122"/>
            </a:endParaRPr>
          </a:p>
        </p:txBody>
      </p:sp>
      <p:sp>
        <p:nvSpPr>
          <p:cNvPr id="74755" name="文本占位符 74754"/>
          <p:cNvSpPr>
            <a:spLocks noGrp="1"/>
          </p:cNvSpPr>
          <p:nvPr>
            <p:ph type="body" idx="1"/>
          </p:nvPr>
        </p:nvSpPr>
        <p:spPr/>
        <p:txBody>
          <a:bodyPr/>
          <a:p>
            <a:pPr>
              <a:lnSpc>
                <a:spcPct val="90000"/>
              </a:lnSpc>
            </a:pPr>
            <a:r>
              <a:rPr lang="zh-CN" altLang="en-US" sz="2600" dirty="0"/>
              <a:t>该调度算法主要的不足之处是长作业的运行得不到保证，如果有一长作业</a:t>
            </a:r>
            <a:r>
              <a:rPr lang="en-US" altLang="zh-CN" sz="2600"/>
              <a:t>(</a:t>
            </a:r>
            <a:r>
              <a:rPr lang="zh-CN" altLang="en-US" sz="2600" dirty="0"/>
              <a:t>进程</a:t>
            </a:r>
            <a:r>
              <a:rPr lang="en-US" altLang="zh-CN" sz="2600"/>
              <a:t>)</a:t>
            </a:r>
            <a:r>
              <a:rPr lang="zh-CN" altLang="en-US" sz="2600" dirty="0"/>
              <a:t>进入系统的后备队列</a:t>
            </a:r>
            <a:r>
              <a:rPr lang="en-US" altLang="zh-CN" sz="2600"/>
              <a:t>(</a:t>
            </a:r>
            <a:r>
              <a:rPr lang="zh-CN" altLang="en-US" sz="2600" dirty="0"/>
              <a:t>就绪队列</a:t>
            </a:r>
            <a:r>
              <a:rPr lang="en-US" altLang="zh-CN" sz="2600"/>
              <a:t>)</a:t>
            </a:r>
            <a:r>
              <a:rPr lang="zh-CN" altLang="en-US" sz="2600" dirty="0"/>
              <a:t>，由于调度程序总是优先调度那些</a:t>
            </a:r>
            <a:r>
              <a:rPr lang="en-US" altLang="zh-CN" sz="2600"/>
              <a:t>(</a:t>
            </a:r>
            <a:r>
              <a:rPr lang="zh-CN" altLang="en-US" sz="2600" dirty="0"/>
              <a:t>即使是后进来的</a:t>
            </a:r>
            <a:r>
              <a:rPr lang="en-US" altLang="zh-CN" sz="2600"/>
              <a:t>)</a:t>
            </a:r>
            <a:r>
              <a:rPr lang="zh-CN" altLang="en-US" sz="2600" dirty="0"/>
              <a:t>短作业</a:t>
            </a:r>
            <a:r>
              <a:rPr lang="en-US" altLang="zh-CN" sz="2600"/>
              <a:t>(</a:t>
            </a:r>
            <a:r>
              <a:rPr lang="zh-CN" altLang="en-US" sz="2600" dirty="0"/>
              <a:t>进程</a:t>
            </a:r>
            <a:r>
              <a:rPr lang="en-US" altLang="zh-CN" sz="2600"/>
              <a:t>)</a:t>
            </a:r>
            <a:r>
              <a:rPr lang="zh-CN" altLang="en-US" sz="2600" dirty="0"/>
              <a:t>，将导致长作业</a:t>
            </a:r>
            <a:r>
              <a:rPr lang="en-US" altLang="zh-CN" sz="2600"/>
              <a:t>(</a:t>
            </a:r>
            <a:r>
              <a:rPr lang="zh-CN" altLang="en-US" sz="2600" dirty="0"/>
              <a:t>进程</a:t>
            </a:r>
            <a:r>
              <a:rPr lang="en-US" altLang="zh-CN" sz="2600"/>
              <a:t>)</a:t>
            </a:r>
            <a:r>
              <a:rPr lang="zh-CN" altLang="en-US" sz="2600" dirty="0"/>
              <a:t>长期不被调度。</a:t>
            </a:r>
            <a:endParaRPr lang="zh-CN" altLang="en-US" sz="2600" dirty="0"/>
          </a:p>
          <a:p>
            <a:pPr>
              <a:lnSpc>
                <a:spcPct val="90000"/>
              </a:lnSpc>
            </a:pPr>
            <a:r>
              <a:rPr lang="zh-CN" altLang="en-US" sz="2600" dirty="0"/>
              <a:t>其他缺点包括：</a:t>
            </a:r>
            <a:endParaRPr lang="zh-CN" altLang="en-US" sz="2600" dirty="0"/>
          </a:p>
          <a:p>
            <a:pPr>
              <a:lnSpc>
                <a:spcPct val="90000"/>
              </a:lnSpc>
            </a:pPr>
            <a:r>
              <a:rPr lang="zh-CN" altLang="en-US" sz="2600" dirty="0"/>
              <a:t>不能保证紧迫性作业</a:t>
            </a:r>
            <a:r>
              <a:rPr lang="en-US" altLang="zh-CN" sz="2600"/>
              <a:t>(</a:t>
            </a:r>
            <a:r>
              <a:rPr lang="zh-CN" altLang="en-US" sz="2600" dirty="0"/>
              <a:t>进程</a:t>
            </a:r>
            <a:r>
              <a:rPr lang="en-US" altLang="zh-CN" sz="2600"/>
              <a:t>)</a:t>
            </a:r>
            <a:r>
              <a:rPr lang="zh-CN" altLang="en-US" sz="2600" dirty="0"/>
              <a:t>会被及时处理。由于作业</a:t>
            </a:r>
            <a:r>
              <a:rPr lang="en-US" altLang="zh-CN" sz="2600"/>
              <a:t>(</a:t>
            </a:r>
            <a:r>
              <a:rPr lang="zh-CN" altLang="en-US" sz="2600" dirty="0"/>
              <a:t>进程</a:t>
            </a:r>
            <a:r>
              <a:rPr lang="en-US" altLang="zh-CN" sz="2600"/>
              <a:t>)</a:t>
            </a:r>
            <a:r>
              <a:rPr lang="zh-CN" altLang="en-US" sz="2600" dirty="0"/>
              <a:t>的长短只是根据用户所提供的估计执行时间而定的，而用户又可能会有意或无意地缩短其作业的估计运行时间，致使该算法不一定能真正做到短作业优先调度。 </a:t>
            </a:r>
            <a:endParaRPr lang="zh-CN" altLang="en-US" sz="2600" dirty="0"/>
          </a:p>
        </p:txBody>
      </p:sp>
      <p:sp>
        <p:nvSpPr>
          <p:cNvPr id="2" name="灯片编号占位符 1"/>
          <p:cNvSpPr/>
          <p:nvPr>
            <p:ph type="sldNum" sz="quarter" idx="12"/>
          </p:nvPr>
        </p:nvSpPr>
        <p:spPr/>
        <p:txBody>
          <a:bodyPr/>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标题 75777"/>
          <p:cNvSpPr>
            <a:spLocks noGrp="1"/>
          </p:cNvSpPr>
          <p:nvPr>
            <p:ph type="title"/>
          </p:nvPr>
        </p:nvSpPr>
        <p:spPr/>
        <p:txBody>
          <a:bodyPr anchor="b"/>
          <a:p>
            <a:r>
              <a:rPr lang="en-US" altLang="zh-CN" b="0">
                <a:latin typeface="宋体" pitchFamily="2" charset="-122"/>
              </a:rPr>
              <a:t>4.2 </a:t>
            </a:r>
            <a:r>
              <a:rPr lang="zh-CN" altLang="en-US" b="0" dirty="0">
                <a:latin typeface="宋体" pitchFamily="2" charset="-122"/>
              </a:rPr>
              <a:t>调</a:t>
            </a:r>
            <a:r>
              <a:rPr lang="zh-CN" altLang="en-US" b="0" dirty="0"/>
              <a:t> </a:t>
            </a:r>
            <a:r>
              <a:rPr lang="zh-CN" altLang="en-US" b="0" dirty="0">
                <a:latin typeface="宋体" pitchFamily="2" charset="-122"/>
              </a:rPr>
              <a:t>度</a:t>
            </a:r>
            <a:r>
              <a:rPr lang="zh-CN" altLang="en-US" b="0" dirty="0"/>
              <a:t> </a:t>
            </a:r>
            <a:r>
              <a:rPr lang="zh-CN" altLang="en-US" b="0" dirty="0">
                <a:latin typeface="宋体" pitchFamily="2" charset="-122"/>
              </a:rPr>
              <a:t>算</a:t>
            </a:r>
            <a:r>
              <a:rPr lang="zh-CN" altLang="en-US" b="0" dirty="0"/>
              <a:t> </a:t>
            </a:r>
            <a:r>
              <a:rPr lang="zh-CN" altLang="en-US" b="0" dirty="0">
                <a:latin typeface="宋体" pitchFamily="2" charset="-122"/>
              </a:rPr>
              <a:t>法</a:t>
            </a:r>
            <a:endParaRPr lang="zh-CN" altLang="en-US" b="0" dirty="0">
              <a:latin typeface="宋体" pitchFamily="2" charset="-122"/>
            </a:endParaRPr>
          </a:p>
        </p:txBody>
      </p:sp>
      <p:sp>
        <p:nvSpPr>
          <p:cNvPr id="75779" name="文本占位符 75778"/>
          <p:cNvSpPr>
            <a:spLocks noGrp="1"/>
          </p:cNvSpPr>
          <p:nvPr>
            <p:ph type="body" idx="1"/>
          </p:nvPr>
        </p:nvSpPr>
        <p:spPr/>
        <p:txBody>
          <a:bodyPr/>
          <a:p>
            <a:r>
              <a:rPr lang="zh-CN" altLang="en-US" dirty="0"/>
              <a:t>优先级算法</a:t>
            </a:r>
            <a:endParaRPr lang="zh-CN" altLang="en-US" dirty="0"/>
          </a:p>
          <a:p>
            <a:pPr lvl="1"/>
            <a:r>
              <a:rPr lang="zh-CN" altLang="en-US" dirty="0"/>
              <a:t>优先级算法根据事先设定好的进程的优先级来选取就绪队列中优先级最高的进程投入运行。在运行过程中，如果就绪队列中出现优先级更高的进程，则根据系统的策略：抢占式或非抢占式进行调度 </a:t>
            </a:r>
            <a:endParaRPr lang="zh-CN" altLang="en-US" dirty="0"/>
          </a:p>
        </p:txBody>
      </p:sp>
      <p:sp>
        <p:nvSpPr>
          <p:cNvPr id="2" name="灯片编号占位符 1"/>
          <p:cNvSpPr/>
          <p:nvPr>
            <p:ph type="sldNum" sz="quarter" idx="12"/>
          </p:nvPr>
        </p:nvSpPr>
        <p:spPr/>
        <p:txBody>
          <a:bodyPr/>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标题 76801"/>
          <p:cNvSpPr>
            <a:spLocks noGrp="1"/>
          </p:cNvSpPr>
          <p:nvPr>
            <p:ph type="title"/>
          </p:nvPr>
        </p:nvSpPr>
        <p:spPr/>
        <p:txBody>
          <a:bodyPr anchor="b"/>
          <a:p>
            <a:r>
              <a:rPr lang="en-US" altLang="zh-CN" b="0">
                <a:latin typeface="宋体" pitchFamily="2" charset="-122"/>
              </a:rPr>
              <a:t>4.2 </a:t>
            </a:r>
            <a:r>
              <a:rPr lang="zh-CN" altLang="en-US" b="0" dirty="0">
                <a:latin typeface="宋体" pitchFamily="2" charset="-122"/>
              </a:rPr>
              <a:t>调</a:t>
            </a:r>
            <a:r>
              <a:rPr lang="zh-CN" altLang="en-US" b="0" dirty="0"/>
              <a:t> </a:t>
            </a:r>
            <a:r>
              <a:rPr lang="zh-CN" altLang="en-US" b="0" dirty="0">
                <a:latin typeface="宋体" pitchFamily="2" charset="-122"/>
              </a:rPr>
              <a:t>度</a:t>
            </a:r>
            <a:r>
              <a:rPr lang="zh-CN" altLang="en-US" b="0" dirty="0"/>
              <a:t> </a:t>
            </a:r>
            <a:r>
              <a:rPr lang="zh-CN" altLang="en-US" b="0" dirty="0">
                <a:latin typeface="宋体" pitchFamily="2" charset="-122"/>
              </a:rPr>
              <a:t>算</a:t>
            </a:r>
            <a:r>
              <a:rPr lang="zh-CN" altLang="en-US" b="0" dirty="0"/>
              <a:t> </a:t>
            </a:r>
            <a:r>
              <a:rPr lang="zh-CN" altLang="en-US" b="0" dirty="0">
                <a:latin typeface="宋体" pitchFamily="2" charset="-122"/>
              </a:rPr>
              <a:t>法</a:t>
            </a:r>
            <a:endParaRPr lang="zh-CN" altLang="en-US" b="0" dirty="0">
              <a:latin typeface="宋体" pitchFamily="2" charset="-122"/>
            </a:endParaRPr>
          </a:p>
        </p:txBody>
      </p:sp>
      <p:sp>
        <p:nvSpPr>
          <p:cNvPr id="76803" name="文本占位符 76802"/>
          <p:cNvSpPr>
            <a:spLocks noGrp="1"/>
          </p:cNvSpPr>
          <p:nvPr>
            <p:ph type="body" idx="1"/>
          </p:nvPr>
        </p:nvSpPr>
        <p:spPr/>
        <p:txBody>
          <a:bodyPr/>
          <a:p>
            <a:r>
              <a:rPr lang="zh-CN" altLang="en-US" sz="2600" dirty="0"/>
              <a:t>非抢占式：当前进程继续运行直到完成；或出现需要等待的事件放弃处理机，再调度优先级高的进程运行。</a:t>
            </a:r>
            <a:endParaRPr lang="zh-CN" altLang="en-US" sz="2600" dirty="0"/>
          </a:p>
          <a:p>
            <a:r>
              <a:rPr lang="zh-CN" altLang="en-US" sz="2600" dirty="0"/>
              <a:t>抢占式：当前进程占用的处理机被立即剥夺，将处理机分配给优先级高的进程，使之运行。只要高优先级的进程出现，无论当前进程完成与否，都必须立即停止，重新将处理机分配给新到的优先权最高的进程。抢占式的优先级调度算法能更好地满足紧迫作业的要求。</a:t>
            </a:r>
            <a:endParaRPr lang="zh-CN" altLang="en-US" sz="2600" dirty="0"/>
          </a:p>
        </p:txBody>
      </p:sp>
      <p:sp>
        <p:nvSpPr>
          <p:cNvPr id="2" name="灯片编号占位符 1"/>
          <p:cNvSpPr/>
          <p:nvPr>
            <p:ph type="sldNum" sz="quarter" idx="12"/>
          </p:nvPr>
        </p:nvSpPr>
        <p:spPr/>
        <p:txBody>
          <a:bodyPr/>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4391</Words>
  <Application>WPS 演示</Application>
  <PresentationFormat>宽屏</PresentationFormat>
  <Paragraphs>215</Paragraphs>
  <Slides>23</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38" baseType="lpstr">
      <vt:lpstr>Arial</vt:lpstr>
      <vt:lpstr>方正书宋_GBK</vt:lpstr>
      <vt:lpstr>Wingdings</vt:lpstr>
      <vt:lpstr>宋体</vt:lpstr>
      <vt:lpstr>Arial Unicode MS</vt:lpstr>
      <vt:lpstr>Calibri Light</vt:lpstr>
      <vt:lpstr>Helvetica Neue</vt:lpstr>
      <vt:lpstr>汉仪书宋二KW</vt:lpstr>
      <vt:lpstr>Calibri</vt:lpstr>
      <vt:lpstr>微软雅黑</vt:lpstr>
      <vt:lpstr>汉仪旗黑</vt:lpstr>
      <vt:lpstr>Times New Roman</vt:lpstr>
      <vt:lpstr>宋体</vt:lpstr>
      <vt:lpstr>Office 主题</vt:lpstr>
      <vt:lpstr>Equation.3</vt:lpstr>
      <vt:lpstr>4.2 调 度 算 法 </vt:lpstr>
      <vt:lpstr>4.2 调 度 算 法</vt:lpstr>
      <vt:lpstr>4.2 调 度 算 法</vt:lpstr>
      <vt:lpstr>4.2 调 度 算 法</vt:lpstr>
      <vt:lpstr>4.2 调 度 算 法</vt:lpstr>
      <vt:lpstr>4.2 调 度 算 法</vt:lpstr>
      <vt:lpstr>4.2 调 度 算 法</vt:lpstr>
      <vt:lpstr>4.2 调 度 算 法</vt:lpstr>
      <vt:lpstr>4.2 调 度 算 法</vt:lpstr>
      <vt:lpstr>4.2 调 度 算 法</vt:lpstr>
      <vt:lpstr>4.2 调 度 算 法</vt:lpstr>
      <vt:lpstr>4.2 调 度 算 法</vt:lpstr>
      <vt:lpstr>4.2 调 度 算 法</vt:lpstr>
      <vt:lpstr>4.2 调 度 算 法</vt:lpstr>
      <vt:lpstr>4.2 调 度 算 法</vt:lpstr>
      <vt:lpstr>4.2 调 度 算 法</vt:lpstr>
      <vt:lpstr>4.2 调 度 算 法</vt:lpstr>
      <vt:lpstr>4.2 调 度 算 法</vt:lpstr>
      <vt:lpstr>4.2 调 度 算 法</vt:lpstr>
      <vt:lpstr>4.2.6  多处理器调度问题</vt:lpstr>
      <vt:lpstr>4.2.6  多处理器调度问题</vt:lpstr>
      <vt:lpstr>4.2.6  多处理器调度问题</vt:lpstr>
      <vt:lpstr>4.2.6  多处理器调度问题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linaikuang</dc:creator>
  <cp:lastModifiedBy>linaikuang</cp:lastModifiedBy>
  <cp:revision>5</cp:revision>
  <dcterms:created xsi:type="dcterms:W3CDTF">2020-10-16T00:48:38Z</dcterms:created>
  <dcterms:modified xsi:type="dcterms:W3CDTF">2020-10-16T00:48:38Z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2052-2.7.1.4479</vt:lpwstr>
  </property>
</Properties>
</file>