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64" r:id="rId3"/>
    <p:sldId id="365" r:id="rId4"/>
    <p:sldId id="366" r:id="rId5"/>
    <p:sldId id="367" r:id="rId6"/>
    <p:sldId id="368" r:id="rId7"/>
    <p:sldId id="369" r:id="rId8"/>
    <p:sldId id="370" r:id="rId9"/>
    <p:sldId id="371" r:id="rId1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Calibri" charset="0"/>
              <a:ea typeface="宋体" pitchFamily="2" charset="-122"/>
            </a:endParaRPr>
          </a:p>
        </p:txBody>
      </p:sp>
      <p:sp>
        <p:nvSpPr>
          <p:cNvPr id="6" name="页脚占位符 5"/>
          <p:cNvSpPr>
            <a:spLocks noGrp="1"/>
          </p:cNvSpPr>
          <p:nvPr>
            <p:ph type="ftr" sz="quarter" idx="11"/>
          </p:nvPr>
        </p:nvSpPr>
        <p:spPr/>
        <p:txBody>
          <a:bodyPr/>
          <a:lstStyle/>
          <a:p>
            <a:pPr lvl="0"/>
            <a:endParaRPr lang="en-US" altLang="zh-CN">
              <a:ea typeface="宋体"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标题 96257"/>
          <p:cNvSpPr>
            <a:spLocks noGrp="1"/>
          </p:cNvSpPr>
          <p:nvPr>
            <p:ph type="title"/>
          </p:nvPr>
        </p:nvSpPr>
        <p:spPr/>
        <p:txBody>
          <a:bodyPr anchor="b">
            <a:normAutofit fontScale="90000"/>
          </a:bodyPr>
          <a:p>
            <a:r>
              <a:rPr lang="en-US" altLang="zh-CN"/>
              <a:t>4.3  </a:t>
            </a:r>
            <a:r>
              <a:rPr lang="zh-CN" altLang="en-US" dirty="0"/>
              <a:t>死锁简介</a:t>
            </a:r>
            <a:br>
              <a:rPr lang="zh-CN" altLang="en-US" dirty="0"/>
            </a:br>
            <a:r>
              <a:rPr lang="zh-CN" altLang="en-US" dirty="0"/>
              <a:t> </a:t>
            </a:r>
            <a:r>
              <a:rPr lang="en-US" altLang="zh-CN" sz="3200"/>
              <a:t>4.3.1  </a:t>
            </a:r>
            <a:r>
              <a:rPr lang="zh-CN" altLang="en-US" sz="3200" dirty="0"/>
              <a:t>资源</a:t>
            </a:r>
            <a:endParaRPr lang="zh-CN" altLang="en-US" sz="3200" dirty="0"/>
          </a:p>
        </p:txBody>
      </p:sp>
      <p:sp>
        <p:nvSpPr>
          <p:cNvPr id="96259" name="文本占位符 96258"/>
          <p:cNvSpPr>
            <a:spLocks noGrp="1"/>
          </p:cNvSpPr>
          <p:nvPr>
            <p:ph type="body" idx="1"/>
          </p:nvPr>
        </p:nvSpPr>
        <p:spPr/>
        <p:txBody>
          <a:bodyPr/>
          <a:p>
            <a:r>
              <a:rPr lang="zh-CN" altLang="en-US" sz="2800" dirty="0"/>
              <a:t>计算机系统中存在一些只能被一个进程所使用的资源，如磁带机、打印机等独占设备。两个进程同时进入临界区会导致数据错误或者系统错误。所以操作系统需要控制进程独立对这些临界资源进行访问。对资源的访问需要以下步骤：申请，访问，归还。如果某一个进程申请资源的时候，资源正在被其他进程使用，则该申请的进程需要等待。</a:t>
            </a:r>
            <a:endParaRPr lang="zh-CN" altLang="en-US" sz="2800" dirty="0"/>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标题 97281"/>
          <p:cNvSpPr>
            <a:spLocks noGrp="1"/>
          </p:cNvSpPr>
          <p:nvPr>
            <p:ph type="title"/>
          </p:nvPr>
        </p:nvSpPr>
        <p:spPr/>
        <p:txBody>
          <a:bodyPr anchor="b"/>
          <a:p>
            <a:r>
              <a:rPr lang="en-US" altLang="zh-CN"/>
              <a:t>4.3.1  </a:t>
            </a:r>
            <a:r>
              <a:rPr lang="zh-CN" altLang="en-US" dirty="0"/>
              <a:t>资源</a:t>
            </a:r>
            <a:endParaRPr lang="zh-CN" altLang="en-US" dirty="0"/>
          </a:p>
        </p:txBody>
      </p:sp>
      <p:sp>
        <p:nvSpPr>
          <p:cNvPr id="97283" name="文本占位符 97282"/>
          <p:cNvSpPr>
            <a:spLocks noGrp="1"/>
          </p:cNvSpPr>
          <p:nvPr>
            <p:ph type="body" idx="1"/>
          </p:nvPr>
        </p:nvSpPr>
        <p:spPr/>
        <p:txBody>
          <a:bodyPr/>
          <a:p>
            <a:pPr>
              <a:lnSpc>
                <a:spcPct val="90000"/>
              </a:lnSpc>
            </a:pPr>
            <a:r>
              <a:rPr lang="zh-CN" altLang="en-US" sz="2600" dirty="0"/>
              <a:t>资源被分为：可剥夺和非剥夺性资源。</a:t>
            </a:r>
            <a:endParaRPr lang="zh-CN" altLang="en-US" sz="2600" dirty="0"/>
          </a:p>
          <a:p>
            <a:pPr>
              <a:lnSpc>
                <a:spcPct val="90000"/>
              </a:lnSpc>
            </a:pPr>
            <a:r>
              <a:rPr lang="zh-CN" altLang="en-US" sz="2600" dirty="0"/>
              <a:t>可剥夺性资源，是指某进程在获得这类资源后，该资源可以再被其他进程或系统剥夺。如：处理机和内存。优先权高的进程可以剥夺优先权低的进程的处理机。内存区可由存储器管理程序把一个进程从一个存储区移到另一个存储区，此即剥夺了该进程原来占有的存储区。甚至可将一个进程从内存调出到外存上。</a:t>
            </a:r>
            <a:endParaRPr lang="zh-CN" altLang="en-US" sz="2600" dirty="0"/>
          </a:p>
          <a:p>
            <a:pPr>
              <a:lnSpc>
                <a:spcPct val="90000"/>
              </a:lnSpc>
            </a:pPr>
            <a:r>
              <a:rPr lang="zh-CN" altLang="en-US" sz="2600" dirty="0"/>
              <a:t>不可剥夺性资源，当系统把这类资源分配给某进程后，再不能强行收回，只能在进程用完后自行释放，如磁带机、打印机等。 </a:t>
            </a:r>
            <a:endParaRPr lang="zh-CN" altLang="en-US" sz="2600" dirty="0"/>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标题 98305"/>
          <p:cNvSpPr>
            <a:spLocks noGrp="1"/>
          </p:cNvSpPr>
          <p:nvPr>
            <p:ph type="title"/>
          </p:nvPr>
        </p:nvSpPr>
        <p:spPr/>
        <p:txBody>
          <a:bodyPr anchor="b"/>
          <a:p>
            <a:r>
              <a:rPr lang="en-US" altLang="zh-CN"/>
              <a:t>4.3.2  </a:t>
            </a:r>
            <a:r>
              <a:rPr lang="zh-CN" altLang="en-US" dirty="0"/>
              <a:t>死锁产生原因和必要条件</a:t>
            </a:r>
            <a:endParaRPr lang="zh-CN" altLang="en-US" dirty="0"/>
          </a:p>
        </p:txBody>
      </p:sp>
      <p:sp>
        <p:nvSpPr>
          <p:cNvPr id="98307" name="文本占位符 98306"/>
          <p:cNvSpPr>
            <a:spLocks noGrp="1"/>
          </p:cNvSpPr>
          <p:nvPr>
            <p:ph type="body" idx="1"/>
          </p:nvPr>
        </p:nvSpPr>
        <p:spPr/>
        <p:txBody>
          <a:bodyPr/>
          <a:p>
            <a:r>
              <a:rPr lang="zh-CN" altLang="en-US" sz="2600" dirty="0"/>
              <a:t>由于临界资源的出现，已经进程并发执行的被允许，所以就会出现进程申请资源失败被永远阻塞的情况，即为“死锁”。由此可见，死锁产生的原因和临界资源的访问及进程的并发执行有关。如：当系统中供多个进程共享的资源如打印机，其数目不足以满足诸进程的需要时，会引起诸多进程对资源的竞争而产生死锁；进程在运行过程中，请求和释放资源的顺序不当，也同样会导致产生进程死锁。 </a:t>
            </a:r>
            <a:endParaRPr lang="zh-CN" altLang="en-US" sz="2600" dirty="0"/>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标题 99329"/>
          <p:cNvSpPr>
            <a:spLocks noGrp="1"/>
          </p:cNvSpPr>
          <p:nvPr>
            <p:ph type="title"/>
          </p:nvPr>
        </p:nvSpPr>
        <p:spPr/>
        <p:txBody>
          <a:bodyPr anchor="b"/>
          <a:p>
            <a:r>
              <a:rPr lang="en-US" altLang="zh-CN"/>
              <a:t>4.3.2  </a:t>
            </a:r>
            <a:r>
              <a:rPr lang="zh-CN" altLang="en-US" dirty="0"/>
              <a:t>死锁产生原因和必要条件</a:t>
            </a:r>
            <a:endParaRPr lang="zh-CN" altLang="en-US" dirty="0"/>
          </a:p>
        </p:txBody>
      </p:sp>
      <p:sp>
        <p:nvSpPr>
          <p:cNvPr id="99331" name="文本占位符 99330"/>
          <p:cNvSpPr>
            <a:spLocks noGrp="1"/>
          </p:cNvSpPr>
          <p:nvPr>
            <p:ph type="body" idx="1"/>
          </p:nvPr>
        </p:nvSpPr>
        <p:spPr/>
        <p:txBody>
          <a:bodyPr/>
          <a:p>
            <a:pPr>
              <a:lnSpc>
                <a:spcPct val="80000"/>
              </a:lnSpc>
            </a:pPr>
            <a:r>
              <a:rPr lang="zh-CN" altLang="en-US" sz="2400" dirty="0"/>
              <a:t>死锁产生的必要条件包含以下几点：</a:t>
            </a:r>
            <a:endParaRPr lang="zh-CN" altLang="en-US" sz="2400" dirty="0"/>
          </a:p>
          <a:p>
            <a:pPr>
              <a:lnSpc>
                <a:spcPct val="80000"/>
              </a:lnSpc>
            </a:pPr>
            <a:r>
              <a:rPr lang="zh-CN" altLang="en-US" sz="2400" dirty="0"/>
              <a:t>互斥</a:t>
            </a:r>
            <a:r>
              <a:rPr lang="en-US" altLang="zh-CN" sz="2400"/>
              <a:t>: </a:t>
            </a:r>
            <a:r>
              <a:rPr lang="zh-CN" altLang="en-US" sz="2400" dirty="0"/>
              <a:t>进程对所分配到的资源必须独立使用，即在一段时间内某资源只由一个进程占用，不能共享。如果此时还有其它进程请求该资源，则请求者只能等待，直至占有该资源的进程使用完毕，对资源进行释放。</a:t>
            </a:r>
            <a:endParaRPr lang="zh-CN" altLang="en-US" sz="2400" dirty="0"/>
          </a:p>
          <a:p>
            <a:pPr>
              <a:lnSpc>
                <a:spcPct val="80000"/>
              </a:lnSpc>
            </a:pPr>
            <a:r>
              <a:rPr lang="zh-CN" altLang="en-US" sz="2400" dirty="0"/>
              <a:t>请求和保持：进程已经持有了至少一个资源，但又提出了新的资源请求，而该资源又已被其它进程占有，此时请求进程阻塞，但又对已获得的其它资源保持继续持有。</a:t>
            </a:r>
            <a:endParaRPr lang="zh-CN" altLang="en-US" sz="2400" dirty="0"/>
          </a:p>
          <a:p>
            <a:pPr>
              <a:lnSpc>
                <a:spcPct val="80000"/>
              </a:lnSpc>
            </a:pPr>
            <a:r>
              <a:rPr lang="zh-CN" altLang="en-US" sz="2400" dirty="0"/>
              <a:t>不可剥夺</a:t>
            </a:r>
            <a:r>
              <a:rPr lang="en-US" altLang="zh-CN" sz="2400"/>
              <a:t>: </a:t>
            </a:r>
            <a:r>
              <a:rPr lang="zh-CN" altLang="en-US" sz="2400" dirty="0"/>
              <a:t>在未使用完之前，不能剥夺进程已获得的资源，只能在使用完时由自己释放。</a:t>
            </a:r>
            <a:endParaRPr lang="zh-CN" altLang="en-US" sz="2400" dirty="0"/>
          </a:p>
          <a:p>
            <a:pPr>
              <a:lnSpc>
                <a:spcPct val="80000"/>
              </a:lnSpc>
            </a:pPr>
            <a:r>
              <a:rPr lang="zh-CN" altLang="en-US" sz="2400" dirty="0"/>
              <a:t>循环等待：在发生死锁时，必然存在一个进程和进程之间等待相互资源的环形链。使得链中每个进程的资源需求都得不到满足。</a:t>
            </a:r>
            <a:endParaRPr lang="zh-CN" altLang="en-US" sz="2400" dirty="0"/>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标题 100353"/>
          <p:cNvSpPr>
            <a:spLocks noGrp="1"/>
          </p:cNvSpPr>
          <p:nvPr>
            <p:ph type="title"/>
          </p:nvPr>
        </p:nvSpPr>
        <p:spPr/>
        <p:txBody>
          <a:bodyPr anchor="b"/>
          <a:p>
            <a:r>
              <a:rPr lang="en-US" altLang="zh-CN"/>
              <a:t>4.3.3  </a:t>
            </a:r>
            <a:r>
              <a:rPr lang="zh-CN" altLang="en-US" dirty="0"/>
              <a:t>死锁预防</a:t>
            </a:r>
            <a:endParaRPr lang="zh-CN" altLang="en-US" dirty="0"/>
          </a:p>
        </p:txBody>
      </p:sp>
      <p:sp>
        <p:nvSpPr>
          <p:cNvPr id="100355" name="文本占位符 100354"/>
          <p:cNvSpPr>
            <a:spLocks noGrp="1"/>
          </p:cNvSpPr>
          <p:nvPr>
            <p:ph type="body" idx="1"/>
          </p:nvPr>
        </p:nvSpPr>
        <p:spPr/>
        <p:txBody>
          <a:bodyPr/>
          <a:p>
            <a:r>
              <a:rPr lang="zh-CN" altLang="en-US" dirty="0"/>
              <a:t>破坏死锁产生的条件中的一项或多项，就能够预防死锁情况的发生。由于临界资源的特性，不能共享，所以互斥这个条件不能被破坏，只能考虑另外三种条件。</a:t>
            </a:r>
            <a:endParaRPr lang="zh-CN" altLang="en-US" dirty="0"/>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标题 101377"/>
          <p:cNvSpPr>
            <a:spLocks noGrp="1"/>
          </p:cNvSpPr>
          <p:nvPr>
            <p:ph type="title"/>
          </p:nvPr>
        </p:nvSpPr>
        <p:spPr/>
        <p:txBody>
          <a:bodyPr anchor="b"/>
          <a:p>
            <a:r>
              <a:rPr lang="en-US" altLang="zh-CN"/>
              <a:t>4.3.3  </a:t>
            </a:r>
            <a:r>
              <a:rPr lang="zh-CN" altLang="en-US" dirty="0"/>
              <a:t>死锁预防</a:t>
            </a:r>
            <a:endParaRPr lang="zh-CN" altLang="en-US" dirty="0"/>
          </a:p>
        </p:txBody>
      </p:sp>
      <p:sp>
        <p:nvSpPr>
          <p:cNvPr id="101379" name="文本占位符 101378"/>
          <p:cNvSpPr>
            <a:spLocks noGrp="1"/>
          </p:cNvSpPr>
          <p:nvPr>
            <p:ph type="body" idx="1"/>
          </p:nvPr>
        </p:nvSpPr>
        <p:spPr/>
        <p:txBody>
          <a:bodyPr/>
          <a:p>
            <a:pPr marL="609600" indent="-609600">
              <a:lnSpc>
                <a:spcPct val="90000"/>
              </a:lnSpc>
            </a:pPr>
            <a:r>
              <a:rPr lang="zh-CN" altLang="en-US" sz="2600" dirty="0"/>
              <a:t>破坏“请求和保持”条件</a:t>
            </a:r>
            <a:endParaRPr lang="zh-CN" altLang="en-US" sz="2600" dirty="0"/>
          </a:p>
          <a:p>
            <a:pPr marL="609600" indent="-609600">
              <a:lnSpc>
                <a:spcPct val="90000"/>
              </a:lnSpc>
            </a:pPr>
            <a:r>
              <a:rPr lang="zh-CN" altLang="en-US" sz="2600" dirty="0"/>
              <a:t>将对资源的申请放在进程运行之前一次性进行，得到了所需所有资源的进程在整个运行期间不会再提出资源要求，从而破坏了请求条件。</a:t>
            </a:r>
            <a:endParaRPr lang="zh-CN" altLang="en-US" sz="2600" dirty="0"/>
          </a:p>
          <a:p>
            <a:pPr marL="609600" indent="-609600">
              <a:lnSpc>
                <a:spcPct val="90000"/>
              </a:lnSpc>
            </a:pPr>
            <a:r>
              <a:rPr lang="zh-CN" altLang="en-US" sz="2600" dirty="0"/>
              <a:t>在分配资源时，只要有一种资源不能满足某进程的要求，即使其它所需的各资源都空闲，也不分配给该进程，而让该进程等待。由于在该进程的等待期间，它并未占有任何资源，因而破坏了保持条件。 </a:t>
            </a:r>
            <a:endParaRPr lang="zh-CN" altLang="en-US" sz="2600" dirty="0"/>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标题 102401"/>
          <p:cNvSpPr>
            <a:spLocks noGrp="1"/>
          </p:cNvSpPr>
          <p:nvPr>
            <p:ph type="title"/>
          </p:nvPr>
        </p:nvSpPr>
        <p:spPr/>
        <p:txBody>
          <a:bodyPr anchor="b"/>
          <a:p>
            <a:r>
              <a:rPr lang="en-US" altLang="zh-CN"/>
              <a:t>4.3.3  </a:t>
            </a:r>
            <a:r>
              <a:rPr lang="zh-CN" altLang="en-US" dirty="0"/>
              <a:t>死锁预防</a:t>
            </a:r>
            <a:endParaRPr lang="zh-CN" altLang="en-US" dirty="0"/>
          </a:p>
        </p:txBody>
      </p:sp>
      <p:sp>
        <p:nvSpPr>
          <p:cNvPr id="102403" name="文本占位符 102402"/>
          <p:cNvSpPr>
            <a:spLocks noGrp="1"/>
          </p:cNvSpPr>
          <p:nvPr>
            <p:ph type="body" idx="1"/>
          </p:nvPr>
        </p:nvSpPr>
        <p:spPr/>
        <p:txBody>
          <a:bodyPr/>
          <a:p>
            <a:pPr marL="609600" indent="-609600"/>
            <a:r>
              <a:rPr lang="zh-CN" altLang="en-US" dirty="0"/>
              <a:t>破坏“不剥夺”条件</a:t>
            </a:r>
            <a:endParaRPr lang="zh-CN" altLang="en-US" dirty="0"/>
          </a:p>
          <a:p>
            <a:pPr marL="609600" indent="-609600"/>
            <a:r>
              <a:rPr lang="zh-CN" altLang="en-US" dirty="0"/>
              <a:t>　进程逐个地提出对资源的要求。 当一个已经保持了某些资源的进程，再提出新的资源请求而不能立即得到满足时，必须释放它已经保持了的所有资源，待以后需要时再重新申请。 已经占有的资源，在运行过程中会被暂时地释放掉，从而破坏了“不剥夺”条件。 </a:t>
            </a:r>
            <a:endParaRPr lang="zh-CN" altLang="en-US" dirty="0"/>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标题 104449"/>
          <p:cNvSpPr>
            <a:spLocks noGrp="1"/>
          </p:cNvSpPr>
          <p:nvPr>
            <p:ph type="title"/>
          </p:nvPr>
        </p:nvSpPr>
        <p:spPr/>
        <p:txBody>
          <a:bodyPr anchor="b"/>
          <a:p>
            <a:r>
              <a:rPr lang="en-US" altLang="zh-CN"/>
              <a:t>4.3.3  </a:t>
            </a:r>
            <a:r>
              <a:rPr lang="zh-CN" altLang="en-US" dirty="0"/>
              <a:t>死锁预防</a:t>
            </a:r>
            <a:endParaRPr lang="zh-CN" altLang="en-US" dirty="0"/>
          </a:p>
        </p:txBody>
      </p:sp>
      <p:sp>
        <p:nvSpPr>
          <p:cNvPr id="104451" name="文本占位符 104450"/>
          <p:cNvSpPr>
            <a:spLocks noGrp="1"/>
          </p:cNvSpPr>
          <p:nvPr>
            <p:ph type="body" idx="1"/>
          </p:nvPr>
        </p:nvSpPr>
        <p:spPr/>
        <p:txBody>
          <a:bodyPr/>
          <a:p>
            <a:pPr marL="609600" indent="-609600"/>
            <a:r>
              <a:rPr lang="zh-CN" altLang="en-US" dirty="0"/>
              <a:t>破坏“环路等待”条件</a:t>
            </a:r>
            <a:endParaRPr lang="zh-CN" altLang="en-US" dirty="0"/>
          </a:p>
          <a:p>
            <a:pPr marL="609600" indent="-609600"/>
            <a:r>
              <a:rPr lang="zh-CN" altLang="en-US" dirty="0"/>
              <a:t>系统将所有资源按类型分成不同等级进行排列，并赋予不同的等级号。例如，资源</a:t>
            </a:r>
            <a:r>
              <a:rPr lang="en-US" altLang="zh-CN"/>
              <a:t>a</a:t>
            </a:r>
            <a:r>
              <a:rPr lang="zh-CN" altLang="en-US" dirty="0"/>
              <a:t>序号为</a:t>
            </a:r>
            <a:r>
              <a:rPr lang="en-US" altLang="zh-CN"/>
              <a:t>1</a:t>
            </a:r>
            <a:r>
              <a:rPr lang="zh-CN" altLang="en-US" dirty="0"/>
              <a:t>，资源</a:t>
            </a:r>
            <a:r>
              <a:rPr lang="en-US" altLang="zh-CN"/>
              <a:t>b</a:t>
            </a:r>
            <a:r>
              <a:rPr lang="zh-CN" altLang="en-US" dirty="0"/>
              <a:t>的序号为</a:t>
            </a:r>
            <a:r>
              <a:rPr lang="en-US" altLang="zh-CN"/>
              <a:t>2</a:t>
            </a:r>
            <a:r>
              <a:rPr lang="zh-CN" altLang="en-US" dirty="0"/>
              <a:t>，资源</a:t>
            </a:r>
            <a:r>
              <a:rPr lang="en-US" altLang="zh-CN"/>
              <a:t>c</a:t>
            </a:r>
            <a:r>
              <a:rPr lang="zh-CN" altLang="en-US" dirty="0"/>
              <a:t>的序号为</a:t>
            </a:r>
            <a:r>
              <a:rPr lang="en-US" altLang="zh-CN"/>
              <a:t>3</a:t>
            </a:r>
            <a:r>
              <a:rPr lang="zh-CN" altLang="en-US" dirty="0"/>
              <a:t>，</a:t>
            </a:r>
            <a:r>
              <a:rPr lang="en-US" altLang="zh-CN">
                <a:latin typeface="Arial" panose="020B0604020202090204" pitchFamily="34" charset="0"/>
              </a:rPr>
              <a:t>…</a:t>
            </a:r>
            <a:r>
              <a:rPr lang="zh-CN" altLang="en-US" dirty="0"/>
              <a:t>。所有进程对资源的请求必须严格按照资源序号递增的次序提出，这样，在所形成的资源分配图中，不可能再出现环路，破坏了“环路等待”条件。 </a:t>
            </a:r>
            <a:endParaRPr lang="zh-CN" altLang="en-US" dirty="0"/>
          </a:p>
        </p:txBody>
      </p:sp>
      <p:sp>
        <p:nvSpPr>
          <p:cNvPr id="2" name="灯片编号占位符 1"/>
          <p:cNvSpPr/>
          <p:nvPr>
            <p:ph type="sldNum" sz="quarter" idx="12"/>
          </p:nvPr>
        </p:nvSpPr>
        <p:spPr/>
        <p:txBody>
          <a:bodyPr/>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1425</Words>
  <Application>WPS 演示</Application>
  <PresentationFormat>宽屏</PresentationFormat>
  <Paragraphs>58</Paragraphs>
  <Slides>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8</vt:i4>
      </vt:variant>
    </vt:vector>
  </HeadingPairs>
  <TitlesOfParts>
    <vt:vector size="22" baseType="lpstr">
      <vt:lpstr>Arial</vt:lpstr>
      <vt:lpstr>方正书宋_GBK</vt:lpstr>
      <vt:lpstr>Wingdings</vt:lpstr>
      <vt:lpstr>宋体</vt:lpstr>
      <vt:lpstr>Arial Unicode MS</vt:lpstr>
      <vt:lpstr>Calibri Light</vt:lpstr>
      <vt:lpstr>Helvetica Neue</vt:lpstr>
      <vt:lpstr>汉仪书宋二KW</vt:lpstr>
      <vt:lpstr>Calibri</vt:lpstr>
      <vt:lpstr>微软雅黑</vt:lpstr>
      <vt:lpstr>汉仪旗黑</vt:lpstr>
      <vt:lpstr>Times New Roman</vt:lpstr>
      <vt:lpstr>宋体</vt:lpstr>
      <vt:lpstr>Office 主题</vt:lpstr>
      <vt:lpstr>4.3  死锁简介  4.3.1  资源</vt:lpstr>
      <vt:lpstr>4.3.1  资源</vt:lpstr>
      <vt:lpstr>4.3.2  死锁产生原因和必要条件</vt:lpstr>
      <vt:lpstr>4.3.2  死锁产生原因和必要条件</vt:lpstr>
      <vt:lpstr>4.3.3  死锁预防</vt:lpstr>
      <vt:lpstr>4.3.3  死锁预防</vt:lpstr>
      <vt:lpstr>4.3.3  死锁预防</vt:lpstr>
      <vt:lpstr>4.3.3  死锁预防</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linaikuang</dc:creator>
  <cp:lastModifiedBy>linaikuang</cp:lastModifiedBy>
  <cp:revision>6</cp:revision>
  <dcterms:created xsi:type="dcterms:W3CDTF">2020-10-16T00:50:35Z</dcterms:created>
  <dcterms:modified xsi:type="dcterms:W3CDTF">2020-10-16T00:50:35Z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