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72" r:id="rId3"/>
    <p:sldId id="373" r:id="rId4"/>
    <p:sldId id="374" r:id="rId5"/>
    <p:sldId id="375" r:id="rId6"/>
    <p:sldId id="376" r:id="rId7"/>
    <p:sldId id="377" r:id="rId8"/>
    <p:sldId id="378" r:id="rId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Calibri" charset="0"/>
              <a:ea typeface="宋体" pitchFamily="2" charset="-122"/>
            </a:endParaRPr>
          </a:p>
        </p:txBody>
      </p:sp>
      <p:sp>
        <p:nvSpPr>
          <p:cNvPr id="6" name="页脚占位符 5"/>
          <p:cNvSpPr>
            <a:spLocks noGrp="1"/>
          </p:cNvSpPr>
          <p:nvPr>
            <p:ph type="ftr" sz="quarter" idx="11"/>
          </p:nvPr>
        </p:nvSpPr>
        <p:spPr/>
        <p:txBody>
          <a:bodyPr/>
          <a:lstStyle/>
          <a:p>
            <a:pPr lvl="0"/>
            <a:endParaRPr lang="en-US" altLang="zh-CN">
              <a:ea typeface="宋体"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emf"/><Relationship Id="rId3" Type="http://schemas.openxmlformats.org/officeDocument/2006/relationships/oleObject" Target="../embeddings/oleObject2.bin"/><Relationship Id="rId2" Type="http://schemas.openxmlformats.org/officeDocument/2006/relationships/image" Target="../media/image1.e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标题 106497"/>
          <p:cNvSpPr>
            <a:spLocks noGrp="1"/>
          </p:cNvSpPr>
          <p:nvPr>
            <p:ph type="title"/>
          </p:nvPr>
        </p:nvSpPr>
        <p:spPr/>
        <p:txBody>
          <a:bodyPr anchor="b"/>
          <a:p>
            <a:r>
              <a:rPr lang="en-US" altLang="zh-CN"/>
              <a:t>4.4 </a:t>
            </a:r>
            <a:r>
              <a:rPr lang="zh-CN" altLang="en-US" dirty="0"/>
              <a:t>死锁检测和恢复</a:t>
            </a:r>
            <a:endParaRPr lang="zh-CN" altLang="en-US" dirty="0"/>
          </a:p>
        </p:txBody>
      </p:sp>
      <p:sp>
        <p:nvSpPr>
          <p:cNvPr id="106499" name="文本占位符 106498"/>
          <p:cNvSpPr>
            <a:spLocks noGrp="1"/>
          </p:cNvSpPr>
          <p:nvPr>
            <p:ph type="body" idx="1"/>
          </p:nvPr>
        </p:nvSpPr>
        <p:spPr/>
        <p:txBody>
          <a:bodyPr/>
          <a:p>
            <a:r>
              <a:rPr lang="zh-CN" altLang="en-US" dirty="0"/>
              <a:t>在资源分配的时候考虑一定的限制，对死锁的预防和避免与一定的效果，但是资源的充分共享方面又会有所欠缺。与之相对应的解决方案是考虑死锁的检测和恢复，不影响资源的合理使用和分配。</a:t>
            </a:r>
            <a:endParaRPr lang="zh-CN" altLang="en-US"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标题 105473"/>
          <p:cNvSpPr>
            <a:spLocks noGrp="1"/>
          </p:cNvSpPr>
          <p:nvPr>
            <p:ph type="title"/>
          </p:nvPr>
        </p:nvSpPr>
        <p:spPr/>
        <p:txBody>
          <a:bodyPr anchor="b"/>
          <a:p>
            <a:r>
              <a:rPr lang="en-US" altLang="zh-CN" sz="3800"/>
              <a:t>4.4.1  </a:t>
            </a:r>
            <a:r>
              <a:rPr lang="zh-CN" altLang="en-US" sz="3800" dirty="0"/>
              <a:t>死锁检测</a:t>
            </a:r>
            <a:endParaRPr lang="zh-CN" altLang="en-US" dirty="0"/>
          </a:p>
        </p:txBody>
      </p:sp>
      <p:sp>
        <p:nvSpPr>
          <p:cNvPr id="105475" name="文本占位符 105474"/>
          <p:cNvSpPr>
            <a:spLocks noGrp="1"/>
          </p:cNvSpPr>
          <p:nvPr>
            <p:ph type="body" idx="1"/>
          </p:nvPr>
        </p:nvSpPr>
        <p:spPr/>
        <p:txBody>
          <a:bodyPr/>
          <a:p>
            <a:pPr>
              <a:lnSpc>
                <a:spcPct val="90000"/>
              </a:lnSpc>
            </a:pPr>
            <a:r>
              <a:rPr lang="zh-CN" altLang="en-US" sz="2800" dirty="0"/>
              <a:t>当系统为进程分配资源时，没有采取任何限制性措施，那么系统必须检测系统内部是否出现死锁情况，并提供相应的提供解除死锁的手段，为此，系统必须做到：</a:t>
            </a:r>
            <a:endParaRPr lang="zh-CN" altLang="en-US" sz="2800" dirty="0"/>
          </a:p>
          <a:p>
            <a:pPr>
              <a:lnSpc>
                <a:spcPct val="90000"/>
              </a:lnSpc>
            </a:pPr>
            <a:r>
              <a:rPr lang="zh-CN" altLang="en-US" sz="2800" dirty="0"/>
              <a:t>保存有关资源的请求和分配信息；</a:t>
            </a:r>
            <a:endParaRPr lang="zh-CN" altLang="en-US" sz="2800" dirty="0"/>
          </a:p>
          <a:p>
            <a:pPr>
              <a:lnSpc>
                <a:spcPct val="90000"/>
              </a:lnSpc>
            </a:pPr>
            <a:r>
              <a:rPr lang="zh-CN" altLang="en-US" sz="2800" dirty="0"/>
              <a:t>提供一种算法，以利用这些信息来检测系统是否已进入死锁状态。 </a:t>
            </a:r>
            <a:endParaRPr lang="zh-CN" altLang="en-US" sz="2800" dirty="0"/>
          </a:p>
          <a:p>
            <a:pPr>
              <a:lnSpc>
                <a:spcPct val="90000"/>
              </a:lnSpc>
            </a:pPr>
            <a:r>
              <a:rPr lang="zh-CN" altLang="en-US" sz="2800" dirty="0"/>
              <a:t>相关难点在于：何时以何种频率运行检测死锁的算法。运行太频繁会浪费</a:t>
            </a:r>
            <a:r>
              <a:rPr lang="en-US" altLang="zh-CN" sz="2800"/>
              <a:t>CPU</a:t>
            </a:r>
            <a:r>
              <a:rPr lang="zh-CN" altLang="en-US" sz="2800" dirty="0"/>
              <a:t>的处理时间，运行太稀疏又会导致系统内部死锁情况长时间不能被发现。</a:t>
            </a:r>
            <a:endParaRPr lang="zh-CN" altLang="en-US" sz="2800"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标题 103425"/>
          <p:cNvSpPr>
            <a:spLocks noGrp="1"/>
          </p:cNvSpPr>
          <p:nvPr>
            <p:ph type="title"/>
          </p:nvPr>
        </p:nvSpPr>
        <p:spPr/>
        <p:txBody>
          <a:bodyPr anchor="b"/>
          <a:p>
            <a:r>
              <a:rPr lang="en-US" altLang="zh-CN" sz="3800"/>
              <a:t>4.4.1  </a:t>
            </a:r>
            <a:r>
              <a:rPr lang="zh-CN" altLang="en-US" sz="3800" dirty="0"/>
              <a:t>死锁检测</a:t>
            </a:r>
            <a:endParaRPr lang="zh-CN" altLang="en-US" sz="3800" dirty="0"/>
          </a:p>
        </p:txBody>
      </p:sp>
      <p:sp>
        <p:nvSpPr>
          <p:cNvPr id="103427" name="文本占位符 103426"/>
          <p:cNvSpPr>
            <a:spLocks noGrp="1"/>
          </p:cNvSpPr>
          <p:nvPr>
            <p:ph type="body" idx="1"/>
          </p:nvPr>
        </p:nvSpPr>
        <p:spPr/>
        <p:txBody>
          <a:bodyPr/>
          <a:p>
            <a:r>
              <a:rPr lang="en-US" altLang="zh-CN"/>
              <a:t>1. </a:t>
            </a:r>
            <a:r>
              <a:rPr lang="zh-CN" altLang="en-US" dirty="0"/>
              <a:t>资源分配图</a:t>
            </a:r>
            <a:endParaRPr lang="zh-CN" altLang="en-US" dirty="0"/>
          </a:p>
          <a:p>
            <a:r>
              <a:rPr lang="zh-CN" altLang="en-US" dirty="0"/>
              <a:t>资源分配图由结点和有向边组成：</a:t>
            </a:r>
            <a:endParaRPr lang="zh-CN" altLang="en-US" dirty="0"/>
          </a:p>
          <a:p>
            <a:r>
              <a:rPr lang="zh-CN" altLang="en-US" dirty="0"/>
              <a:t>结点：方框</a:t>
            </a:r>
            <a:r>
              <a:rPr lang="en-US" altLang="zh-CN" err="1"/>
              <a:t>Ri</a:t>
            </a:r>
            <a:r>
              <a:rPr lang="zh-CN" altLang="en-US" dirty="0"/>
              <a:t>表示一类资源，方框中的实心点表示具体的资源，圆圈</a:t>
            </a:r>
            <a:r>
              <a:rPr lang="en-US" altLang="zh-CN"/>
              <a:t>Pi</a:t>
            </a:r>
            <a:r>
              <a:rPr lang="zh-CN" altLang="en-US" dirty="0"/>
              <a:t>表示进程。</a:t>
            </a:r>
            <a:endParaRPr lang="zh-CN" altLang="en-US" dirty="0"/>
          </a:p>
          <a:p>
            <a:r>
              <a:rPr lang="zh-CN" altLang="en-US" dirty="0"/>
              <a:t>有向边：由进程指向资源的有向边表示进程申请资源；由资源指向进程的有向边表示资源已被进程占用。前者表示资源的请求，后者表示资源的分配。</a:t>
            </a:r>
            <a:endParaRPr lang="zh-CN" altLang="en-US"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标题 107521"/>
          <p:cNvSpPr>
            <a:spLocks noGrp="1"/>
          </p:cNvSpPr>
          <p:nvPr>
            <p:ph type="title"/>
          </p:nvPr>
        </p:nvSpPr>
        <p:spPr/>
        <p:txBody>
          <a:bodyPr anchor="b"/>
          <a:p>
            <a:r>
              <a:rPr lang="en-US" altLang="zh-CN" sz="3800"/>
              <a:t>4.4.1  </a:t>
            </a:r>
            <a:r>
              <a:rPr lang="zh-CN" altLang="en-US" sz="3800" dirty="0"/>
              <a:t>死锁检测</a:t>
            </a:r>
            <a:endParaRPr lang="zh-CN" altLang="en-US" sz="3800" dirty="0"/>
          </a:p>
        </p:txBody>
      </p:sp>
      <p:sp>
        <p:nvSpPr>
          <p:cNvPr id="107523" name="文本占位符 107522"/>
          <p:cNvSpPr>
            <a:spLocks noGrp="1"/>
          </p:cNvSpPr>
          <p:nvPr>
            <p:ph type="body" idx="1"/>
          </p:nvPr>
        </p:nvSpPr>
        <p:spPr>
          <a:xfrm>
            <a:off x="1981200" y="1600200"/>
            <a:ext cx="8229600" cy="5789613"/>
          </a:xfrm>
        </p:spPr>
        <p:txBody>
          <a:bodyPr/>
          <a:p>
            <a:pPr lvl="1"/>
            <a:r>
              <a:rPr lang="zh-CN" altLang="en-US" dirty="0"/>
              <a:t>图</a:t>
            </a:r>
            <a:r>
              <a:rPr lang="en-US" altLang="zh-CN"/>
              <a:t>4-2</a:t>
            </a:r>
            <a:r>
              <a:rPr lang="zh-CN" altLang="en-US" dirty="0"/>
              <a:t>是一个环路死锁的例子，资源</a:t>
            </a:r>
            <a:r>
              <a:rPr lang="en-US" altLang="zh-CN"/>
              <a:t>R1</a:t>
            </a:r>
            <a:r>
              <a:rPr lang="zh-CN" altLang="en-US" dirty="0"/>
              <a:t>中的唯一资源被分配给进程</a:t>
            </a:r>
            <a:r>
              <a:rPr lang="en-US" altLang="zh-CN"/>
              <a:t>P2</a:t>
            </a:r>
            <a:r>
              <a:rPr lang="zh-CN" altLang="en-US" dirty="0"/>
              <a:t>，资源</a:t>
            </a:r>
            <a:r>
              <a:rPr lang="en-US" altLang="zh-CN"/>
              <a:t>R2</a:t>
            </a:r>
            <a:r>
              <a:rPr lang="zh-CN" altLang="en-US" dirty="0"/>
              <a:t>中的唯一资源被分配给进程</a:t>
            </a:r>
            <a:r>
              <a:rPr lang="en-US" altLang="zh-CN"/>
              <a:t>P1</a:t>
            </a:r>
            <a:r>
              <a:rPr lang="zh-CN" altLang="en-US" dirty="0"/>
              <a:t>，而进程</a:t>
            </a:r>
            <a:r>
              <a:rPr lang="en-US" altLang="zh-CN"/>
              <a:t>P1</a:t>
            </a:r>
            <a:r>
              <a:rPr lang="zh-CN" altLang="en-US" dirty="0"/>
              <a:t>，</a:t>
            </a:r>
            <a:r>
              <a:rPr lang="en-US" altLang="zh-CN"/>
              <a:t>P2</a:t>
            </a:r>
            <a:r>
              <a:rPr lang="zh-CN" altLang="en-US" dirty="0"/>
              <a:t>分别还需要一个</a:t>
            </a:r>
            <a:r>
              <a:rPr lang="en-US" altLang="zh-CN"/>
              <a:t>R2</a:t>
            </a:r>
            <a:r>
              <a:rPr lang="zh-CN" altLang="en-US" dirty="0"/>
              <a:t>资源和一个</a:t>
            </a:r>
            <a:r>
              <a:rPr lang="en-US" altLang="zh-CN"/>
              <a:t>R1</a:t>
            </a:r>
            <a:r>
              <a:rPr lang="zh-CN" altLang="en-US" dirty="0"/>
              <a:t>资源，形成了保持和等待的局面，发生了死锁情况。</a:t>
            </a:r>
            <a:endParaRPr lang="zh-CN" altLang="en-US" dirty="0"/>
          </a:p>
          <a:p>
            <a:pPr lvl="1"/>
            <a:endParaRPr lang="zh-CN" altLang="en-US" dirty="0"/>
          </a:p>
          <a:p>
            <a:pPr lvl="1"/>
            <a:endParaRPr lang="zh-CN" altLang="en-US" dirty="0"/>
          </a:p>
          <a:p>
            <a:pPr lvl="1"/>
            <a:endParaRPr lang="zh-CN" altLang="en-US" dirty="0"/>
          </a:p>
          <a:p>
            <a:pPr lvl="1"/>
            <a:endParaRPr lang="zh-CN" altLang="en-US" dirty="0"/>
          </a:p>
          <a:p>
            <a:pPr lvl="1"/>
            <a:endParaRPr lang="zh-CN" altLang="en-US" dirty="0"/>
          </a:p>
          <a:p>
            <a:pPr lvl="1">
              <a:buNone/>
            </a:pPr>
            <a:r>
              <a:rPr lang="en-US" altLang="zh-CN"/>
              <a:t>                4-2                                      4-3</a:t>
            </a:r>
            <a:endParaRPr lang="zh-CN" altLang="en-US" dirty="0"/>
          </a:p>
        </p:txBody>
      </p:sp>
      <p:sp>
        <p:nvSpPr>
          <p:cNvPr id="107525" name="矩形 107524"/>
          <p:cNvSpPr/>
          <p:nvPr/>
        </p:nvSpPr>
        <p:spPr>
          <a:xfrm>
            <a:off x="1524000" y="2214563"/>
            <a:ext cx="9144000" cy="0"/>
          </a:xfrm>
          <a:prstGeom prst="rect">
            <a:avLst/>
          </a:prstGeom>
          <a:noFill/>
          <a:ln w="9525">
            <a:noFill/>
          </a:ln>
        </p:spPr>
        <p:txBody>
          <a:bodyPr/>
          <a:p>
            <a:endParaRPr lang="zh-CN" altLang="en-US"/>
          </a:p>
        </p:txBody>
      </p:sp>
      <p:graphicFrame>
        <p:nvGraphicFramePr>
          <p:cNvPr id="107524" name="对象 107523"/>
          <p:cNvGraphicFramePr/>
          <p:nvPr/>
        </p:nvGraphicFramePr>
        <p:xfrm>
          <a:off x="2640013" y="3789363"/>
          <a:ext cx="3038475" cy="2428875"/>
        </p:xfrm>
        <a:graphic>
          <a:graphicData uri="http://schemas.openxmlformats.org/presentationml/2006/ole">
            <mc:AlternateContent xmlns:mc="http://schemas.openxmlformats.org/markup-compatibility/2006">
              <mc:Choice xmlns:v="urn:schemas-microsoft-com:vml" Requires="v">
                <p:oleObj spid="_x0000_s3081" name="" r:id="rId1" imgW="4533900" imgH="3619500" progId="Visio.Drawing.11">
                  <p:embed/>
                </p:oleObj>
              </mc:Choice>
              <mc:Fallback>
                <p:oleObj name="" r:id="rId1" imgW="4533900" imgH="3619500" progId="Visio.Drawing.11">
                  <p:embed/>
                  <p:pic>
                    <p:nvPicPr>
                      <p:cNvPr id="0" name="图片 3080"/>
                      <p:cNvPicPr/>
                      <p:nvPr/>
                    </p:nvPicPr>
                    <p:blipFill>
                      <a:blip r:embed="rId2"/>
                      <a:stretch>
                        <a:fillRect/>
                      </a:stretch>
                    </p:blipFill>
                    <p:spPr>
                      <a:xfrm>
                        <a:off x="2640013" y="3789363"/>
                        <a:ext cx="3038475" cy="2428875"/>
                      </a:xfrm>
                      <a:prstGeom prst="rect">
                        <a:avLst/>
                      </a:prstGeom>
                      <a:noFill/>
                      <a:ln w="38100">
                        <a:noFill/>
                        <a:miter/>
                      </a:ln>
                    </p:spPr>
                  </p:pic>
                </p:oleObj>
              </mc:Fallback>
            </mc:AlternateContent>
          </a:graphicData>
        </a:graphic>
      </p:graphicFrame>
      <p:sp>
        <p:nvSpPr>
          <p:cNvPr id="107531" name="矩形 107530"/>
          <p:cNvSpPr/>
          <p:nvPr/>
        </p:nvSpPr>
        <p:spPr>
          <a:xfrm>
            <a:off x="1524000" y="2266950"/>
            <a:ext cx="9144000" cy="0"/>
          </a:xfrm>
          <a:prstGeom prst="rect">
            <a:avLst/>
          </a:prstGeom>
          <a:noFill/>
          <a:ln w="9525">
            <a:noFill/>
          </a:ln>
        </p:spPr>
        <p:txBody>
          <a:bodyPr/>
          <a:p>
            <a:endParaRPr lang="zh-CN" altLang="en-US"/>
          </a:p>
        </p:txBody>
      </p:sp>
      <p:graphicFrame>
        <p:nvGraphicFramePr>
          <p:cNvPr id="107530" name="对象 107529"/>
          <p:cNvGraphicFramePr/>
          <p:nvPr/>
        </p:nvGraphicFramePr>
        <p:xfrm>
          <a:off x="6383338" y="3860800"/>
          <a:ext cx="3025775" cy="2413000"/>
        </p:xfrm>
        <a:graphic>
          <a:graphicData uri="http://schemas.openxmlformats.org/presentationml/2006/ole">
            <mc:AlternateContent xmlns:mc="http://schemas.openxmlformats.org/markup-compatibility/2006">
              <mc:Choice xmlns:v="urn:schemas-microsoft-com:vml" Requires="v">
                <p:oleObj spid="_x0000_s3080" name="" r:id="rId3" imgW="4533900" imgH="3619500" progId="Visio.Drawing.11">
                  <p:embed/>
                </p:oleObj>
              </mc:Choice>
              <mc:Fallback>
                <p:oleObj name="" r:id="rId3" imgW="4533900" imgH="3619500" progId="Visio.Drawing.11">
                  <p:embed/>
                  <p:pic>
                    <p:nvPicPr>
                      <p:cNvPr id="0" name="图片 3079"/>
                      <p:cNvPicPr/>
                      <p:nvPr/>
                    </p:nvPicPr>
                    <p:blipFill>
                      <a:blip r:embed="rId4"/>
                      <a:stretch>
                        <a:fillRect/>
                      </a:stretch>
                    </p:blipFill>
                    <p:spPr>
                      <a:xfrm>
                        <a:off x="6383338" y="3860800"/>
                        <a:ext cx="3025775" cy="2413000"/>
                      </a:xfrm>
                      <a:prstGeom prst="rect">
                        <a:avLst/>
                      </a:prstGeom>
                      <a:noFill/>
                      <a:ln w="38100">
                        <a:noFill/>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标题 108545"/>
          <p:cNvSpPr>
            <a:spLocks noGrp="1"/>
          </p:cNvSpPr>
          <p:nvPr>
            <p:ph type="title"/>
          </p:nvPr>
        </p:nvSpPr>
        <p:spPr/>
        <p:txBody>
          <a:bodyPr anchor="b"/>
          <a:p>
            <a:r>
              <a:rPr lang="en-US" altLang="zh-CN" sz="3800"/>
              <a:t>4.4.1  </a:t>
            </a:r>
            <a:r>
              <a:rPr lang="zh-CN" altLang="en-US" sz="3800" dirty="0"/>
              <a:t>死锁检测</a:t>
            </a:r>
            <a:endParaRPr lang="zh-CN" altLang="en-US" sz="3800" dirty="0"/>
          </a:p>
        </p:txBody>
      </p:sp>
      <p:sp>
        <p:nvSpPr>
          <p:cNvPr id="108547" name="文本占位符 108546"/>
          <p:cNvSpPr>
            <a:spLocks noGrp="1"/>
          </p:cNvSpPr>
          <p:nvPr>
            <p:ph type="body" idx="1"/>
          </p:nvPr>
        </p:nvSpPr>
        <p:spPr/>
        <p:txBody>
          <a:bodyPr/>
          <a:p>
            <a:pPr>
              <a:lnSpc>
                <a:spcPct val="90000"/>
              </a:lnSpc>
            </a:pPr>
            <a:r>
              <a:rPr lang="en-US" altLang="zh-CN" sz="2600"/>
              <a:t>2.</a:t>
            </a:r>
            <a:r>
              <a:rPr lang="zh-CN" altLang="en-US" sz="2600" dirty="0"/>
              <a:t>死锁定理</a:t>
            </a:r>
            <a:endParaRPr lang="zh-CN" altLang="en-US" sz="2600" dirty="0"/>
          </a:p>
          <a:p>
            <a:pPr>
              <a:lnSpc>
                <a:spcPct val="90000"/>
              </a:lnSpc>
            </a:pPr>
            <a:r>
              <a:rPr lang="zh-CN" altLang="en-US" sz="2600" dirty="0"/>
              <a:t>可以通过对资源分配图是否可以简化来判断系统是否会处于死锁状态，这样的定理被称为死锁定理。</a:t>
            </a:r>
            <a:endParaRPr lang="zh-CN" altLang="en-US" sz="2600" dirty="0"/>
          </a:p>
          <a:p>
            <a:pPr>
              <a:lnSpc>
                <a:spcPct val="90000"/>
              </a:lnSpc>
            </a:pPr>
            <a:r>
              <a:rPr lang="zh-CN" altLang="en-US" sz="2600" dirty="0"/>
              <a:t>如果资源分配图中有环路，且每种资源只有一个资源，如图</a:t>
            </a:r>
            <a:r>
              <a:rPr lang="en-US" altLang="zh-CN" sz="2600"/>
              <a:t>4-2</a:t>
            </a:r>
            <a:r>
              <a:rPr lang="zh-CN" altLang="en-US" sz="2600" dirty="0"/>
              <a:t>，系统发生死锁。</a:t>
            </a:r>
            <a:endParaRPr lang="zh-CN" altLang="en-US" sz="2600" dirty="0"/>
          </a:p>
          <a:p>
            <a:pPr>
              <a:lnSpc>
                <a:spcPct val="90000"/>
              </a:lnSpc>
            </a:pPr>
            <a:r>
              <a:rPr lang="zh-CN" altLang="en-US" sz="2600" dirty="0"/>
              <a:t>如果资源分配图中有环路，但是每种资源有若干个具体资源，系统不一定会发生死锁，如图</a:t>
            </a:r>
            <a:r>
              <a:rPr lang="en-US" altLang="zh-CN" sz="2600"/>
              <a:t>4-3</a:t>
            </a:r>
            <a:r>
              <a:rPr lang="zh-CN" altLang="en-US" sz="2600" dirty="0"/>
              <a:t>有足够的资源分别分配给</a:t>
            </a:r>
            <a:r>
              <a:rPr lang="en-US" altLang="zh-CN" sz="2600"/>
              <a:t>P1</a:t>
            </a:r>
            <a:r>
              <a:rPr lang="zh-CN" altLang="en-US" sz="2600" dirty="0"/>
              <a:t>和</a:t>
            </a:r>
            <a:r>
              <a:rPr lang="en-US" altLang="zh-CN" sz="2600"/>
              <a:t>P2</a:t>
            </a:r>
            <a:r>
              <a:rPr lang="zh-CN" altLang="en-US" sz="2600" dirty="0"/>
              <a:t>。</a:t>
            </a:r>
            <a:endParaRPr lang="zh-CN" altLang="en-US" sz="2600" dirty="0"/>
          </a:p>
          <a:p>
            <a:pPr>
              <a:lnSpc>
                <a:spcPct val="90000"/>
              </a:lnSpc>
            </a:pPr>
            <a:r>
              <a:rPr lang="zh-CN" altLang="en-US" sz="2600" dirty="0"/>
              <a:t>如果资源分配图中无环路，则系统不会死锁。</a:t>
            </a:r>
            <a:endParaRPr lang="zh-CN" altLang="en-US" sz="2600" dirty="0"/>
          </a:p>
        </p:txBody>
      </p:sp>
      <p:sp>
        <p:nvSpPr>
          <p:cNvPr id="108549" name="矩形 108548"/>
          <p:cNvSpPr/>
          <p:nvPr/>
        </p:nvSpPr>
        <p:spPr>
          <a:xfrm>
            <a:off x="1524000" y="2214563"/>
            <a:ext cx="9144000" cy="0"/>
          </a:xfrm>
          <a:prstGeom prst="rect">
            <a:avLst/>
          </a:prstGeom>
          <a:noFill/>
          <a:ln w="9525">
            <a:noFill/>
          </a:ln>
        </p:spPr>
        <p:txBody>
          <a:bodyPr/>
          <a:p>
            <a:endParaRPr lang="zh-CN" altLang="en-US"/>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标题 109569"/>
          <p:cNvSpPr>
            <a:spLocks noGrp="1"/>
          </p:cNvSpPr>
          <p:nvPr>
            <p:ph type="title"/>
          </p:nvPr>
        </p:nvSpPr>
        <p:spPr/>
        <p:txBody>
          <a:bodyPr anchor="b"/>
          <a:p>
            <a:r>
              <a:rPr lang="en-US" altLang="zh-CN"/>
              <a:t>4.4.2  </a:t>
            </a:r>
            <a:r>
              <a:rPr lang="zh-CN" altLang="en-US" dirty="0"/>
              <a:t>死锁恢复</a:t>
            </a:r>
            <a:endParaRPr lang="zh-CN" altLang="en-US" dirty="0"/>
          </a:p>
        </p:txBody>
      </p:sp>
      <p:sp>
        <p:nvSpPr>
          <p:cNvPr id="109571" name="文本占位符 109570"/>
          <p:cNvSpPr>
            <a:spLocks noGrp="1"/>
          </p:cNvSpPr>
          <p:nvPr>
            <p:ph type="body" idx="1"/>
          </p:nvPr>
        </p:nvSpPr>
        <p:spPr/>
        <p:txBody>
          <a:bodyPr/>
          <a:p>
            <a:r>
              <a:rPr lang="zh-CN" altLang="en-US" dirty="0"/>
              <a:t>当发现有进程死锁时，必须立即把它们从死锁状态中恢复出来。</a:t>
            </a:r>
            <a:endParaRPr lang="zh-CN" altLang="en-US" dirty="0"/>
          </a:p>
          <a:p>
            <a:r>
              <a:rPr lang="zh-CN" altLang="en-US" dirty="0"/>
              <a:t>在出现死锁时，撤消进程的策略有多种。例如，为解除死锁状态所需撤消的进程数目最小；或者，撤消进程所付出的代价最小等。常用的会考虑资源：资源剥夺；进程：进程结束、回退和撤销。 </a:t>
            </a:r>
            <a:endParaRPr lang="zh-CN" altLang="en-US" dirty="0"/>
          </a:p>
        </p:txBody>
      </p:sp>
      <p:sp>
        <p:nvSpPr>
          <p:cNvPr id="109573" name="矩形 109572"/>
          <p:cNvSpPr/>
          <p:nvPr/>
        </p:nvSpPr>
        <p:spPr>
          <a:xfrm>
            <a:off x="1524000" y="2276475"/>
            <a:ext cx="9144000" cy="0"/>
          </a:xfrm>
          <a:prstGeom prst="rect">
            <a:avLst/>
          </a:prstGeom>
          <a:noFill/>
          <a:ln w="9525">
            <a:noFill/>
          </a:ln>
        </p:spPr>
        <p:txBody>
          <a:bodyPr/>
          <a:p>
            <a:endParaRPr lang="zh-CN" altLang="en-US"/>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标题 112641"/>
          <p:cNvSpPr>
            <a:spLocks noGrp="1"/>
          </p:cNvSpPr>
          <p:nvPr>
            <p:ph type="title"/>
          </p:nvPr>
        </p:nvSpPr>
        <p:spPr/>
        <p:txBody>
          <a:bodyPr anchor="b"/>
          <a:p>
            <a:r>
              <a:rPr lang="en-US" altLang="zh-CN"/>
              <a:t>4.4.2  </a:t>
            </a:r>
            <a:r>
              <a:rPr lang="zh-CN" altLang="en-US" dirty="0"/>
              <a:t>死锁恢复</a:t>
            </a:r>
            <a:endParaRPr lang="zh-CN" altLang="en-US" dirty="0"/>
          </a:p>
        </p:txBody>
      </p:sp>
      <p:sp>
        <p:nvSpPr>
          <p:cNvPr id="112643" name="文本占位符 112642"/>
          <p:cNvSpPr>
            <a:spLocks noGrp="1"/>
          </p:cNvSpPr>
          <p:nvPr>
            <p:ph type="body" idx="1"/>
          </p:nvPr>
        </p:nvSpPr>
        <p:spPr/>
        <p:txBody>
          <a:bodyPr/>
          <a:p>
            <a:pPr marL="609600" indent="-609600">
              <a:lnSpc>
                <a:spcPct val="80000"/>
              </a:lnSpc>
            </a:pPr>
            <a:r>
              <a:rPr lang="en-US" altLang="zh-CN" sz="2600"/>
              <a:t>1 </a:t>
            </a:r>
            <a:r>
              <a:rPr lang="zh-CN" altLang="en-US" sz="2600" dirty="0"/>
              <a:t>资源剥夺。</a:t>
            </a:r>
            <a:endParaRPr lang="zh-CN" altLang="en-US" sz="2600" dirty="0"/>
          </a:p>
          <a:p>
            <a:pPr marL="990600" lvl="1" indent="-645795">
              <a:lnSpc>
                <a:spcPct val="80000"/>
              </a:lnSpc>
            </a:pPr>
            <a:r>
              <a:rPr lang="zh-CN" altLang="en-US" sz="2200" dirty="0"/>
              <a:t>从其它进程剥夺足够数量的资源给死锁进程，以解除死锁状态。</a:t>
            </a:r>
            <a:endParaRPr lang="zh-CN" altLang="en-US" sz="2200" dirty="0"/>
          </a:p>
          <a:p>
            <a:pPr marL="609600" indent="-609600">
              <a:lnSpc>
                <a:spcPct val="80000"/>
              </a:lnSpc>
            </a:pPr>
            <a:r>
              <a:rPr lang="en-US" altLang="zh-CN" sz="2600"/>
              <a:t>2 </a:t>
            </a:r>
            <a:r>
              <a:rPr lang="zh-CN" altLang="en-US" sz="2600" dirty="0"/>
              <a:t>进程处理。</a:t>
            </a:r>
            <a:endParaRPr lang="zh-CN" altLang="en-US" sz="2600" dirty="0"/>
          </a:p>
          <a:p>
            <a:pPr marL="990600" lvl="1" indent="-645795">
              <a:lnSpc>
                <a:spcPct val="80000"/>
              </a:lnSpc>
            </a:pPr>
            <a:r>
              <a:rPr lang="zh-CN" altLang="en-US" sz="2200" dirty="0"/>
              <a:t>最简单的方法是终止所有进程，重启系统。但是之前的工作全部丢失。</a:t>
            </a:r>
            <a:endParaRPr lang="zh-CN" altLang="en-US" sz="2200" dirty="0"/>
          </a:p>
          <a:p>
            <a:pPr marL="990600" lvl="1" indent="-645795">
              <a:lnSpc>
                <a:spcPct val="80000"/>
              </a:lnSpc>
            </a:pPr>
            <a:r>
              <a:rPr lang="zh-CN" altLang="en-US" sz="2200" dirty="0"/>
              <a:t>其次是撤销所有死锁进程，将死锁接触，系统可以继续运行。</a:t>
            </a:r>
            <a:endParaRPr lang="zh-CN" altLang="en-US" sz="2200" dirty="0"/>
          </a:p>
          <a:p>
            <a:pPr marL="990600" lvl="1" indent="-645795">
              <a:lnSpc>
                <a:spcPct val="80000"/>
              </a:lnSpc>
            </a:pPr>
            <a:r>
              <a:rPr lang="zh-CN" altLang="en-US" sz="2200" dirty="0"/>
              <a:t>还有按照某种顺序逐个地撤消进程，直至有足够的资源可用，使死锁状态消除为止。</a:t>
            </a:r>
            <a:endParaRPr lang="zh-CN" altLang="en-US" sz="2200" dirty="0"/>
          </a:p>
          <a:p>
            <a:pPr marL="990600" lvl="1" indent="-645795">
              <a:lnSpc>
                <a:spcPct val="80000"/>
              </a:lnSpc>
            </a:pPr>
            <a:r>
              <a:rPr lang="zh-CN" altLang="en-US" sz="2200" dirty="0"/>
              <a:t>根据保存的检查点信息，进程逐步回退，直到死锁解除为止。依赖于系统的检查点机制。</a:t>
            </a:r>
            <a:endParaRPr lang="zh-CN" altLang="en-US" sz="2200"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1097</Words>
  <Application>WPS 演示</Application>
  <PresentationFormat>宽屏</PresentationFormat>
  <Paragraphs>65</Paragraphs>
  <Slides>7</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7</vt:i4>
      </vt:variant>
    </vt:vector>
  </HeadingPairs>
  <TitlesOfParts>
    <vt:vector size="23"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Times New Roman</vt:lpstr>
      <vt:lpstr>宋体</vt:lpstr>
      <vt:lpstr>Office 主题</vt:lpstr>
      <vt:lpstr>Visio.Drawing.11</vt:lpstr>
      <vt:lpstr>Visio.Drawing.11</vt:lpstr>
      <vt:lpstr>4.4 死锁检测和恢复</vt:lpstr>
      <vt:lpstr>4.4.1  死锁检测</vt:lpstr>
      <vt:lpstr>4.4.1  死锁检测</vt:lpstr>
      <vt:lpstr>4.4.1  死锁检测</vt:lpstr>
      <vt:lpstr>4.4.1  死锁检测</vt:lpstr>
      <vt:lpstr>4.4.2  死锁恢复</vt:lpstr>
      <vt:lpstr>4.4.2  死锁恢复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7</cp:revision>
  <dcterms:created xsi:type="dcterms:W3CDTF">2020-10-16T00:53:39Z</dcterms:created>
  <dcterms:modified xsi:type="dcterms:W3CDTF">2020-10-16T00:53:39Z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