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136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  </a:t>
            </a:r>
            <a:r>
              <a:rPr lang="zh-CN" altLang="en-US" dirty="0"/>
              <a:t>死锁避免</a:t>
            </a:r>
            <a:endParaRPr lang="zh-CN" altLang="en-US" dirty="0"/>
          </a:p>
        </p:txBody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  <a:p>
            <a:r>
              <a:rPr lang="zh-CN" altLang="en-US" dirty="0"/>
              <a:t>死锁的预防会牺牲系统的并发性能和资源的利用率，死锁避免通过合理的资源分配确保不会出现循环等待的条件，除了能够避免死锁，还能够支持进程的并发及资源的合理使用。并且死锁避免的过程是动态的，没有强制和预先设置的规则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>
          <a:xfrm>
            <a:off x="1992313" y="1700213"/>
            <a:ext cx="8229600" cy="4411662"/>
          </a:xfrm>
        </p:spPr>
        <p:txBody>
          <a:bodyPr/>
          <a:p>
            <a:r>
              <a:rPr lang="zh-CN" altLang="en-US" sz="2600" dirty="0"/>
              <a:t>不安全的分配：</a:t>
            </a:r>
            <a:endParaRPr lang="zh-CN" altLang="en-US" sz="2600" dirty="0"/>
          </a:p>
          <a:p>
            <a:r>
              <a:rPr lang="zh-CN" altLang="en-US" sz="2600" dirty="0"/>
              <a:t>判断该时刻</a:t>
            </a:r>
            <a:r>
              <a:rPr lang="en-US" altLang="zh-CN" sz="2600"/>
              <a:t>T0</a:t>
            </a:r>
            <a:r>
              <a:rPr lang="zh-CN" altLang="en-US" sz="2600" dirty="0"/>
              <a:t>是否存在安全序列 </a:t>
            </a:r>
            <a:endParaRPr lang="zh-CN" altLang="en-US" sz="2600" dirty="0"/>
          </a:p>
          <a:p>
            <a:r>
              <a:rPr lang="en-US" altLang="zh-CN" sz="2600"/>
              <a:t>T0</a:t>
            </a:r>
            <a:r>
              <a:rPr lang="zh-CN" altLang="en-US" sz="2600" dirty="0"/>
              <a:t>存在安全序列则对某进程</a:t>
            </a:r>
            <a:r>
              <a:rPr lang="en-US" altLang="zh-CN" sz="2600"/>
              <a:t>Pi</a:t>
            </a:r>
            <a:r>
              <a:rPr lang="zh-CN" altLang="en-US" sz="2600" dirty="0"/>
              <a:t>的请求进行判断 </a:t>
            </a:r>
            <a:endParaRPr lang="zh-CN" altLang="en-US" sz="2600" dirty="0"/>
          </a:p>
          <a:p>
            <a:r>
              <a:rPr lang="en-US" altLang="zh-CN" sz="2600"/>
              <a:t>Request </a:t>
            </a:r>
            <a:r>
              <a:rPr lang="en-US" altLang="zh-CN" sz="2600" err="1"/>
              <a:t>i[j]≤Need[i,j</a:t>
            </a:r>
            <a:r>
              <a:rPr lang="en-US" altLang="zh-CN" sz="2600"/>
              <a:t>] </a:t>
            </a:r>
            <a:endParaRPr lang="fr-FR" altLang="zh-CN" sz="2600"/>
          </a:p>
          <a:p>
            <a:r>
              <a:rPr lang="fr-FR" altLang="zh-CN" sz="2600" dirty="0" err="1"/>
              <a:t>Requesti</a:t>
            </a:r>
            <a:r>
              <a:rPr lang="fr-FR" altLang="zh-CN" sz="2600"/>
              <a:t>[j]</a:t>
            </a:r>
            <a:r>
              <a:rPr lang="fr-FR" altLang="zh-CN" sz="2600" dirty="0" err="1"/>
              <a:t>≤Available</a:t>
            </a:r>
            <a:r>
              <a:rPr lang="fr-FR" altLang="zh-CN" sz="2600"/>
              <a:t>[j] </a:t>
            </a:r>
            <a:endParaRPr lang="fr-FR" altLang="zh-CN" sz="2600"/>
          </a:p>
          <a:p>
            <a:r>
              <a:rPr lang="zh-CN" altLang="fr-FR" sz="2600" dirty="0"/>
              <a:t>以上</a:t>
            </a:r>
            <a:r>
              <a:rPr lang="en-US" altLang="zh-CN" sz="2600"/>
              <a:t>a</a:t>
            </a:r>
            <a:r>
              <a:rPr lang="zh-CN" altLang="en-US" sz="2600" dirty="0"/>
              <a:t>）、</a:t>
            </a:r>
            <a:r>
              <a:rPr lang="en-US" altLang="zh-CN" sz="2600"/>
              <a:t>b</a:t>
            </a:r>
            <a:r>
              <a:rPr lang="zh-CN" altLang="en-US" sz="2600" dirty="0"/>
              <a:t>）至少有一个不满足分配， </a:t>
            </a:r>
            <a:r>
              <a:rPr lang="en-US" altLang="zh-CN" sz="2600"/>
              <a:t>Pi</a:t>
            </a:r>
            <a:r>
              <a:rPr lang="zh-CN" altLang="en-US" sz="2600" dirty="0"/>
              <a:t>等待</a:t>
            </a:r>
            <a:endParaRPr lang="zh-CN" altLang="en-US" sz="2600" dirty="0"/>
          </a:p>
          <a:p>
            <a:r>
              <a:rPr lang="zh-CN" altLang="en-US" sz="2600" dirty="0"/>
              <a:t>不同意进程</a:t>
            </a:r>
            <a:r>
              <a:rPr lang="en-US" altLang="zh-CN" sz="2600"/>
              <a:t>Pi</a:t>
            </a:r>
            <a:r>
              <a:rPr lang="zh-CN" altLang="en-US" sz="2600" dirty="0"/>
              <a:t>的请求，对另一个进程</a:t>
            </a:r>
            <a:r>
              <a:rPr lang="en-US" altLang="zh-CN" sz="2600" err="1"/>
              <a:t>Pj</a:t>
            </a:r>
            <a:r>
              <a:rPr lang="zh-CN" altLang="en-US" sz="2600" dirty="0"/>
              <a:t>的请求进行安全性判断</a:t>
            </a:r>
            <a:endParaRPr lang="zh-CN" altLang="en-US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lIns="91440" tIns="45720" rIns="91440" bIns="45720" rtlCol="0">
            <a:normAutofit lnSpcReduction="10000"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安全性算法</a:t>
            </a:r>
            <a:endParaRPr lang="zh-CN" altLang="en-US" sz="2400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系统所执行的安全性算法可描述如下：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</a:t>
            </a:r>
            <a:r>
              <a:rPr lang="en-US" altLang="zh-CN" sz="2400">
                <a:latin typeface="宋体" pitchFamily="2" charset="-122"/>
              </a:rPr>
              <a:t>(1) </a:t>
            </a:r>
            <a:r>
              <a:rPr lang="zh-CN" altLang="en-US" sz="2400" dirty="0">
                <a:latin typeface="宋体" pitchFamily="2" charset="-122"/>
              </a:rPr>
              <a:t>设置两个向量：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① 工作向量</a:t>
            </a:r>
            <a:r>
              <a:rPr lang="en-US" altLang="zh-CN" sz="2400">
                <a:latin typeface="宋体" pitchFamily="2" charset="-122"/>
              </a:rPr>
              <a:t>Work</a:t>
            </a:r>
            <a:r>
              <a:rPr lang="zh-CN" altLang="en-US" sz="2400" dirty="0">
                <a:latin typeface="宋体" pitchFamily="2" charset="-122"/>
              </a:rPr>
              <a:t>，它表示系统可提供给进程继续运行所需的各类资源数目，它含有</a:t>
            </a:r>
            <a:r>
              <a:rPr lang="en-US" altLang="zh-CN" sz="2400">
                <a:latin typeface="宋体" pitchFamily="2" charset="-122"/>
              </a:rPr>
              <a:t>m</a:t>
            </a:r>
            <a:r>
              <a:rPr lang="zh-CN" altLang="en-US" sz="2400" dirty="0">
                <a:latin typeface="宋体" pitchFamily="2" charset="-122"/>
              </a:rPr>
              <a:t>个元素，在执行安全算法开始时，</a:t>
            </a:r>
            <a:r>
              <a:rPr lang="en-US" altLang="zh-CN" sz="2400">
                <a:latin typeface="宋体" pitchFamily="2" charset="-122"/>
              </a:rPr>
              <a:t>Work:=Available</a:t>
            </a:r>
            <a:r>
              <a:rPr lang="zh-CN" altLang="en-US" sz="2400" dirty="0">
                <a:latin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②</a:t>
            </a:r>
            <a:r>
              <a:rPr lang="zh-CN" altLang="en-US" sz="2400" dirty="0"/>
              <a:t> </a:t>
            </a:r>
            <a:r>
              <a:rPr lang="en-US" altLang="zh-CN" sz="2400"/>
              <a:t>Finish</a:t>
            </a:r>
            <a:r>
              <a:rPr lang="zh-CN" altLang="en-US" sz="2400" dirty="0">
                <a:latin typeface="宋体" pitchFamily="2" charset="-122"/>
              </a:rPr>
              <a:t>，它表示系统是否有足够的资源分配给进程，使之运行完成。开始时先做</a:t>
            </a:r>
            <a:r>
              <a:rPr lang="en-US" altLang="zh-CN" sz="2400" err="1"/>
              <a:t>Finish[i</a:t>
            </a:r>
            <a:r>
              <a:rPr lang="en-US" altLang="zh-CN" sz="2400"/>
              <a:t>]:=false</a:t>
            </a:r>
            <a:r>
              <a:rPr lang="zh-CN" altLang="en-US" sz="2400" dirty="0">
                <a:latin typeface="宋体" pitchFamily="2" charset="-122"/>
              </a:rPr>
              <a:t>；当有足够资源分配给进程时，再令</a:t>
            </a:r>
            <a:r>
              <a:rPr lang="en-US" altLang="zh-CN" sz="2400" err="1"/>
              <a:t>Finish[i</a:t>
            </a:r>
            <a:r>
              <a:rPr lang="en-US" altLang="zh-CN" sz="2400"/>
              <a:t>]:=true</a:t>
            </a:r>
            <a:r>
              <a:rPr lang="zh-CN" altLang="en-US" sz="2400" dirty="0">
                <a:latin typeface="宋体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341438"/>
            <a:ext cx="8229600" cy="4411663"/>
          </a:xfrm>
        </p:spPr>
        <p:txBody>
          <a:bodyPr vert="horz" lIns="91440" tIns="45720" rIns="91440" bIns="45720" rtlCol="0">
            <a:normAutofit fontScale="90000" lnSpcReduction="20000"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latin typeface="宋体" pitchFamily="2" charset="-122"/>
              </a:rPr>
              <a:t>(2) </a:t>
            </a:r>
            <a:r>
              <a:rPr lang="zh-CN" altLang="en-US" sz="2400" dirty="0">
                <a:latin typeface="宋体" pitchFamily="2" charset="-122"/>
              </a:rPr>
              <a:t>从进程集合中找到一个能满足下述条件的进程： 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① </a:t>
            </a:r>
            <a:r>
              <a:rPr lang="en-US" altLang="zh-CN" sz="2400" err="1">
                <a:latin typeface="宋体" pitchFamily="2" charset="-122"/>
              </a:rPr>
              <a:t>Finish[i</a:t>
            </a:r>
            <a:r>
              <a:rPr lang="en-US" altLang="zh-CN" sz="2400">
                <a:latin typeface="宋体" pitchFamily="2" charset="-122"/>
              </a:rPr>
              <a:t>]=false</a:t>
            </a:r>
            <a:r>
              <a:rPr lang="zh-CN" altLang="en-US" sz="2400" dirty="0">
                <a:latin typeface="宋体" pitchFamily="2" charset="-122"/>
              </a:rPr>
              <a:t>；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② </a:t>
            </a:r>
            <a:r>
              <a:rPr lang="en-US" altLang="zh-CN" sz="2400" err="1">
                <a:latin typeface="宋体" pitchFamily="2" charset="-122"/>
              </a:rPr>
              <a:t>Need[i,j]≤Work[j</a:t>
            </a:r>
            <a:r>
              <a:rPr lang="en-US" altLang="zh-CN" sz="2400">
                <a:latin typeface="宋体" pitchFamily="2" charset="-122"/>
              </a:rPr>
              <a:t>]</a:t>
            </a:r>
            <a:r>
              <a:rPr lang="zh-CN" altLang="en-US" sz="2400" dirty="0">
                <a:latin typeface="宋体" pitchFamily="2" charset="-122"/>
              </a:rPr>
              <a:t>；若找到，执行步骤</a:t>
            </a:r>
            <a:r>
              <a:rPr lang="en-US" altLang="zh-CN" sz="2400">
                <a:latin typeface="宋体" pitchFamily="2" charset="-122"/>
              </a:rPr>
              <a:t>(3)</a:t>
            </a:r>
            <a:r>
              <a:rPr lang="zh-CN" altLang="en-US" sz="2400" dirty="0">
                <a:latin typeface="宋体" pitchFamily="2" charset="-122"/>
              </a:rPr>
              <a:t>，否则，执行步骤</a:t>
            </a:r>
            <a:r>
              <a:rPr lang="en-US" altLang="zh-CN" sz="2400">
                <a:latin typeface="宋体" pitchFamily="2" charset="-122"/>
              </a:rPr>
              <a:t>(4)</a:t>
            </a:r>
            <a:r>
              <a:rPr lang="zh-CN" altLang="en-US" sz="2400" dirty="0">
                <a:latin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latin typeface="宋体" pitchFamily="2" charset="-122"/>
              </a:rPr>
              <a:t>(3) </a:t>
            </a:r>
            <a:r>
              <a:rPr lang="zh-CN" altLang="en-US" sz="2400" dirty="0">
                <a:latin typeface="宋体" pitchFamily="2" charset="-122"/>
              </a:rPr>
              <a:t>当进程</a:t>
            </a:r>
            <a:r>
              <a:rPr lang="en-US" altLang="zh-CN" sz="2400">
                <a:latin typeface="宋体" pitchFamily="2" charset="-122"/>
              </a:rPr>
              <a:t>Pi</a:t>
            </a:r>
            <a:r>
              <a:rPr lang="zh-CN" altLang="en-US" sz="2400" dirty="0">
                <a:latin typeface="宋体" pitchFamily="2" charset="-122"/>
              </a:rPr>
              <a:t>获得资源后，可顺利执行，直至完成，并释放出分配给它的资源，故应执行：</a:t>
            </a:r>
            <a:endParaRPr lang="zh-CN" altLang="en-US" sz="2400" dirty="0">
              <a:latin typeface="宋体" pitchFamily="2" charset="-122"/>
            </a:endParaRPr>
          </a:p>
          <a:p>
            <a:pPr lvl="2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err="1">
                <a:latin typeface="宋体" pitchFamily="2" charset="-122"/>
              </a:rPr>
              <a:t>Work[j</a:t>
            </a:r>
            <a:r>
              <a:rPr lang="en-US" altLang="zh-CN" sz="2400">
                <a:latin typeface="宋体" pitchFamily="2" charset="-122"/>
              </a:rPr>
              <a:t>]:= </a:t>
            </a:r>
            <a:r>
              <a:rPr lang="en-US" altLang="zh-CN" sz="2400" err="1">
                <a:latin typeface="宋体" pitchFamily="2" charset="-122"/>
              </a:rPr>
              <a:t>Work[j]+Allocation[i,j</a:t>
            </a:r>
            <a:r>
              <a:rPr lang="en-US" altLang="zh-CN" sz="2400">
                <a:latin typeface="宋体" pitchFamily="2" charset="-122"/>
              </a:rPr>
              <a:t>]</a:t>
            </a:r>
            <a:r>
              <a:rPr lang="zh-CN" altLang="en-US" sz="2400" dirty="0">
                <a:latin typeface="宋体" pitchFamily="2" charset="-122"/>
              </a:rPr>
              <a:t>；</a:t>
            </a:r>
            <a:endParaRPr lang="zh-CN" altLang="en-US" sz="2400" dirty="0">
              <a:latin typeface="宋体" pitchFamily="2" charset="-122"/>
            </a:endParaRPr>
          </a:p>
          <a:p>
            <a:pPr lvl="2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err="1">
                <a:latin typeface="宋体" pitchFamily="2" charset="-122"/>
              </a:rPr>
              <a:t>Finish[i</a:t>
            </a:r>
            <a:r>
              <a:rPr lang="en-US" altLang="zh-CN" sz="2400">
                <a:latin typeface="宋体" pitchFamily="2" charset="-122"/>
              </a:rPr>
              <a:t>]:=true</a:t>
            </a:r>
            <a:r>
              <a:rPr lang="zh-CN" altLang="en-US" sz="2400" dirty="0">
                <a:latin typeface="宋体" pitchFamily="2" charset="-122"/>
              </a:rPr>
              <a:t>；</a:t>
            </a:r>
            <a:endParaRPr lang="zh-CN" altLang="en-US" sz="2400" dirty="0">
              <a:latin typeface="宋体" pitchFamily="2" charset="-122"/>
            </a:endParaRP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go to step 2</a:t>
            </a:r>
            <a:r>
              <a:rPr lang="zh-CN" altLang="en-US" sz="2400" dirty="0">
                <a:latin typeface="宋体" pitchFamily="2" charset="-122"/>
              </a:rPr>
              <a:t>；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en-US" altLang="zh-CN" sz="2400"/>
              <a:t>(4) </a:t>
            </a:r>
            <a:r>
              <a:rPr lang="zh-CN" altLang="en-US" sz="2400" dirty="0">
                <a:latin typeface="宋体" pitchFamily="2" charset="-122"/>
              </a:rPr>
              <a:t>如果所有进程的</a:t>
            </a:r>
            <a:r>
              <a:rPr lang="en-US" altLang="zh-CN" sz="2400" err="1"/>
              <a:t>Finish[i</a:t>
            </a:r>
            <a:r>
              <a:rPr lang="en-US" altLang="zh-CN" sz="2400"/>
              <a:t>]=true</a:t>
            </a:r>
            <a:r>
              <a:rPr lang="zh-CN" altLang="en-US" sz="2400" dirty="0">
                <a:latin typeface="宋体" pitchFamily="2" charset="-122"/>
              </a:rPr>
              <a:t>都满足，则表示系统处于安全状态；否则，系统处于不安全状态。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92313" y="1700213"/>
            <a:ext cx="8229600" cy="4411663"/>
          </a:xfrm>
        </p:spPr>
        <p:txBody>
          <a:bodyPr vert="horz" lIns="91440" tIns="45720" rIns="91440" bIns="45720" rtlCol="0"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/>
              <a:t>用银行家算法对</a:t>
            </a:r>
            <a:r>
              <a:rPr lang="en-US" altLang="zh-CN" b="1"/>
              <a:t>5</a:t>
            </a:r>
            <a:r>
              <a:rPr lang="zh-CN" altLang="en-US" b="1" dirty="0"/>
              <a:t>个进程和</a:t>
            </a:r>
            <a:r>
              <a:rPr lang="en-US" altLang="zh-CN" b="1"/>
              <a:t>4</a:t>
            </a:r>
            <a:r>
              <a:rPr lang="zh-CN" altLang="en-US" b="1" dirty="0"/>
              <a:t>类资源进行分配。当前分配情况如下表</a:t>
            </a:r>
            <a:r>
              <a:rPr lang="en-US" altLang="zh-CN" b="1"/>
              <a:t>4-2</a:t>
            </a:r>
            <a:r>
              <a:rPr lang="zh-CN" altLang="en-US" b="1" dirty="0"/>
              <a:t>。该状态是否安全。</a:t>
            </a:r>
            <a:r>
              <a:rPr lang="en-US" altLang="zh-CN" b="1"/>
              <a:t>P3</a:t>
            </a:r>
            <a:r>
              <a:rPr lang="zh-CN" altLang="en-US" b="1" dirty="0"/>
              <a:t>请求（</a:t>
            </a:r>
            <a:r>
              <a:rPr lang="en-US" altLang="zh-CN" b="1"/>
              <a:t>1,2,2,2</a:t>
            </a:r>
            <a:r>
              <a:rPr lang="zh-CN" altLang="en-US" b="1" dirty="0"/>
              <a:t>）后，系统是否会将资源分配给它？</a:t>
            </a:r>
            <a:r>
              <a:rPr lang="zh-CN" altLang="en-US" dirty="0"/>
              <a:t> 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</p:txBody>
      </p:sp>
      <p:graphicFrame>
        <p:nvGraphicFramePr>
          <p:cNvPr id="49297" name="表格 49296"/>
          <p:cNvGraphicFramePr/>
          <p:nvPr/>
        </p:nvGraphicFramePr>
        <p:xfrm>
          <a:off x="2927350" y="3933825"/>
          <a:ext cx="5976620" cy="2860675"/>
        </p:xfrm>
        <a:graphic>
          <a:graphicData uri="http://schemas.openxmlformats.org/drawingml/2006/table">
            <a:tbl>
              <a:tblPr/>
              <a:tblGrid>
                <a:gridCol w="792480"/>
                <a:gridCol w="1782445"/>
                <a:gridCol w="1713865"/>
                <a:gridCol w="1687830"/>
              </a:tblGrid>
              <a:tr h="914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进程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资源已分配情况</a:t>
                      </a:r>
                      <a:endParaRPr lang="zh-CN" altLang="en-US" sz="18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Allocation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需要资源</a:t>
                      </a:r>
                      <a:endParaRPr lang="zh-CN" altLang="en-US" sz="18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Need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可用资源</a:t>
                      </a:r>
                      <a:endParaRPr lang="zh-CN" altLang="en-US" sz="18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Available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0,0,3,2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1,6,2,2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1,0,0,0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1,7,5,0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0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1,3,5,4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2,3,5,6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87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0,3,3,2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0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5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198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19811" name="文本占位符 119810"/>
          <p:cNvSpPr>
            <a:spLocks noGrp="1"/>
          </p:cNvSpPr>
          <p:nvPr>
            <p:ph type="body" sz="half" idx="1"/>
          </p:nvPr>
        </p:nvSpPr>
        <p:spPr>
          <a:xfrm>
            <a:off x="1981200" y="1600200"/>
            <a:ext cx="8291513" cy="4525963"/>
          </a:xfrm>
        </p:spPr>
        <p:txBody>
          <a:bodyPr/>
          <a:p>
            <a:r>
              <a:rPr lang="en-US" altLang="zh-CN" sz="2600"/>
              <a:t>(1)</a:t>
            </a:r>
            <a:r>
              <a:rPr lang="zh-CN" altLang="en-US" sz="2600" dirty="0"/>
              <a:t>判断</a:t>
            </a:r>
            <a:r>
              <a:rPr lang="en-US" altLang="zh-CN" sz="2600"/>
              <a:t>T0</a:t>
            </a:r>
            <a:r>
              <a:rPr lang="zh-CN" altLang="en-US" sz="2600" dirty="0"/>
              <a:t>时刻的安全性。利用安全性算法对该时刻的资源分配情况进行分析，如表</a:t>
            </a:r>
            <a:r>
              <a:rPr lang="en-US" altLang="zh-CN" sz="2600"/>
              <a:t>4-3</a:t>
            </a:r>
            <a:r>
              <a:rPr lang="zh-CN" altLang="en-US" sz="2600" dirty="0"/>
              <a:t>。可以得到进程的安全序列：</a:t>
            </a:r>
            <a:r>
              <a:rPr lang="en-US" altLang="zh-CN" sz="2600"/>
              <a:t>{1</a:t>
            </a:r>
            <a:r>
              <a:rPr lang="zh-CN" altLang="en-US" sz="2600" dirty="0"/>
              <a:t>，</a:t>
            </a:r>
            <a:r>
              <a:rPr lang="en-US" altLang="zh-CN" sz="2600"/>
              <a:t>4</a:t>
            </a:r>
            <a:r>
              <a:rPr lang="zh-CN" altLang="en-US" sz="2600" dirty="0"/>
              <a:t>，</a:t>
            </a:r>
            <a:r>
              <a:rPr lang="en-US" altLang="zh-CN" sz="2600"/>
              <a:t>2</a:t>
            </a:r>
            <a:r>
              <a:rPr lang="zh-CN" altLang="en-US" sz="2600" dirty="0"/>
              <a:t>，</a:t>
            </a:r>
            <a:r>
              <a:rPr lang="en-US" altLang="zh-CN" sz="2600"/>
              <a:t>3</a:t>
            </a:r>
            <a:r>
              <a:rPr lang="zh-CN" altLang="en-US" sz="2600" dirty="0"/>
              <a:t>，</a:t>
            </a:r>
            <a:r>
              <a:rPr lang="en-US" altLang="zh-CN" sz="2600"/>
              <a:t>5}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  <p:graphicFrame>
        <p:nvGraphicFramePr>
          <p:cNvPr id="120523" name="内容占位符 120522"/>
          <p:cNvGraphicFramePr/>
          <p:nvPr>
            <p:ph sz="half" idx="2"/>
          </p:nvPr>
        </p:nvGraphicFramePr>
        <p:xfrm>
          <a:off x="3216275" y="3360738"/>
          <a:ext cx="5759450" cy="2912745"/>
        </p:xfrm>
        <a:graphic>
          <a:graphicData uri="http://schemas.openxmlformats.org/drawingml/2006/table">
            <a:tbl>
              <a:tblPr/>
              <a:tblGrid>
                <a:gridCol w="460375"/>
                <a:gridCol w="1157605"/>
                <a:gridCol w="1152525"/>
                <a:gridCol w="1274445"/>
                <a:gridCol w="865505"/>
                <a:gridCol w="848995"/>
              </a:tblGrid>
              <a:tr h="8242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进</a:t>
                      </a:r>
                      <a:endParaRPr lang="zh-CN" altLang="en-US" sz="16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程</a:t>
                      </a:r>
                      <a:endParaRPr lang="zh-CN" altLang="en-US"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Work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Allocation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Work +Allocation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Need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Finish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1,6,2,2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0,0,3,2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1,6,5,4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True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4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1,6,5,4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0,3,3,2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1,9,8,6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True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1,9,8,6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1,0,0,0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2,9,8,6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1,7,5,0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True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2,9,8,6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1,3,5,4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3,12,13,10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2,3,5,6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True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5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3,12,13,10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3,12,14,14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0,6,5,6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True</a:t>
                      </a: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标题 1228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22883" name="文本占位符 1228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(2)P3</a:t>
            </a:r>
            <a:r>
              <a:rPr lang="zh-CN" altLang="en-US" dirty="0"/>
              <a:t>的请求向量</a:t>
            </a:r>
            <a:r>
              <a:rPr lang="en-US" altLang="zh-CN"/>
              <a:t>Request 3[1,2,2,2]</a:t>
            </a:r>
            <a:r>
              <a:rPr lang="zh-CN" altLang="en-US" dirty="0"/>
              <a:t>，系统按照银行家算法进行判断：</a:t>
            </a:r>
            <a:endParaRPr lang="zh-CN" altLang="en-US" dirty="0"/>
          </a:p>
          <a:p>
            <a:r>
              <a:rPr lang="zh-CN" altLang="en-US" dirty="0"/>
              <a:t>① </a:t>
            </a:r>
            <a:r>
              <a:rPr lang="en-US" altLang="zh-CN"/>
              <a:t>Request 3[1,2,2,2] ≤Need3 [2,3,5,6]</a:t>
            </a:r>
            <a:endParaRPr lang="en-US" altLang="zh-CN"/>
          </a:p>
          <a:p>
            <a:r>
              <a:rPr lang="en-US" altLang="zh-CN"/>
              <a:t>② Request 3[1,2,2,2] ≤Available3 [1,6,2,2]</a:t>
            </a:r>
            <a:endParaRPr lang="en-US" altLang="zh-CN"/>
          </a:p>
          <a:p>
            <a:r>
              <a:rPr lang="en-US" altLang="zh-CN"/>
              <a:t>③ </a:t>
            </a:r>
            <a:r>
              <a:rPr lang="zh-CN" altLang="en-US" dirty="0"/>
              <a:t>先假设为进程</a:t>
            </a:r>
            <a:r>
              <a:rPr lang="en-US" altLang="zh-CN"/>
              <a:t>3</a:t>
            </a:r>
            <a:r>
              <a:rPr lang="zh-CN" altLang="en-US" dirty="0"/>
              <a:t>分配资源，修改相关向量，资源变化情况如表</a:t>
            </a:r>
            <a:r>
              <a:rPr lang="en-US" altLang="zh-CN"/>
              <a:t>4-4</a:t>
            </a:r>
            <a:r>
              <a:rPr lang="zh-CN" altLang="en-US" dirty="0"/>
              <a:t>所示。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282" name="标题 1282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28003" name="文本占位符 128002"/>
          <p:cNvSpPr>
            <a:spLocks noGrp="1"/>
          </p:cNvSpPr>
          <p:nvPr>
            <p:ph type="body" sz="half" idx="1"/>
          </p:nvPr>
        </p:nvSpPr>
        <p:spPr>
          <a:xfrm>
            <a:off x="1981200" y="1719263"/>
            <a:ext cx="8218488" cy="4411662"/>
          </a:xfrm>
        </p:spPr>
        <p:txBody>
          <a:bodyPr/>
          <a:p>
            <a:r>
              <a:rPr lang="zh-CN" altLang="en-US" sz="2600" dirty="0"/>
              <a:t>④ 进行安全性判断，发现可用资源</a:t>
            </a:r>
            <a:r>
              <a:rPr lang="en-US" altLang="zh-CN" sz="2600"/>
              <a:t>Available[0,4,0,0]</a:t>
            </a:r>
            <a:r>
              <a:rPr lang="zh-CN" altLang="en-US" sz="2600" dirty="0"/>
              <a:t>已经无法满足任何一个进程的需要，所以判断出系统进入不安全状态，不能为进程</a:t>
            </a:r>
            <a:r>
              <a:rPr lang="en-US" altLang="zh-CN" sz="2600"/>
              <a:t>3</a:t>
            </a:r>
            <a:r>
              <a:rPr lang="zh-CN" altLang="en-US" sz="2600" dirty="0"/>
              <a:t>分配资源。</a:t>
            </a:r>
            <a:endParaRPr lang="zh-CN" altLang="en-US" sz="2600" dirty="0"/>
          </a:p>
        </p:txBody>
      </p:sp>
      <p:graphicFrame>
        <p:nvGraphicFramePr>
          <p:cNvPr id="128281" name="内容占位符 128280"/>
          <p:cNvGraphicFramePr/>
          <p:nvPr>
            <p:ph sz="half" idx="2"/>
          </p:nvPr>
        </p:nvGraphicFramePr>
        <p:xfrm>
          <a:off x="3000375" y="3644900"/>
          <a:ext cx="5627370" cy="2768600"/>
        </p:xfrm>
        <a:graphic>
          <a:graphicData uri="http://schemas.openxmlformats.org/drawingml/2006/table">
            <a:tbl>
              <a:tblPr/>
              <a:tblGrid>
                <a:gridCol w="746125"/>
                <a:gridCol w="1678305"/>
                <a:gridCol w="1613535"/>
                <a:gridCol w="1589405"/>
              </a:tblGrid>
              <a:tr h="6778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进程</a:t>
                      </a:r>
                      <a:endParaRPr lang="zh-CN" altLang="en-US"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资源已分配情况</a:t>
                      </a:r>
                      <a:endParaRPr lang="zh-CN" altLang="en-US" sz="16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lvl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Allocation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需要资源</a:t>
                      </a:r>
                      <a:endParaRPr lang="zh-CN" altLang="en-US" sz="16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lvl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Need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可用资源</a:t>
                      </a:r>
                      <a:endParaRPr lang="zh-CN" altLang="en-US" sz="16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  <a:p>
                      <a:pPr lvl="0" algn="ctr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Available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0,0,3,2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0,0,1,2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0,4,0,0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1,0,0,0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1,7,5,0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175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2,5,7,6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1,1,3,4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19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4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0,3,3,2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0,6,5,2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175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5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0,0,1,4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0,6,5,6</a:t>
                      </a:r>
                      <a:endParaRPr lang="en-US" altLang="zh-CN"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146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800"/>
              <a:t>4.5.1  </a:t>
            </a:r>
            <a:r>
              <a:rPr lang="zh-CN" altLang="en-US" sz="3800" dirty="0"/>
              <a:t>有序资源分配法</a:t>
            </a:r>
            <a:endParaRPr lang="zh-CN" altLang="en-US" dirty="0"/>
          </a:p>
        </p:txBody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5068888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600" dirty="0"/>
              <a:t>有序资源分配法是操作系统中预防死锁的一种算法。这种算法资源按某种规则系统中的所有资源统一编号（例 如打印机为</a:t>
            </a:r>
            <a:r>
              <a:rPr lang="en-US" altLang="zh-CN" sz="2600"/>
              <a:t>1</a:t>
            </a:r>
            <a:r>
              <a:rPr lang="zh-CN" altLang="en-US" sz="2600" dirty="0"/>
              <a:t>、磁带机为</a:t>
            </a:r>
            <a:r>
              <a:rPr lang="en-US" altLang="zh-CN" sz="2600"/>
              <a:t>2</a:t>
            </a:r>
            <a:r>
              <a:rPr lang="zh-CN" altLang="en-US" sz="2600" dirty="0"/>
              <a:t>、磁盘为</a:t>
            </a:r>
            <a:r>
              <a:rPr lang="en-US" altLang="zh-CN" sz="2600"/>
              <a:t>3</a:t>
            </a:r>
            <a:r>
              <a:rPr lang="zh-CN" altLang="en-US" sz="2600" dirty="0"/>
              <a:t>等等），申请时必须以某种顺序，如上升的次序。 系统要求申请进程，首先对它所必须使用的而且属于同一类的所有资源，必须一次申请完； 其次在申请不同类资源时，必须按各类设备的编号按照上升的顺序依次申请。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例如：进程</a:t>
            </a:r>
            <a:r>
              <a:rPr lang="en-US" altLang="zh-CN" sz="2600"/>
              <a:t>A</a:t>
            </a:r>
            <a:r>
              <a:rPr lang="zh-CN" altLang="en-US" sz="2600" dirty="0"/>
              <a:t>，使用资源的顺序是</a:t>
            </a:r>
            <a:r>
              <a:rPr lang="en-US" altLang="zh-CN" sz="2600"/>
              <a:t>R1</a:t>
            </a:r>
            <a:r>
              <a:rPr lang="zh-CN" altLang="en-US" sz="2600" dirty="0"/>
              <a:t>，</a:t>
            </a:r>
            <a:r>
              <a:rPr lang="en-US" altLang="zh-CN" sz="2600"/>
              <a:t>R2</a:t>
            </a:r>
            <a:r>
              <a:rPr lang="zh-CN" altLang="en-US" sz="2600" dirty="0"/>
              <a:t>；进程</a:t>
            </a:r>
            <a:r>
              <a:rPr lang="en-US" altLang="zh-CN" sz="2600"/>
              <a:t>B</a:t>
            </a:r>
            <a:r>
              <a:rPr lang="zh-CN" altLang="en-US" sz="2600" dirty="0"/>
              <a:t>，使用资源的顺序是</a:t>
            </a:r>
            <a:r>
              <a:rPr lang="en-US" altLang="zh-CN" sz="2600"/>
              <a:t>R2</a:t>
            </a:r>
            <a:r>
              <a:rPr lang="zh-CN" altLang="en-US" sz="2600" dirty="0"/>
              <a:t>，</a:t>
            </a:r>
            <a:r>
              <a:rPr lang="en-US" altLang="zh-CN" sz="2600"/>
              <a:t>R1</a:t>
            </a:r>
            <a:r>
              <a:rPr lang="zh-CN" altLang="en-US" sz="2600" dirty="0"/>
              <a:t>；如果采用动态分配有可能形成环路条件：</a:t>
            </a:r>
            <a:r>
              <a:rPr lang="en-US" altLang="zh-CN" sz="2600"/>
              <a:t>A</a:t>
            </a:r>
            <a:r>
              <a:rPr lang="zh-CN" altLang="en-US" sz="2600" dirty="0"/>
              <a:t>保持资源</a:t>
            </a:r>
            <a:r>
              <a:rPr lang="en-US" altLang="zh-CN" sz="2600"/>
              <a:t>R1</a:t>
            </a:r>
            <a:r>
              <a:rPr lang="zh-CN" altLang="en-US" sz="2600" dirty="0"/>
              <a:t>，</a:t>
            </a:r>
            <a:r>
              <a:rPr lang="en-US" altLang="zh-CN" sz="2600"/>
              <a:t>B</a:t>
            </a:r>
            <a:r>
              <a:rPr lang="zh-CN" altLang="en-US" sz="2600" dirty="0"/>
              <a:t>保持资源</a:t>
            </a:r>
            <a:r>
              <a:rPr lang="en-US" altLang="zh-CN" sz="2600"/>
              <a:t>R2</a:t>
            </a:r>
            <a:r>
              <a:rPr lang="zh-CN" altLang="en-US" sz="2600" dirty="0"/>
              <a:t>，它们各自所需的另一个资源都在对方手中，造成死锁。 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采用有序资源分配法：</a:t>
            </a:r>
            <a:r>
              <a:rPr lang="en-US" altLang="zh-CN" sz="2600"/>
              <a:t>R1</a:t>
            </a:r>
            <a:r>
              <a:rPr lang="zh-CN" altLang="en-US" sz="2600" dirty="0"/>
              <a:t>的编号为</a:t>
            </a:r>
            <a:r>
              <a:rPr lang="en-US" altLang="zh-CN" sz="2600"/>
              <a:t>1</a:t>
            </a:r>
            <a:r>
              <a:rPr lang="zh-CN" altLang="en-US" sz="2600" dirty="0"/>
              <a:t>，</a:t>
            </a:r>
            <a:r>
              <a:rPr lang="en-US" altLang="zh-CN" sz="2600"/>
              <a:t>R2</a:t>
            </a:r>
            <a:r>
              <a:rPr lang="zh-CN" altLang="en-US" sz="2600" dirty="0"/>
              <a:t>的编号为</a:t>
            </a:r>
            <a:r>
              <a:rPr lang="en-US" altLang="zh-CN" sz="2600"/>
              <a:t>2</a:t>
            </a:r>
            <a:r>
              <a:rPr lang="zh-CN" altLang="en-US" sz="2600" dirty="0"/>
              <a:t>； </a:t>
            </a:r>
            <a:r>
              <a:rPr lang="en-US" altLang="zh-CN" sz="2600"/>
              <a:t>A</a:t>
            </a:r>
            <a:r>
              <a:rPr lang="zh-CN" altLang="en-US" sz="2600" dirty="0"/>
              <a:t>和</a:t>
            </a:r>
            <a:r>
              <a:rPr lang="en-US" altLang="zh-CN" sz="2600"/>
              <a:t>B</a:t>
            </a:r>
            <a:r>
              <a:rPr lang="zh-CN" altLang="en-US" sz="2600" dirty="0"/>
              <a:t>对各自所需要资源的申请次序都是：</a:t>
            </a:r>
            <a:r>
              <a:rPr lang="en-US" altLang="zh-CN" sz="2600"/>
              <a:t>R1</a:t>
            </a:r>
            <a:r>
              <a:rPr lang="zh-CN" altLang="en-US" sz="2600" dirty="0"/>
              <a:t>，</a:t>
            </a:r>
            <a:r>
              <a:rPr lang="en-US" altLang="zh-CN" sz="2600"/>
              <a:t>R2 </a:t>
            </a:r>
            <a:r>
              <a:rPr lang="zh-CN" altLang="en-US" sz="2600" dirty="0"/>
              <a:t>。这样就破坏了请求和保持条件，避免了死锁的发生。</a:t>
            </a:r>
            <a:endParaRPr lang="zh-CN" altLang="en-US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157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>
          <a:xfrm>
            <a:off x="1992313" y="1700213"/>
            <a:ext cx="8229600" cy="4411662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dirty="0"/>
              <a:t>银行家算法是科学家</a:t>
            </a:r>
            <a:r>
              <a:rPr lang="en-US" altLang="zh-CN" sz="2800" err="1"/>
              <a:t>Dijkstra</a:t>
            </a:r>
            <a:r>
              <a:rPr lang="zh-CN" altLang="en-US" sz="2800" dirty="0"/>
              <a:t>在</a:t>
            </a:r>
            <a:r>
              <a:rPr lang="en-US" altLang="zh-CN" sz="2800"/>
              <a:t>1965</a:t>
            </a:r>
            <a:r>
              <a:rPr lang="zh-CN" altLang="en-US" sz="2800" dirty="0"/>
              <a:t>年提出的避免死锁的调度算法。基本思想是先判断系统是否处于安全状态，然后试探性地接受一个进程的资源请求，试探性分配资源，计算分配之后剩余的可用资源是否能满足系统中其他进程的需要，并且是否有进程能够获取足够多的资源来完成进程，释放资源。如果考虑了完成进程的资源释放和其他进程的需求，能够最终使得每个进程都能够顺利完成，则将真正实施该进程的分配需求；否则，说明系统将处于不安全状态，不会真正实施该分配需求，等待其他进程的资源申请。</a:t>
            </a:r>
            <a:endParaRPr lang="zh-CN" altLang="en-US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167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>
          <a:xfrm>
            <a:off x="1992313" y="1700213"/>
            <a:ext cx="8229600" cy="4411662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en-US" altLang="zh-CN" sz="2400"/>
              <a:t>1 </a:t>
            </a:r>
            <a:r>
              <a:rPr lang="zh-CN" altLang="en-US" sz="2400" dirty="0"/>
              <a:t>安全状态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在避免死锁的方法中，允许进程动态地申请资源，但系统在进行资源分配之前，应先计算此次资源分配的安全性。若此次分配不会导致系统进入不安全状态，则将资源分配给进程；否则，该进程将会等待。 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安全状态：系统能按某种进程顺序</a:t>
            </a:r>
            <a:r>
              <a:rPr lang="en-US" altLang="zh-CN" sz="2400"/>
              <a:t>(</a:t>
            </a:r>
            <a:r>
              <a:rPr lang="zh-CN" altLang="en-US" sz="2400" dirty="0"/>
              <a:t>安全序列</a:t>
            </a:r>
            <a:r>
              <a:rPr lang="en-US" altLang="zh-CN" sz="2400"/>
              <a:t>)</a:t>
            </a:r>
            <a:r>
              <a:rPr lang="zh-CN" altLang="en-US" sz="2400" dirty="0"/>
              <a:t>，来为每个进程分配其所需资源，直至满足每个进程对资源的最大需求，使每个进程都可顺利地完成。如果系统无法找到这样一个安全序列，则称系统处于不安全状态。不安全状态并不意味着死锁，但当系统进入不安全状态后，便有可能进而进入死锁状态；反之，只要系统处于安全状态，系统就不会进入死锁状态。  所以如何使系统不进入不安全状态是银行家算法关心的问题。 </a:t>
            </a: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lIns="91440" tIns="45720" rIns="91440" bIns="45720" rtlCol="0">
            <a:normAutofit lnSpcReduction="20000"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银行家算法中的数据结构</a:t>
            </a:r>
            <a:endParaRPr lang="zh-CN" altLang="en-US" sz="2400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</a:t>
            </a:r>
            <a:r>
              <a:rPr lang="en-US" altLang="zh-CN" sz="2400">
                <a:latin typeface="宋体" pitchFamily="2" charset="-122"/>
              </a:rPr>
              <a:t>(1) </a:t>
            </a:r>
            <a:r>
              <a:rPr lang="zh-CN" altLang="en-US" sz="2400" dirty="0">
                <a:latin typeface="宋体" pitchFamily="2" charset="-122"/>
              </a:rPr>
              <a:t>可利用资源向量</a:t>
            </a:r>
            <a:r>
              <a:rPr lang="en-US" altLang="zh-CN" sz="2400">
                <a:latin typeface="宋体" pitchFamily="2" charset="-122"/>
              </a:rPr>
              <a:t>Available</a:t>
            </a:r>
            <a:r>
              <a:rPr lang="zh-CN" altLang="en-US" sz="2400" dirty="0">
                <a:latin typeface="宋体" pitchFamily="2" charset="-122"/>
              </a:rPr>
              <a:t>。该向量为一个数组，含有</a:t>
            </a:r>
            <a:r>
              <a:rPr lang="en-US" altLang="zh-CN" sz="2400">
                <a:latin typeface="宋体" pitchFamily="2" charset="-122"/>
              </a:rPr>
              <a:t>m</a:t>
            </a:r>
            <a:r>
              <a:rPr lang="zh-CN" altLang="en-US" sz="2400" dirty="0">
                <a:latin typeface="宋体" pitchFamily="2" charset="-122"/>
              </a:rPr>
              <a:t>个元素，每一个元素代表一类可利用的资源数目。将系统中所配置的该类全部可用资源的数目设置为初始值，随着该类资源的分配和回收，其数值会动态的发生改变。系统中第</a:t>
            </a:r>
            <a:r>
              <a:rPr lang="en-US" altLang="zh-CN" sz="2400">
                <a:latin typeface="宋体" pitchFamily="2" charset="-122"/>
              </a:rPr>
              <a:t>j</a:t>
            </a:r>
            <a:r>
              <a:rPr lang="zh-CN" altLang="en-US" sz="2400" dirty="0">
                <a:latin typeface="宋体" pitchFamily="2" charset="-122"/>
              </a:rPr>
              <a:t>类资源有</a:t>
            </a:r>
            <a:r>
              <a:rPr lang="en-US" altLang="zh-CN" sz="2400">
                <a:latin typeface="宋体" pitchFamily="2" charset="-122"/>
              </a:rPr>
              <a:t>K</a:t>
            </a:r>
            <a:r>
              <a:rPr lang="zh-CN" altLang="en-US" sz="2400" dirty="0">
                <a:latin typeface="宋体" pitchFamily="2" charset="-122"/>
              </a:rPr>
              <a:t>个，能用以下式子表示：</a:t>
            </a:r>
            <a:r>
              <a:rPr lang="en-US" altLang="zh-CN" sz="2400" err="1">
                <a:latin typeface="宋体" pitchFamily="2" charset="-122"/>
              </a:rPr>
              <a:t>Available[j</a:t>
            </a:r>
            <a:r>
              <a:rPr lang="en-US" altLang="zh-CN" sz="2400">
                <a:latin typeface="宋体" pitchFamily="2" charset="-122"/>
              </a:rPr>
              <a:t>]=K</a:t>
            </a:r>
            <a:r>
              <a:rPr lang="zh-CN" altLang="en-US" sz="2400" dirty="0">
                <a:latin typeface="宋体" pitchFamily="2" charset="-122"/>
              </a:rPr>
              <a:t>。 </a:t>
            </a:r>
            <a:endParaRPr lang="zh-CN" altLang="en-US" sz="2400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　　</a:t>
            </a:r>
            <a:r>
              <a:rPr lang="en-US" altLang="zh-CN" sz="2400">
                <a:latin typeface="宋体" pitchFamily="2" charset="-122"/>
              </a:rPr>
              <a:t>(2)</a:t>
            </a:r>
            <a:r>
              <a:rPr lang="zh-CN" altLang="en-US" sz="2400" dirty="0">
                <a:latin typeface="宋体" pitchFamily="2" charset="-122"/>
              </a:rPr>
              <a:t>最大需求矩阵</a:t>
            </a:r>
            <a:r>
              <a:rPr lang="en-US" altLang="zh-CN" sz="2400">
                <a:latin typeface="宋体" pitchFamily="2" charset="-122"/>
              </a:rPr>
              <a:t>Max</a:t>
            </a:r>
            <a:r>
              <a:rPr lang="zh-CN" altLang="en-US" sz="2400" dirty="0">
                <a:latin typeface="宋体" pitchFamily="2" charset="-122"/>
              </a:rPr>
              <a:t>。该矩阵大小为</a:t>
            </a:r>
            <a:r>
              <a:rPr lang="en-US" altLang="zh-CN" sz="2400" err="1">
                <a:latin typeface="宋体" pitchFamily="2" charset="-122"/>
              </a:rPr>
              <a:t>n×m</a:t>
            </a:r>
            <a:r>
              <a:rPr lang="zh-CN" altLang="en-US" sz="2400" dirty="0">
                <a:latin typeface="宋体" pitchFamily="2" charset="-122"/>
              </a:rPr>
              <a:t>，表示系统中</a:t>
            </a:r>
            <a:r>
              <a:rPr lang="en-US" altLang="zh-CN" sz="240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个进程中的每一个进程对</a:t>
            </a:r>
            <a:r>
              <a:rPr lang="en-US" altLang="zh-CN" sz="2400">
                <a:latin typeface="宋体" pitchFamily="2" charset="-122"/>
              </a:rPr>
              <a:t>m</a:t>
            </a:r>
            <a:r>
              <a:rPr lang="zh-CN" altLang="en-US" sz="2400" dirty="0">
                <a:latin typeface="宋体" pitchFamily="2" charset="-122"/>
              </a:rPr>
              <a:t>类资源的最大需求。进程</a:t>
            </a:r>
            <a:r>
              <a:rPr lang="en-US" altLang="zh-CN" sz="2400">
                <a:latin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</a:rPr>
              <a:t>需要第</a:t>
            </a:r>
            <a:r>
              <a:rPr lang="en-US" altLang="zh-CN" sz="2400">
                <a:latin typeface="宋体" pitchFamily="2" charset="-122"/>
              </a:rPr>
              <a:t>j</a:t>
            </a:r>
            <a:r>
              <a:rPr lang="zh-CN" altLang="en-US" sz="2400" dirty="0">
                <a:latin typeface="宋体" pitchFamily="2" charset="-122"/>
              </a:rPr>
              <a:t>类资源的最大数目为</a:t>
            </a:r>
            <a:r>
              <a:rPr lang="en-US" altLang="zh-CN" sz="2400">
                <a:latin typeface="宋体" pitchFamily="2" charset="-122"/>
              </a:rPr>
              <a:t>K</a:t>
            </a:r>
            <a:r>
              <a:rPr lang="zh-CN" altLang="en-US" sz="2400" dirty="0">
                <a:latin typeface="宋体" pitchFamily="2" charset="-122"/>
              </a:rPr>
              <a:t>，能用以下式子表示：</a:t>
            </a:r>
            <a:r>
              <a:rPr lang="en-US" altLang="zh-CN" sz="2400" err="1">
                <a:latin typeface="宋体" pitchFamily="2" charset="-122"/>
              </a:rPr>
              <a:t>Max[i,j</a:t>
            </a:r>
            <a:r>
              <a:rPr lang="en-US" altLang="zh-CN" sz="2400">
                <a:latin typeface="宋体" pitchFamily="2" charset="-122"/>
              </a:rPr>
              <a:t>]=K</a:t>
            </a:r>
            <a:r>
              <a:rPr lang="zh-CN" altLang="en-US" sz="2400" dirty="0">
                <a:latin typeface="宋体" pitchFamily="2" charset="-122"/>
              </a:rPr>
              <a:t>。 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lIns="91440" tIns="45720" rIns="91440" bIns="45720" rtlCol="0"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</a:t>
            </a:r>
            <a:r>
              <a:rPr lang="zh-CN" altLang="en-US" sz="2400" dirty="0"/>
              <a:t>分配矩阵</a:t>
            </a:r>
            <a:r>
              <a:rPr lang="en-US" altLang="zh-CN" sz="2400"/>
              <a:t>Allocation</a:t>
            </a:r>
            <a:r>
              <a:rPr lang="zh-CN" altLang="en-US" sz="2400" dirty="0"/>
              <a:t>。该矩阵大小为</a:t>
            </a:r>
            <a:r>
              <a:rPr lang="en-US" altLang="zh-CN" sz="2400" err="1"/>
              <a:t>n×m</a:t>
            </a:r>
            <a:r>
              <a:rPr lang="zh-CN" altLang="en-US" sz="2400" dirty="0"/>
              <a:t>的矩阵，表示系统中每一类资源当前已分配给每一个进程的资源数。进程</a:t>
            </a:r>
            <a:r>
              <a:rPr lang="en-US" altLang="zh-CN" sz="2400"/>
              <a:t>i</a:t>
            </a:r>
            <a:r>
              <a:rPr lang="zh-CN" altLang="en-US" sz="2400" dirty="0"/>
              <a:t>当前已分得第</a:t>
            </a:r>
            <a:r>
              <a:rPr lang="en-US" altLang="zh-CN" sz="2400"/>
              <a:t>j </a:t>
            </a:r>
            <a:r>
              <a:rPr lang="zh-CN" altLang="en-US" sz="2400" dirty="0"/>
              <a:t>类资源的数目为</a:t>
            </a:r>
            <a:r>
              <a:rPr lang="en-US" altLang="zh-CN" sz="2400"/>
              <a:t>K</a:t>
            </a:r>
            <a:r>
              <a:rPr lang="zh-CN" altLang="en-US" sz="2400" dirty="0"/>
              <a:t>，可以表示成：</a:t>
            </a:r>
            <a:r>
              <a:rPr lang="en-US" altLang="zh-CN" sz="2400" err="1"/>
              <a:t>Allocation[i,j</a:t>
            </a:r>
            <a:r>
              <a:rPr lang="en-US" altLang="zh-CN" sz="2400"/>
              <a:t>]=K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</a:t>
            </a:r>
            <a:r>
              <a:rPr lang="zh-CN" altLang="en-US" sz="2400" dirty="0"/>
              <a:t>需求矩阵</a:t>
            </a:r>
            <a:r>
              <a:rPr lang="en-US" altLang="zh-CN" sz="2400"/>
              <a:t>Need</a:t>
            </a:r>
            <a:r>
              <a:rPr lang="zh-CN" altLang="en-US" sz="2400" dirty="0"/>
              <a:t>。该矩阵大小依然为</a:t>
            </a:r>
            <a:r>
              <a:rPr lang="en-US" altLang="zh-CN" sz="2400" err="1"/>
              <a:t>n×m</a:t>
            </a:r>
            <a:r>
              <a:rPr lang="zh-CN" altLang="en-US" sz="2400" dirty="0"/>
              <a:t>，表示每一个进程还需要的各类资源数。进程</a:t>
            </a:r>
            <a:r>
              <a:rPr lang="en-US" altLang="zh-CN" sz="2400"/>
              <a:t>i</a:t>
            </a:r>
            <a:r>
              <a:rPr lang="zh-CN" altLang="en-US" sz="2400" dirty="0"/>
              <a:t>还需要第</a:t>
            </a:r>
            <a:r>
              <a:rPr lang="en-US" altLang="zh-CN" sz="2400"/>
              <a:t>j</a:t>
            </a:r>
            <a:r>
              <a:rPr lang="zh-CN" altLang="en-US" sz="2400" dirty="0"/>
              <a:t>类资源</a:t>
            </a:r>
            <a:r>
              <a:rPr lang="en-US" altLang="zh-CN" sz="2400"/>
              <a:t>K</a:t>
            </a:r>
            <a:r>
              <a:rPr lang="zh-CN" altLang="en-US" sz="2400" dirty="0"/>
              <a:t>个，可以表示为：</a:t>
            </a:r>
            <a:r>
              <a:rPr lang="en-US" altLang="zh-CN" sz="2400" err="1"/>
              <a:t>Need[i,j</a:t>
            </a:r>
            <a:r>
              <a:rPr lang="en-US" altLang="zh-CN" sz="2400"/>
              <a:t>]=K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r>
              <a:rPr lang="zh-CN" altLang="en-US" sz="2400" dirty="0"/>
              <a:t>其中后三者之间的关系有：</a:t>
            </a:r>
            <a:endParaRPr lang="zh-CN" altLang="en-US" sz="2400" dirty="0"/>
          </a:p>
          <a:p>
            <a:pPr algn="ctr"/>
            <a:r>
              <a:rPr lang="en-US" altLang="zh-CN" err="1"/>
              <a:t>Max[i</a:t>
            </a:r>
            <a:r>
              <a:rPr lang="en-US" altLang="zh-CN"/>
              <a:t>, j]=</a:t>
            </a:r>
            <a:r>
              <a:rPr lang="en-US" altLang="zh-CN" err="1"/>
              <a:t>Allocation[i</a:t>
            </a:r>
            <a:r>
              <a:rPr lang="en-US" altLang="zh-CN"/>
              <a:t>, j] + </a:t>
            </a:r>
            <a:r>
              <a:rPr lang="en-US" altLang="zh-CN" err="1"/>
              <a:t>Need[i</a:t>
            </a:r>
            <a:r>
              <a:rPr lang="en-US" altLang="zh-CN"/>
              <a:t>, j]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lIns="91440" tIns="45720" rIns="91440" bIns="45720" rtlCol="0"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90204" pitchFamily="34" charset="0"/>
                <a:ea typeface="黑体" pitchFamily="2" charset="-122"/>
              </a:rPr>
              <a:t>银行家算法</a:t>
            </a:r>
            <a:endParaRPr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　　设</a:t>
            </a:r>
            <a:r>
              <a:rPr lang="en-US" altLang="zh-CN" sz="2400"/>
              <a:t>Request</a:t>
            </a:r>
            <a:r>
              <a:rPr lang="en-US" altLang="zh-CN" sz="2400" baseline="-30000"/>
              <a:t> i</a:t>
            </a:r>
            <a:r>
              <a:rPr lang="zh-CN" altLang="en-US" sz="2400" dirty="0"/>
              <a:t>是进程</a:t>
            </a:r>
            <a:r>
              <a:rPr lang="en-US" altLang="zh-CN" sz="2400"/>
              <a:t>P</a:t>
            </a:r>
            <a:r>
              <a:rPr lang="en-US" altLang="zh-CN" sz="2400" baseline="-30000"/>
              <a:t>i</a:t>
            </a:r>
            <a:r>
              <a:rPr lang="zh-CN" altLang="en-US" sz="2400" dirty="0"/>
              <a:t>的请求向量，如果</a:t>
            </a:r>
            <a:r>
              <a:rPr lang="en-US" altLang="zh-CN" sz="2400"/>
              <a:t>Request</a:t>
            </a:r>
            <a:r>
              <a:rPr lang="en-US" altLang="zh-CN" sz="2400" baseline="-30000"/>
              <a:t> 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</a:t>
            </a:r>
            <a:r>
              <a:rPr lang="en-US" altLang="zh-CN" sz="2400"/>
              <a:t>]=K</a:t>
            </a:r>
            <a:r>
              <a:rPr lang="zh-CN" altLang="en-US" sz="2400" dirty="0"/>
              <a:t>，表示进程</a:t>
            </a:r>
            <a:r>
              <a:rPr lang="en-US" altLang="zh-CN" sz="2400"/>
              <a:t>P </a:t>
            </a:r>
            <a:r>
              <a:rPr lang="en-US" altLang="zh-CN" sz="2400" baseline="-30000"/>
              <a:t>i</a:t>
            </a:r>
            <a:r>
              <a:rPr lang="zh-CN" altLang="en-US" sz="2400" dirty="0"/>
              <a:t>需要</a:t>
            </a:r>
            <a:r>
              <a:rPr lang="en-US" altLang="zh-CN" sz="2400"/>
              <a:t>K</a:t>
            </a:r>
            <a:r>
              <a:rPr lang="zh-CN" altLang="en-US" sz="2400" dirty="0"/>
              <a:t>个</a:t>
            </a:r>
            <a:r>
              <a:rPr lang="en-US" altLang="zh-CN" sz="2400"/>
              <a:t>R</a:t>
            </a:r>
            <a:r>
              <a:rPr lang="en-US" altLang="zh-CN" sz="2400" baseline="-30000"/>
              <a:t> j</a:t>
            </a:r>
            <a:r>
              <a:rPr lang="zh-CN" altLang="en-US" sz="2400" dirty="0"/>
              <a:t>类型的资源。当</a:t>
            </a:r>
            <a:r>
              <a:rPr lang="en-US" altLang="zh-CN" sz="2400"/>
              <a:t>P </a:t>
            </a:r>
            <a:r>
              <a:rPr lang="en-US" altLang="zh-CN" sz="2400" baseline="-30000"/>
              <a:t>i</a:t>
            </a:r>
            <a:r>
              <a:rPr lang="zh-CN" altLang="en-US" sz="2400" dirty="0"/>
              <a:t>发出资源请求后，系统按下述步骤进行检查：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　　</a:t>
            </a:r>
            <a:r>
              <a:rPr lang="en-US" altLang="zh-CN" sz="2400"/>
              <a:t>(1) </a:t>
            </a:r>
            <a:r>
              <a:rPr lang="zh-CN" altLang="en-US" sz="2400" dirty="0"/>
              <a:t>如果</a:t>
            </a:r>
            <a:r>
              <a:rPr lang="en-US" altLang="zh-CN" sz="2400"/>
              <a:t>Request</a:t>
            </a:r>
            <a:r>
              <a:rPr lang="en-US" altLang="zh-CN" sz="2400" baseline="-30000"/>
              <a:t> 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[j]≤Need[i,j</a:t>
            </a:r>
            <a:r>
              <a:rPr lang="en-US" altLang="zh-CN" sz="2400"/>
              <a:t>]</a:t>
            </a:r>
            <a:r>
              <a:rPr lang="zh-CN" altLang="en-US" sz="2400" dirty="0"/>
              <a:t>，便转向步骤</a:t>
            </a:r>
            <a:r>
              <a:rPr lang="en-US" altLang="zh-CN" sz="2400"/>
              <a:t>(2)</a:t>
            </a:r>
            <a:r>
              <a:rPr lang="zh-CN" altLang="en-US" sz="2400" dirty="0"/>
              <a:t>；否则认为出错，因为它所需要的资源数已超过它所宣布的最大值。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　　</a:t>
            </a:r>
            <a:r>
              <a:rPr lang="en-US" altLang="zh-CN" sz="2400"/>
              <a:t>(2) </a:t>
            </a:r>
            <a:r>
              <a:rPr lang="zh-CN" altLang="en-US" sz="2400" dirty="0"/>
              <a:t>如果</a:t>
            </a:r>
            <a:r>
              <a:rPr lang="en-US" altLang="zh-CN" sz="2400" err="1"/>
              <a:t>Request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[j]≤Available[j</a:t>
            </a:r>
            <a:r>
              <a:rPr lang="en-US" altLang="zh-CN" sz="2400"/>
              <a:t>]</a:t>
            </a:r>
            <a:r>
              <a:rPr lang="zh-CN" altLang="en-US" sz="2400" dirty="0"/>
              <a:t>，便转向步骤</a:t>
            </a:r>
            <a:r>
              <a:rPr lang="en-US" altLang="zh-CN" sz="2400"/>
              <a:t>(3)</a:t>
            </a:r>
            <a:r>
              <a:rPr lang="zh-CN" altLang="en-US" sz="2400" dirty="0"/>
              <a:t>；否则，表示尚无足够资源，</a:t>
            </a:r>
            <a:r>
              <a:rPr lang="en-US" altLang="zh-CN" sz="2400"/>
              <a:t>P</a:t>
            </a:r>
            <a:r>
              <a:rPr lang="en-US" altLang="zh-CN" sz="2400" baseline="-30000"/>
              <a:t>i</a:t>
            </a:r>
            <a:r>
              <a:rPr lang="zh-CN" altLang="en-US" sz="2400" dirty="0"/>
              <a:t>须</a:t>
            </a:r>
            <a:r>
              <a:rPr lang="zh-CN" altLang="en-US" sz="2400" dirty="0">
                <a:latin typeface="宋体" pitchFamily="2" charset="-122"/>
              </a:rPr>
              <a:t>等待。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lIns="91440" tIns="45720" rIns="91440" bIns="45720" rtlCol="0">
            <a:normAutofit lnSpcReduction="10000"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</a:t>
            </a:r>
            <a:r>
              <a:rPr lang="zh-CN" altLang="en-US" sz="2400" dirty="0"/>
              <a:t>系统试探着把资源分配给进程</a:t>
            </a:r>
            <a:r>
              <a:rPr lang="en-US" altLang="zh-CN" sz="2400"/>
              <a:t>P </a:t>
            </a:r>
            <a:r>
              <a:rPr lang="en-US" altLang="zh-CN" sz="2400" baseline="-30000"/>
              <a:t>i</a:t>
            </a:r>
            <a:r>
              <a:rPr lang="zh-CN" altLang="en-US" sz="2400" dirty="0"/>
              <a:t>，并修改下面数据结构中的数值：</a:t>
            </a:r>
            <a:endParaRPr lang="zh-CN" altLang="en-US" sz="2400" dirty="0"/>
          </a:p>
          <a:p>
            <a:pPr lvl="4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err="1"/>
              <a:t>Available[j</a:t>
            </a:r>
            <a:r>
              <a:rPr lang="en-US" altLang="zh-CN" sz="2400"/>
              <a:t>]:= </a:t>
            </a:r>
            <a:r>
              <a:rPr lang="en-US" altLang="zh-CN" sz="2400" err="1"/>
              <a:t>Available[j</a:t>
            </a:r>
            <a:r>
              <a:rPr lang="en-US" altLang="zh-CN" sz="2400"/>
              <a:t>]</a:t>
            </a:r>
            <a:r>
              <a:rPr lang="en-US" altLang="zh-CN" sz="2400">
                <a:latin typeface="宋体" pitchFamily="2" charset="-122"/>
              </a:rPr>
              <a:t>-</a:t>
            </a:r>
            <a:r>
              <a:rPr lang="en-US" altLang="zh-CN" sz="2400"/>
              <a:t>Request</a:t>
            </a:r>
            <a:r>
              <a:rPr lang="en-US" altLang="zh-CN" sz="2400" baseline="-30000"/>
              <a:t> 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</a:t>
            </a:r>
            <a:r>
              <a:rPr lang="en-US" altLang="zh-CN" sz="2400"/>
              <a:t>]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4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err="1"/>
              <a:t>Allocation[i,j</a:t>
            </a:r>
            <a:r>
              <a:rPr lang="en-US" altLang="zh-CN" sz="2400"/>
              <a:t>]:= </a:t>
            </a:r>
            <a:r>
              <a:rPr lang="en-US" altLang="zh-CN" sz="2400" err="1"/>
              <a:t>Allocation[i,j]+Request</a:t>
            </a:r>
            <a:r>
              <a:rPr lang="en-US" altLang="zh-CN" sz="2400" baseline="-30000"/>
              <a:t> 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</a:t>
            </a:r>
            <a:r>
              <a:rPr lang="en-US" altLang="zh-CN" sz="2400"/>
              <a:t>]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4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err="1"/>
              <a:t>Need[i,j</a:t>
            </a:r>
            <a:r>
              <a:rPr lang="en-US" altLang="zh-CN" sz="2400"/>
              <a:t>]:= </a:t>
            </a:r>
            <a:r>
              <a:rPr lang="en-US" altLang="zh-CN" sz="2400" err="1"/>
              <a:t>Need[i,j</a:t>
            </a:r>
            <a:r>
              <a:rPr lang="en-US" altLang="zh-CN" sz="2400"/>
              <a:t>]</a:t>
            </a:r>
            <a:r>
              <a:rPr lang="en-US" altLang="zh-CN" sz="2400">
                <a:latin typeface="宋体" pitchFamily="2" charset="-122"/>
              </a:rPr>
              <a:t>-</a:t>
            </a:r>
            <a:r>
              <a:rPr lang="en-US" altLang="zh-CN" sz="2400"/>
              <a:t>Request</a:t>
            </a:r>
            <a:r>
              <a:rPr lang="en-US" altLang="zh-CN" sz="2400" baseline="-30000"/>
              <a:t> </a:t>
            </a:r>
            <a:r>
              <a:rPr lang="en-US" altLang="zh-CN" sz="2400" baseline="-30000" err="1"/>
              <a:t>i</a:t>
            </a:r>
            <a:r>
              <a:rPr lang="en-US" altLang="zh-CN" sz="2400" err="1"/>
              <a:t>[j</a:t>
            </a:r>
            <a:r>
              <a:rPr lang="en-US" altLang="zh-CN" sz="2400"/>
              <a:t>]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</a:t>
            </a:r>
            <a:r>
              <a:rPr lang="zh-CN" altLang="en-US" sz="2400" dirty="0">
                <a:latin typeface="宋体" pitchFamily="2" charset="-122"/>
              </a:rPr>
              <a:t>系统执行安全性算法，检查此次资源分配后系统是否处于安全状态。若安全，才正式将资源分配给进程</a:t>
            </a:r>
            <a:r>
              <a:rPr lang="en-US" altLang="zh-CN" sz="2400"/>
              <a:t>P</a:t>
            </a:r>
            <a:r>
              <a:rPr lang="en-US" altLang="zh-CN" sz="2400" baseline="-30000"/>
              <a:t>i</a:t>
            </a:r>
            <a:r>
              <a:rPr lang="zh-CN" altLang="en-US" sz="2400" dirty="0">
                <a:latin typeface="宋体" pitchFamily="2" charset="-122"/>
              </a:rPr>
              <a:t>，以完成本次分配；否则，将本次的试探分配作废，恢复原来的资源分配状态，让进程</a:t>
            </a:r>
            <a:r>
              <a:rPr lang="en-US" altLang="zh-CN" sz="2400"/>
              <a:t>P</a:t>
            </a:r>
            <a:r>
              <a:rPr lang="en-US" altLang="zh-CN" sz="2400" baseline="-30000"/>
              <a:t>i</a:t>
            </a:r>
            <a:r>
              <a:rPr lang="zh-CN" altLang="en-US" sz="2400" dirty="0">
                <a:latin typeface="宋体" pitchFamily="2" charset="-122"/>
              </a:rPr>
              <a:t>等待。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1177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4.5.2  </a:t>
            </a:r>
            <a:r>
              <a:rPr lang="zh-CN" altLang="en-US" dirty="0"/>
              <a:t>银行家算法</a:t>
            </a:r>
            <a:endParaRPr lang="zh-CN" altLang="en-US" dirty="0"/>
          </a:p>
        </p:txBody>
      </p:sp>
      <p:sp>
        <p:nvSpPr>
          <p:cNvPr id="117763" name="文本占位符 11776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80000"/>
              </a:lnSpc>
            </a:pPr>
            <a:r>
              <a:rPr lang="zh-CN" altLang="en-US" sz="2600" dirty="0"/>
              <a:t>综上所述，存在以下两种类型的判断：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安全的分配：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判断该时刻</a:t>
            </a:r>
            <a:r>
              <a:rPr lang="en-US" altLang="zh-CN" sz="2600"/>
              <a:t>T0</a:t>
            </a:r>
            <a:r>
              <a:rPr lang="zh-CN" altLang="en-US" sz="2600" dirty="0"/>
              <a:t>是否存在安全序列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/>
              <a:t>T0</a:t>
            </a:r>
            <a:r>
              <a:rPr lang="zh-CN" altLang="en-US" sz="2600" dirty="0"/>
              <a:t>存在安全序列则对某进程</a:t>
            </a:r>
            <a:r>
              <a:rPr lang="en-US" altLang="zh-CN" sz="2600"/>
              <a:t>Pi</a:t>
            </a:r>
            <a:r>
              <a:rPr lang="zh-CN" altLang="en-US" sz="2600" dirty="0"/>
              <a:t>的请求进行判断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/>
              <a:t>Request </a:t>
            </a:r>
            <a:r>
              <a:rPr lang="en-US" altLang="zh-CN" sz="2600" err="1"/>
              <a:t>i[j]≤Need[i,j</a:t>
            </a:r>
            <a:r>
              <a:rPr lang="en-US" altLang="zh-CN" sz="2600"/>
              <a:t>] </a:t>
            </a:r>
            <a:endParaRPr lang="fr-FR" altLang="zh-CN" sz="2600"/>
          </a:p>
          <a:p>
            <a:pPr>
              <a:lnSpc>
                <a:spcPct val="80000"/>
              </a:lnSpc>
            </a:pPr>
            <a:r>
              <a:rPr lang="fr-FR" altLang="zh-CN" sz="2600" dirty="0" err="1"/>
              <a:t>Requesti</a:t>
            </a:r>
            <a:r>
              <a:rPr lang="fr-FR" altLang="zh-CN" sz="2600"/>
              <a:t>[j]</a:t>
            </a:r>
            <a:r>
              <a:rPr lang="fr-FR" altLang="zh-CN" sz="2600" dirty="0" err="1"/>
              <a:t>≤Available</a:t>
            </a:r>
            <a:r>
              <a:rPr lang="fr-FR" altLang="zh-CN" sz="2600"/>
              <a:t>[j] </a:t>
            </a:r>
            <a:endParaRPr lang="fr-FR" altLang="zh-CN" sz="2600"/>
          </a:p>
          <a:p>
            <a:pPr>
              <a:lnSpc>
                <a:spcPct val="80000"/>
              </a:lnSpc>
            </a:pPr>
            <a:r>
              <a:rPr lang="zh-CN" altLang="fr-FR" sz="2600" dirty="0"/>
              <a:t>以上</a:t>
            </a:r>
            <a:r>
              <a:rPr lang="en-US" altLang="zh-CN" sz="2600"/>
              <a:t>a</a:t>
            </a:r>
            <a:r>
              <a:rPr lang="zh-CN" altLang="en-US" sz="2600" dirty="0"/>
              <a:t>）、</a:t>
            </a:r>
            <a:r>
              <a:rPr lang="en-US" altLang="zh-CN" sz="2600"/>
              <a:t>b</a:t>
            </a:r>
            <a:r>
              <a:rPr lang="zh-CN" altLang="en-US" sz="2600" dirty="0"/>
              <a:t>）均满足分配，得到 </a:t>
            </a:r>
            <a:r>
              <a:rPr lang="en-US" altLang="zh-CN" sz="2600"/>
              <a:t>Pi</a:t>
            </a:r>
            <a:r>
              <a:rPr lang="zh-CN" altLang="en-US" sz="2600" dirty="0"/>
              <a:t>的新配置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对全新的环境</a:t>
            </a:r>
            <a:r>
              <a:rPr lang="en-US" altLang="zh-CN" sz="2600"/>
              <a:t>T1</a:t>
            </a:r>
            <a:r>
              <a:rPr lang="zh-CN" altLang="en-US" sz="2600" dirty="0"/>
              <a:t>判断是否存在安全序列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/>
              <a:t>T1</a:t>
            </a:r>
            <a:r>
              <a:rPr lang="zh-CN" altLang="en-US" sz="2600" dirty="0"/>
              <a:t>存在安全序列则对某进程</a:t>
            </a:r>
            <a:r>
              <a:rPr lang="en-US" altLang="zh-CN" sz="2600" err="1"/>
              <a:t>Pj</a:t>
            </a:r>
            <a:r>
              <a:rPr lang="zh-CN" altLang="en-US" sz="2600" dirty="0"/>
              <a:t>的请求进行判断 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重复</a:t>
            </a:r>
            <a:r>
              <a:rPr lang="en-US" altLang="zh-CN" sz="2600"/>
              <a:t>A-C</a:t>
            </a:r>
            <a:r>
              <a:rPr lang="zh-CN" altLang="en-US" sz="2600" dirty="0"/>
              <a:t>直到找到一个具体的安全序列 </a:t>
            </a:r>
            <a:r>
              <a:rPr lang="en-US" altLang="zh-CN" sz="2600" err="1"/>
              <a:t>Pi,Pj</a:t>
            </a:r>
            <a:r>
              <a:rPr lang="en-US" altLang="zh-CN" sz="2600"/>
              <a:t>,</a:t>
            </a:r>
            <a:r>
              <a:rPr lang="en-US" altLang="zh-CN" sz="2600">
                <a:latin typeface="Arial" panose="020B0604020202090204" pitchFamily="34" charset="0"/>
              </a:rPr>
              <a:t>…</a:t>
            </a:r>
            <a:r>
              <a:rPr lang="en-US" altLang="zh-CN" sz="2600" err="1"/>
              <a:t>Pn</a:t>
            </a:r>
            <a:endParaRPr lang="zh-CN" altLang="en-US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3810</Words>
  <Application>WPS 演示</Application>
  <PresentationFormat>宽屏</PresentationFormat>
  <Paragraphs>321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Office 主题</vt:lpstr>
      <vt:lpstr>4.5  死锁避免</vt:lpstr>
      <vt:lpstr>4.5.1  有序资源分配法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  <vt:lpstr>4.5.2  银行家算法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8</cp:revision>
  <dcterms:created xsi:type="dcterms:W3CDTF">2020-10-16T00:54:29Z</dcterms:created>
  <dcterms:modified xsi:type="dcterms:W3CDTF">2020-10-16T00:54:29Z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