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98" r:id="rId3"/>
    <p:sldId id="399" r:id="rId4"/>
    <p:sldId id="400" r:id="rId5"/>
    <p:sldId id="401" r:id="rId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Calibri" charset="0"/>
              <a:ea typeface="宋体" pitchFamily="2" charset="-122"/>
            </a:endParaRPr>
          </a:p>
        </p:txBody>
      </p:sp>
      <p:sp>
        <p:nvSpPr>
          <p:cNvPr id="6" name="页脚占位符 5"/>
          <p:cNvSpPr>
            <a:spLocks noGrp="1"/>
          </p:cNvSpPr>
          <p:nvPr>
            <p:ph type="ftr" sz="quarter" idx="11"/>
          </p:nvPr>
        </p:nvSpPr>
        <p:spPr/>
        <p:txBody>
          <a:bodyPr/>
          <a:lstStyle/>
          <a:p>
            <a:pPr lvl="0"/>
            <a:endParaRPr lang="en-US" altLang="zh-CN">
              <a:ea typeface="宋体"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9378" name="Rectangle 2"/>
          <p:cNvSpPr>
            <a:spLocks noGrp="1"/>
          </p:cNvSpPr>
          <p:nvPr>
            <p:ph type="title" idx="4294967295"/>
          </p:nvPr>
        </p:nvSpPr>
        <p:spPr/>
        <p:txBody>
          <a:bodyPr vert="horz" wrap="square" lIns="91440" tIns="45720" rIns="91440" bIns="45720" anchor="b"/>
          <a:p>
            <a:r>
              <a:rPr lang="en-US" altLang="zh-CN" b="0" dirty="0"/>
              <a:t>5.2.1  </a:t>
            </a:r>
            <a:r>
              <a:rPr lang="zh-CN" altLang="en-US" b="0" dirty="0"/>
              <a:t>基本概念</a:t>
            </a:r>
            <a:endParaRPr lang="zh-CN" altLang="en-US" b="0" dirty="0"/>
          </a:p>
        </p:txBody>
      </p:sp>
      <p:sp>
        <p:nvSpPr>
          <p:cNvPr id="229379" name="Rectangle 3"/>
          <p:cNvSpPr>
            <a:spLocks noGrp="1"/>
          </p:cNvSpPr>
          <p:nvPr>
            <p:ph type="body" idx="4294967295"/>
          </p:nvPr>
        </p:nvSpPr>
        <p:spPr/>
        <p:txBody>
          <a:bodyPr vert="horz" wrap="square" lIns="91440" tIns="45720" rIns="91440" bIns="45720" anchor="t"/>
          <a:p>
            <a:pPr>
              <a:buNone/>
            </a:pPr>
            <a:r>
              <a:rPr lang="zh-CN" altLang="en-US" sz="2800" dirty="0"/>
              <a:t>　　　一个逻辑地址空间的程序装入到物理地址空间时，由于两个空间不一致，需要进行地址变换，称为地址重定位。</a:t>
            </a:r>
            <a:endParaRPr lang="zh-CN" altLang="en-US" sz="2800" dirty="0"/>
          </a:p>
          <a:p>
            <a:pPr>
              <a:buNone/>
            </a:pPr>
            <a:r>
              <a:rPr lang="zh-CN" altLang="en-US" sz="2800" dirty="0"/>
              <a:t>　　　相对地址空间通过地址重定位机构转换到绝对地址空间，绝对地址空间也叫物理地址空间。</a:t>
            </a:r>
            <a:endParaRPr lang="zh-CN" altLang="en-US" sz="28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0402" name="Rectangle 2"/>
          <p:cNvSpPr>
            <a:spLocks noGrp="1"/>
          </p:cNvSpPr>
          <p:nvPr>
            <p:ph type="title" idx="4294967295"/>
          </p:nvPr>
        </p:nvSpPr>
        <p:spPr/>
        <p:txBody>
          <a:bodyPr vert="horz" wrap="square" lIns="91440" tIns="45720" rIns="91440" bIns="45720" anchor="b"/>
          <a:p>
            <a:r>
              <a:rPr lang="en-US" altLang="zh-CN" b="0" dirty="0"/>
              <a:t>5.2.2  </a:t>
            </a:r>
            <a:r>
              <a:rPr lang="zh-CN" altLang="en-US" b="0" dirty="0"/>
              <a:t>常用重定位技术</a:t>
            </a:r>
            <a:endParaRPr lang="zh-CN" altLang="en-US" b="0" dirty="0"/>
          </a:p>
        </p:txBody>
      </p:sp>
      <p:sp>
        <p:nvSpPr>
          <p:cNvPr id="230403" name="Rectangle 3"/>
          <p:cNvSpPr>
            <a:spLocks noGrp="1"/>
          </p:cNvSpPr>
          <p:nvPr>
            <p:ph type="body" idx="4294967295"/>
          </p:nvPr>
        </p:nvSpPr>
        <p:spPr/>
        <p:txBody>
          <a:bodyPr vert="horz" wrap="square" lIns="91440" tIns="45720" rIns="91440" bIns="45720" anchor="t"/>
          <a:p>
            <a:r>
              <a:rPr lang="zh-CN" altLang="en-US" dirty="0"/>
              <a:t>地址重定位有两种方式：</a:t>
            </a:r>
            <a:endParaRPr lang="zh-CN" altLang="en-US" dirty="0"/>
          </a:p>
          <a:p>
            <a:pPr>
              <a:buNone/>
            </a:pPr>
            <a:r>
              <a:rPr lang="zh-CN" altLang="en-US" dirty="0"/>
              <a:t>　　静态重定位</a:t>
            </a:r>
            <a:endParaRPr lang="zh-CN" altLang="en-US" dirty="0"/>
          </a:p>
          <a:p>
            <a:pPr>
              <a:buNone/>
            </a:pPr>
            <a:r>
              <a:rPr lang="zh-CN" altLang="en-US" dirty="0"/>
              <a:t>　　动态重定位</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1426" name="Rectangle 2"/>
          <p:cNvSpPr>
            <a:spLocks noGrp="1"/>
          </p:cNvSpPr>
          <p:nvPr>
            <p:ph type="title" idx="4294967295"/>
          </p:nvPr>
        </p:nvSpPr>
        <p:spPr/>
        <p:txBody>
          <a:bodyPr vert="horz" wrap="square" lIns="91440" tIns="45720" rIns="91440" bIns="45720" anchor="b"/>
          <a:p>
            <a:r>
              <a:rPr lang="en-US" altLang="zh-CN" b="0" dirty="0"/>
              <a:t>5.2.2  </a:t>
            </a:r>
            <a:r>
              <a:rPr lang="zh-CN" altLang="en-US" b="0" dirty="0"/>
              <a:t>常用重定位技术</a:t>
            </a:r>
            <a:endParaRPr lang="zh-CN" altLang="en-US" b="0" dirty="0"/>
          </a:p>
        </p:txBody>
      </p:sp>
      <p:sp>
        <p:nvSpPr>
          <p:cNvPr id="14339" name="Rectangle 3"/>
          <p:cNvSpPr>
            <a:spLocks noGrp="1"/>
          </p:cNvSpPr>
          <p:nvPr>
            <p:ph type="body" idx="4294967295"/>
          </p:nvPr>
        </p:nvSpPr>
        <p:spPr/>
        <p:txBody>
          <a:bodyPr vert="horz" wrap="square" lIns="91440" tIns="45720" rIns="91440" bIns="45720" anchor="t"/>
          <a:p>
            <a:pPr>
              <a:buNone/>
            </a:pPr>
            <a:r>
              <a:rPr lang="en-US" altLang="zh-CN" sz="2400" b="1" dirty="0"/>
              <a:t>1. </a:t>
            </a:r>
            <a:r>
              <a:rPr lang="zh-CN" altLang="en-US" sz="2400" b="1" dirty="0"/>
              <a:t>静态重定位</a:t>
            </a:r>
            <a:endParaRPr lang="zh-CN" altLang="en-US" sz="2400" dirty="0"/>
          </a:p>
          <a:p>
            <a:pPr>
              <a:buNone/>
            </a:pPr>
            <a:r>
              <a:rPr lang="zh-CN" altLang="en-US" sz="2400" dirty="0"/>
              <a:t>　　　静态重定位是程序执行之前由操作系统的重定位装入程序一次性地将该程序中的指令地址和数据地址全部转换成绝对地址。由于地址转换工作是在程序执行前集中完成的，所以在程序执行过程中就不需要再进行地址转换工作了。这种定位方式称静态重定位。</a:t>
            </a:r>
            <a:endParaRPr lang="zh-CN" altLang="en-US" sz="2400" dirty="0"/>
          </a:p>
        </p:txBody>
      </p:sp>
      <p:sp>
        <p:nvSpPr>
          <p:cNvPr id="231428" name="Rectangle 5"/>
          <p:cNvSpPr/>
          <p:nvPr/>
        </p:nvSpPr>
        <p:spPr>
          <a:xfrm>
            <a:off x="1524000" y="2378075"/>
            <a:ext cx="309880" cy="368300"/>
          </a:xfrm>
          <a:prstGeom prst="rect">
            <a:avLst/>
          </a:prstGeom>
          <a:noFill/>
          <a:ln w="9525">
            <a:noFill/>
          </a:ln>
        </p:spPr>
        <p:txBody>
          <a:bodyPr wrap="none" anchor="ctr">
            <a:spAutoFit/>
          </a:bodyPr>
          <a:p>
            <a:endParaRPr dirty="0">
              <a:latin typeface="Tahoma" panose="020B0604030504040204" pitchFamily="34" charset="0"/>
            </a:endParaRPr>
          </a:p>
        </p:txBody>
      </p:sp>
      <p:graphicFrame>
        <p:nvGraphicFramePr>
          <p:cNvPr id="231429" name="Object 4"/>
          <p:cNvGraphicFramePr>
            <a:graphicFrameLocks noChangeAspect="1"/>
          </p:cNvGraphicFramePr>
          <p:nvPr/>
        </p:nvGraphicFramePr>
        <p:xfrm>
          <a:off x="3276600" y="3886200"/>
          <a:ext cx="5486400" cy="2435225"/>
        </p:xfrm>
        <a:graphic>
          <a:graphicData uri="http://schemas.openxmlformats.org/presentationml/2006/ole">
            <mc:AlternateContent xmlns:mc="http://schemas.openxmlformats.org/markup-compatibility/2006">
              <mc:Choice xmlns:v="urn:schemas-microsoft-com:vml" Requires="v">
                <p:oleObj spid="_x0000_s3076" name="" r:id="rId1" imgW="4889500" imgH="2171700" progId="Visio.Drawing.11">
                  <p:embed/>
                </p:oleObj>
              </mc:Choice>
              <mc:Fallback>
                <p:oleObj name="" r:id="rId1" imgW="4889500" imgH="2171700" progId="Visio.Drawing.11">
                  <p:embed/>
                  <p:pic>
                    <p:nvPicPr>
                      <p:cNvPr id="0" name="图片 3075"/>
                      <p:cNvPicPr/>
                      <p:nvPr/>
                    </p:nvPicPr>
                    <p:blipFill>
                      <a:blip r:embed="rId2"/>
                      <a:stretch>
                        <a:fillRect/>
                      </a:stretch>
                    </p:blipFill>
                    <p:spPr>
                      <a:xfrm>
                        <a:off x="3276600" y="3886200"/>
                        <a:ext cx="5486400" cy="2435225"/>
                      </a:xfrm>
                      <a:prstGeom prst="rect">
                        <a:avLst/>
                      </a:prstGeom>
                      <a:noFill/>
                      <a:ln w="38100">
                        <a:noFill/>
                        <a:miter/>
                      </a:ln>
                    </p:spPr>
                  </p:pic>
                </p:oleObj>
              </mc:Fallback>
            </mc:AlternateContent>
          </a:graphicData>
        </a:graphic>
      </p:graphicFrame>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4339">
                                            <p:txEl>
                                              <p:charRg st="0" end="9"/>
                                            </p:txEl>
                                          </p:spTgt>
                                        </p:tgtEl>
                                        <p:attrNameLst>
                                          <p:attrName>ppt_x</p:attrName>
                                        </p:attrNameLst>
                                      </p:cBhvr>
                                      <p:tavLst>
                                        <p:tav tm="0">
                                          <p:val>
                                            <p:strVal val="ppt_x"/>
                                          </p:val>
                                        </p:tav>
                                        <p:tav tm="100000">
                                          <p:val>
                                            <p:strVal val="ppt_x"/>
                                          </p:val>
                                        </p:tav>
                                      </p:tavLst>
                                    </p:anim>
                                    <p:anim calcmode="lin" valueType="num">
                                      <p:cBhvr additive="base">
                                        <p:cTn id="7" dur="500"/>
                                        <p:tgtEl>
                                          <p:spTgt spid="14339">
                                            <p:txEl>
                                              <p:charRg st="0" end="9"/>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14339">
                                            <p:txEl>
                                              <p:charRg st="0" end="9"/>
                                            </p:txEl>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14339">
                                            <p:txEl>
                                              <p:charRg st="9" end="126"/>
                                            </p:txEl>
                                          </p:spTgt>
                                        </p:tgtEl>
                                        <p:attrNameLst>
                                          <p:attrName>ppt_x</p:attrName>
                                        </p:attrNameLst>
                                      </p:cBhvr>
                                      <p:tavLst>
                                        <p:tav tm="0">
                                          <p:val>
                                            <p:strVal val="ppt_x"/>
                                          </p:val>
                                        </p:tav>
                                        <p:tav tm="100000">
                                          <p:val>
                                            <p:strVal val="ppt_x"/>
                                          </p:val>
                                        </p:tav>
                                      </p:tavLst>
                                    </p:anim>
                                    <p:anim calcmode="lin" valueType="num">
                                      <p:cBhvr additive="base">
                                        <p:cTn id="13" dur="500"/>
                                        <p:tgtEl>
                                          <p:spTgt spid="14339">
                                            <p:txEl>
                                              <p:charRg st="9" end="126"/>
                                            </p:txEl>
                                          </p:spTgt>
                                        </p:tgtEl>
                                        <p:attrNameLst>
                                          <p:attrName>ppt_y</p:attrName>
                                        </p:attrNameLst>
                                      </p:cBhvr>
                                      <p:tavLst>
                                        <p:tav tm="0">
                                          <p:val>
                                            <p:strVal val="ppt_y"/>
                                          </p:val>
                                        </p:tav>
                                        <p:tav tm="100000">
                                          <p:val>
                                            <p:strVal val="1+ppt_h/2"/>
                                          </p:val>
                                        </p:tav>
                                      </p:tavLst>
                                    </p:anim>
                                    <p:set>
                                      <p:cBhvr>
                                        <p:cTn id="14" dur="1" fill="hold">
                                          <p:stCondLst>
                                            <p:cond delay="499"/>
                                          </p:stCondLst>
                                        </p:cTn>
                                        <p:tgtEl>
                                          <p:spTgt spid="14339">
                                            <p:txEl>
                                              <p:charRg st="9" end="126"/>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1429"/>
                                        </p:tgtEl>
                                        <p:attrNameLst>
                                          <p:attrName>style.visibility</p:attrName>
                                        </p:attrNameLst>
                                      </p:cBhvr>
                                      <p:to>
                                        <p:strVal val="visible"/>
                                      </p:to>
                                    </p:set>
                                    <p:anim calcmode="lin" valueType="num">
                                      <p:cBhvr additive="base">
                                        <p:cTn id="19" dur="500" fill="hold"/>
                                        <p:tgtEl>
                                          <p:spTgt spid="231429"/>
                                        </p:tgtEl>
                                        <p:attrNameLst>
                                          <p:attrName>ppt_x</p:attrName>
                                        </p:attrNameLst>
                                      </p:cBhvr>
                                      <p:tavLst>
                                        <p:tav tm="0">
                                          <p:val>
                                            <p:strVal val="#ppt_x"/>
                                          </p:val>
                                        </p:tav>
                                        <p:tav tm="100000">
                                          <p:val>
                                            <p:strVal val="#ppt_x"/>
                                          </p:val>
                                        </p:tav>
                                      </p:tavLst>
                                    </p:anim>
                                    <p:anim calcmode="lin" valueType="num">
                                      <p:cBhvr additive="base">
                                        <p:cTn id="20" dur="500" fill="hold"/>
                                        <p:tgtEl>
                                          <p:spTgt spid="2314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2450" name="Rectangle 2"/>
          <p:cNvSpPr>
            <a:spLocks noGrp="1"/>
          </p:cNvSpPr>
          <p:nvPr>
            <p:ph type="title" idx="4294967295"/>
          </p:nvPr>
        </p:nvSpPr>
        <p:spPr/>
        <p:txBody>
          <a:bodyPr vert="horz" wrap="square" lIns="91440" tIns="45720" rIns="91440" bIns="45720" anchor="b"/>
          <a:p>
            <a:r>
              <a:rPr lang="en-US" altLang="zh-CN" b="0" dirty="0"/>
              <a:t>5.2.2  </a:t>
            </a:r>
            <a:r>
              <a:rPr lang="zh-CN" altLang="en-US" b="0" dirty="0"/>
              <a:t>常用重定位技术</a:t>
            </a:r>
            <a:endParaRPr lang="zh-CN" altLang="en-US" b="0" dirty="0"/>
          </a:p>
        </p:txBody>
      </p:sp>
      <p:sp>
        <p:nvSpPr>
          <p:cNvPr id="232451" name="Rectangle 3"/>
          <p:cNvSpPr>
            <a:spLocks noGrp="1"/>
          </p:cNvSpPr>
          <p:nvPr>
            <p:ph type="body" idx="4294967295"/>
          </p:nvPr>
        </p:nvSpPr>
        <p:spPr/>
        <p:txBody>
          <a:bodyPr vert="horz" wrap="square" lIns="91440" tIns="45720" rIns="91440" bIns="45720" anchor="t"/>
          <a:p>
            <a:pPr>
              <a:buNone/>
            </a:pPr>
            <a:r>
              <a:rPr lang="en-US" altLang="zh-CN" sz="2800" b="1" dirty="0"/>
              <a:t>2</a:t>
            </a:r>
            <a:r>
              <a:rPr lang="zh-CN" altLang="en-US" sz="2800" b="1" dirty="0"/>
              <a:t>．动态重定位</a:t>
            </a:r>
            <a:endParaRPr lang="zh-CN" altLang="en-US" sz="2800" dirty="0"/>
          </a:p>
          <a:p>
            <a:pPr>
              <a:buNone/>
            </a:pPr>
            <a:r>
              <a:rPr lang="zh-CN" altLang="en-US" sz="2800" dirty="0"/>
              <a:t>　　　动态地址重定位是在程序执行的过程中进行地址重定位，准确地说，是在每次访问内存单元之前，才将要访问的程序地址转换为内存地址。 </a:t>
            </a:r>
            <a:endParaRPr lang="zh-CN" altLang="en-US" sz="28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373</Words>
  <Application>WPS 演示</Application>
  <PresentationFormat>宽屏</PresentationFormat>
  <Paragraphs>29</Paragraphs>
  <Slides>4</Slides>
  <Notes>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4</vt:i4>
      </vt:variant>
    </vt:vector>
  </HeadingPairs>
  <TitlesOfParts>
    <vt:vector size="22" baseType="lpstr">
      <vt:lpstr>Arial</vt:lpstr>
      <vt:lpstr>方正书宋_GBK</vt:lpstr>
      <vt:lpstr>Wingdings</vt:lpstr>
      <vt:lpstr>宋体</vt:lpstr>
      <vt:lpstr>Arial Unicode MS</vt:lpstr>
      <vt:lpstr>Calibri Light</vt:lpstr>
      <vt:lpstr>Helvetica Neue</vt:lpstr>
      <vt:lpstr>汉仪书宋二KW</vt:lpstr>
      <vt:lpstr>Calibri</vt:lpstr>
      <vt:lpstr>微软雅黑</vt:lpstr>
      <vt:lpstr>汉仪旗黑</vt:lpstr>
      <vt:lpstr>Times New Roman</vt:lpstr>
      <vt:lpstr>宋体</vt:lpstr>
      <vt:lpstr>黑体</vt:lpstr>
      <vt:lpstr>汉仪中黑KW</vt:lpstr>
      <vt:lpstr>Tahoma</vt:lpstr>
      <vt:lpstr>Office 主题</vt:lpstr>
      <vt:lpstr>Visio.Drawing.11</vt:lpstr>
      <vt:lpstr>5.2.1  基本概念</vt:lpstr>
      <vt:lpstr>5.2.2  常用重定位技术</vt:lpstr>
      <vt:lpstr>5.2.2  常用重定位技术</vt:lpstr>
      <vt:lpstr>5.2.2  常用重定位技术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linaikuang</dc:creator>
  <cp:lastModifiedBy>linaikuang</cp:lastModifiedBy>
  <cp:revision>10</cp:revision>
  <dcterms:created xsi:type="dcterms:W3CDTF">2020-10-16T00:57:55Z</dcterms:created>
  <dcterms:modified xsi:type="dcterms:W3CDTF">2020-10-16T00:57:55Z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