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2" r:id="rId3"/>
    <p:sldId id="403" r:id="rId4"/>
    <p:sldId id="404" r:id="rId5"/>
    <p:sldId id="405" r:id="rId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Calibri" charset="0"/>
              <a:ea typeface="宋体" pitchFamily="2" charset="-122"/>
            </a:endParaRPr>
          </a:p>
        </p:txBody>
      </p:sp>
      <p:sp>
        <p:nvSpPr>
          <p:cNvPr id="6" name="页脚占位符 5"/>
          <p:cNvSpPr>
            <a:spLocks noGrp="1"/>
          </p:cNvSpPr>
          <p:nvPr>
            <p:ph type="ftr" sz="quarter" idx="11"/>
          </p:nvPr>
        </p:nvSpPr>
        <p:spPr/>
        <p:txBody>
          <a:bodyPr/>
          <a:lstStyle/>
          <a:p>
            <a:pPr lvl="0"/>
            <a:endParaRPr lang="en-US" altLang="zh-CN">
              <a:ea typeface="宋体"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en-US" altLang="zh-CN">
                <a:ea typeface="宋体" pitchFamily="2" charset="-122"/>
              </a:rPr>
            </a:fld>
            <a:endParaRPr lang="en-US" altLang="zh-CN">
              <a:ea typeface="宋体"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74" name="Rectangle 2"/>
          <p:cNvSpPr>
            <a:spLocks noGrp="1"/>
          </p:cNvSpPr>
          <p:nvPr>
            <p:ph type="title" idx="4294967295"/>
          </p:nvPr>
        </p:nvSpPr>
        <p:spPr/>
        <p:txBody>
          <a:bodyPr vert="horz" wrap="square" lIns="91440" tIns="45720" rIns="91440" bIns="45720" anchor="b"/>
          <a:p>
            <a:r>
              <a:rPr lang="en-US" altLang="zh-CN" b="0" dirty="0"/>
              <a:t>5.3.1  </a:t>
            </a:r>
            <a:r>
              <a:rPr lang="zh-CN" altLang="en-US" b="0" dirty="0"/>
              <a:t>单一连续分区存储管理</a:t>
            </a:r>
            <a:endParaRPr lang="zh-CN" altLang="en-US" b="0" dirty="0"/>
          </a:p>
        </p:txBody>
      </p:sp>
      <p:sp>
        <p:nvSpPr>
          <p:cNvPr id="233475" name="Rectangle 3"/>
          <p:cNvSpPr>
            <a:spLocks noGrp="1"/>
          </p:cNvSpPr>
          <p:nvPr>
            <p:ph type="body" idx="4294967295"/>
          </p:nvPr>
        </p:nvSpPr>
        <p:spPr/>
        <p:txBody>
          <a:bodyPr vert="horz" wrap="square" lIns="91440" tIns="45720" rIns="91440" bIns="45720" anchor="t"/>
          <a:p>
            <a:pPr>
              <a:buNone/>
            </a:pPr>
            <a:r>
              <a:rPr lang="zh-CN" altLang="en-US" sz="2800" dirty="0"/>
              <a:t>　　　这是最简单的一种存储管理方式，但只能用于单用户、单任务的操作系统中。采用这种存储管理方式时，内存被分成两个区域，一个是系统区，仅供操作系统使用，可以驻留在内存的低地址部分</a:t>
            </a:r>
            <a:r>
              <a:rPr lang="en-US" altLang="zh-CN" sz="2800" dirty="0"/>
              <a:t>,</a:t>
            </a:r>
            <a:r>
              <a:rPr lang="zh-CN" altLang="en-US" sz="2800" dirty="0"/>
              <a:t>也可以驻留在高地址部分；另一个是用户区，它是除系统区以外的全部内存区域，这部分区域是提供给用户使用的区域，任何时刻内存中最多只有一个作业存在。</a:t>
            </a:r>
            <a:endParaRPr lang="zh-CN" altLang="en-US" sz="28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498" name="Rectangle 2"/>
          <p:cNvSpPr>
            <a:spLocks noGrp="1"/>
          </p:cNvSpPr>
          <p:nvPr>
            <p:ph type="title" idx="4294967295"/>
          </p:nvPr>
        </p:nvSpPr>
        <p:spPr/>
        <p:txBody>
          <a:bodyPr vert="horz" wrap="square" lIns="91440" tIns="45720" rIns="91440" bIns="45720" anchor="b"/>
          <a:p>
            <a:r>
              <a:rPr lang="en-US" altLang="zh-CN" b="0" dirty="0"/>
              <a:t>5.3.2  </a:t>
            </a:r>
            <a:r>
              <a:rPr lang="zh-CN" altLang="en-US" b="0" dirty="0"/>
              <a:t>固定分区管理</a:t>
            </a:r>
            <a:endParaRPr lang="zh-CN" altLang="en-US" b="0" dirty="0"/>
          </a:p>
        </p:txBody>
      </p:sp>
      <p:sp>
        <p:nvSpPr>
          <p:cNvPr id="234499" name="Rectangle 3"/>
          <p:cNvSpPr>
            <a:spLocks noGrp="1"/>
          </p:cNvSpPr>
          <p:nvPr>
            <p:ph type="body" idx="4294967295"/>
          </p:nvPr>
        </p:nvSpPr>
        <p:spPr/>
        <p:txBody>
          <a:bodyPr vert="horz" wrap="square" lIns="91440" tIns="45720" rIns="91440" bIns="45720" anchor="t"/>
          <a:p>
            <a:pPr>
              <a:buNone/>
            </a:pPr>
            <a:r>
              <a:rPr lang="zh-CN" altLang="en-US" sz="2600" dirty="0"/>
              <a:t>　　　固定分区式分配是最简单的一种可运行多道程序的存储管理方式。这是将内存用户空间划分为若干个固定大小的区域，在每个分区中只装入一道作业，这样，把用户空间划分为几个分区，便允许有几道作业并发运行。当某一分区空闲时，便可以从外存的后备作业队列中选择一个适当大小的作业装入该分区，当该作业结束时，又可再从后备作业队列中找出另一作业调入该分区。</a:t>
            </a:r>
            <a:endParaRPr lang="zh-CN" altLang="en-US" sz="26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2" name="Rectangle 2"/>
          <p:cNvSpPr>
            <a:spLocks noGrp="1"/>
          </p:cNvSpPr>
          <p:nvPr>
            <p:ph type="title" idx="4294967295"/>
          </p:nvPr>
        </p:nvSpPr>
        <p:spPr/>
        <p:txBody>
          <a:bodyPr vert="horz" wrap="square" lIns="91440" tIns="45720" rIns="91440" bIns="45720" anchor="b"/>
          <a:p>
            <a:r>
              <a:rPr lang="en-US" altLang="zh-CN" b="0" dirty="0"/>
              <a:t>5.3.3  </a:t>
            </a:r>
            <a:r>
              <a:rPr lang="zh-CN" altLang="en-US" b="0" dirty="0"/>
              <a:t>可变分区管理</a:t>
            </a:r>
            <a:endParaRPr lang="zh-CN" altLang="en-US" b="0" dirty="0"/>
          </a:p>
        </p:txBody>
      </p:sp>
      <p:sp>
        <p:nvSpPr>
          <p:cNvPr id="235523" name="Rectangle 3"/>
          <p:cNvSpPr>
            <a:spLocks noGrp="1"/>
          </p:cNvSpPr>
          <p:nvPr>
            <p:ph type="body" idx="4294967295"/>
          </p:nvPr>
        </p:nvSpPr>
        <p:spPr/>
        <p:txBody>
          <a:bodyPr vert="horz" wrap="square" lIns="91440" tIns="45720" rIns="91440" bIns="45720" anchor="t"/>
          <a:p>
            <a:pPr>
              <a:lnSpc>
                <a:spcPct val="90000"/>
              </a:lnSpc>
              <a:buNone/>
            </a:pPr>
            <a:r>
              <a:rPr lang="zh-CN" altLang="en-US" sz="2600" dirty="0"/>
              <a:t>　　　可变分区分配是指在系统运行的过程中根据作业对内存的实际需要，动态地为之分配内存空间的一种分区方法。可变分区分配是在作业装入和处理过程中建立的分区，并使分区的大小与作业的大小相等；分区的个数和大小不是固定不变的，而是根据装入的作业动态地划分。这种存储管理技术是对固定分区分配的改进，解决了固定分区分配严重浪费内存的问题，提高了内存利用率，是一种较为灵活、实用的存储管理方法。</a:t>
            </a:r>
            <a:endParaRPr lang="zh-CN" altLang="en-US" sz="2600"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6" name="Rectangle 2"/>
          <p:cNvSpPr>
            <a:spLocks noGrp="1"/>
          </p:cNvSpPr>
          <p:nvPr>
            <p:ph type="title" idx="4294967295"/>
          </p:nvPr>
        </p:nvSpPr>
        <p:spPr/>
        <p:txBody>
          <a:bodyPr vert="horz" wrap="square" lIns="91440" tIns="45720" rIns="91440" bIns="45720" anchor="b"/>
          <a:p>
            <a:r>
              <a:rPr lang="en-US" altLang="zh-CN" b="0" dirty="0"/>
              <a:t>5.3.4  </a:t>
            </a:r>
            <a:r>
              <a:rPr lang="zh-CN" altLang="en-US" b="0" dirty="0"/>
              <a:t>分区分配算法</a:t>
            </a:r>
            <a:endParaRPr lang="zh-CN" altLang="en-US" b="0" dirty="0"/>
          </a:p>
        </p:txBody>
      </p:sp>
      <p:sp>
        <p:nvSpPr>
          <p:cNvPr id="236547" name="Rectangle 3"/>
          <p:cNvSpPr>
            <a:spLocks noGrp="1"/>
          </p:cNvSpPr>
          <p:nvPr>
            <p:ph type="body" idx="4294967295"/>
          </p:nvPr>
        </p:nvSpPr>
        <p:spPr/>
        <p:txBody>
          <a:bodyPr vert="horz" wrap="square" lIns="91440" tIns="45720" rIns="91440" bIns="45720" anchor="t"/>
          <a:p>
            <a:pPr>
              <a:buNone/>
            </a:pPr>
            <a:r>
              <a:rPr lang="zh-CN" altLang="en-US" dirty="0"/>
              <a:t>可变分区分配常采用的几种分配算法：</a:t>
            </a:r>
            <a:endParaRPr lang="zh-CN" altLang="en-US" b="1" dirty="0"/>
          </a:p>
          <a:p>
            <a:r>
              <a:rPr lang="en-US" altLang="zh-CN" b="1" dirty="0"/>
              <a:t>1.</a:t>
            </a:r>
            <a:r>
              <a:rPr lang="zh-CN" altLang="en-US" b="1" dirty="0"/>
              <a:t>首次适应算法</a:t>
            </a:r>
            <a:endParaRPr lang="zh-CN" altLang="en-US" b="1" dirty="0"/>
          </a:p>
          <a:p>
            <a:r>
              <a:rPr lang="en-US" altLang="zh-CN" b="1" dirty="0"/>
              <a:t>2.</a:t>
            </a:r>
            <a:r>
              <a:rPr lang="zh-CN" altLang="en-US" b="1" dirty="0"/>
              <a:t>最优适应算法</a:t>
            </a:r>
            <a:endParaRPr lang="zh-CN" altLang="en-US" b="1" dirty="0"/>
          </a:p>
          <a:p>
            <a:r>
              <a:rPr lang="en-US" altLang="zh-CN" b="1" dirty="0"/>
              <a:t>3.</a:t>
            </a:r>
            <a:r>
              <a:rPr lang="zh-CN" altLang="en-US" b="1" dirty="0"/>
              <a:t>最差适应算法</a:t>
            </a:r>
            <a:endParaRPr lang="zh-CN" altLang="en-US" b="1" dirty="0"/>
          </a:p>
          <a:p>
            <a:r>
              <a:rPr lang="en-US" altLang="zh-CN" b="1" dirty="0"/>
              <a:t>4.</a:t>
            </a:r>
            <a:r>
              <a:rPr lang="zh-CN" altLang="en-US" b="1" dirty="0"/>
              <a:t>循环首次适应算法</a:t>
            </a:r>
            <a:endParaRPr lang="zh-CN" altLang="en-US" b="1" dirty="0"/>
          </a:p>
          <a:p>
            <a:r>
              <a:rPr lang="en-US" altLang="zh-CN" b="1" dirty="0"/>
              <a:t>5.</a:t>
            </a:r>
            <a:r>
              <a:rPr lang="zh-CN" altLang="en-US" b="1" dirty="0"/>
              <a:t>快速适应算法</a:t>
            </a:r>
            <a:endParaRPr lang="zh-CN" altLang="en-US" b="1" dirty="0"/>
          </a:p>
        </p:txBody>
      </p:sp>
      <p:sp>
        <p:nvSpPr>
          <p:cNvPr id="2" name="灯片编号占位符 1"/>
          <p:cNvSpPr/>
          <p:nvPr>
            <p:ph type="sldNum" sz="quarter" idx="12"/>
          </p:nvPr>
        </p:nvSpPr>
        <p:spPr/>
        <p:txBody>
          <a:bodyPr/>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transition>
    <p:blinds dir="ver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637</Words>
  <Application>WPS 演示</Application>
  <PresentationFormat>宽屏</PresentationFormat>
  <Paragraphs>29</Paragraphs>
  <Slides>4</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vt:i4>
      </vt:variant>
    </vt:vector>
  </HeadingPairs>
  <TitlesOfParts>
    <vt:vector size="21"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Times New Roman</vt:lpstr>
      <vt:lpstr>宋体</vt:lpstr>
      <vt:lpstr>黑体</vt:lpstr>
      <vt:lpstr>汉仪中黑KW</vt:lpstr>
      <vt:lpstr>Tahoma</vt:lpstr>
      <vt:lpstr>Office 主题</vt:lpstr>
      <vt:lpstr>5.3.1  单一连续分区存储管理</vt:lpstr>
      <vt:lpstr>5.3.2  固定分区管理</vt:lpstr>
      <vt:lpstr>5.3.3  可变分区管理</vt:lpstr>
      <vt:lpstr>5.3.4  分区分配算法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linaikuang</dc:creator>
  <cp:lastModifiedBy>linaikuang</cp:lastModifiedBy>
  <cp:revision>11</cp:revision>
  <dcterms:created xsi:type="dcterms:W3CDTF">2020-10-16T00:58:35Z</dcterms:created>
  <dcterms:modified xsi:type="dcterms:W3CDTF">2020-10-16T00:58:35Z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