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9" r:id="rId3"/>
    <p:sldId id="420" r:id="rId4"/>
    <p:sldId id="421" r:id="rId5"/>
    <p:sldId id="422" r:id="rId6"/>
    <p:sldId id="423"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2" name="Rectangle 2"/>
          <p:cNvSpPr>
            <a:spLocks noGrp="1"/>
          </p:cNvSpPr>
          <p:nvPr>
            <p:ph type="title" idx="4294967295"/>
          </p:nvPr>
        </p:nvSpPr>
        <p:spPr/>
        <p:txBody>
          <a:bodyPr vert="horz" wrap="square" lIns="91440" tIns="45720" rIns="91440" bIns="45720" anchor="b"/>
          <a:p>
            <a:r>
              <a:rPr lang="zh-CN" altLang="zh-CN" b="0" dirty="0"/>
              <a:t>5.6  内存扩充技术 </a:t>
            </a:r>
            <a:endParaRPr lang="zh-CN" altLang="zh-CN" dirty="0"/>
          </a:p>
        </p:txBody>
      </p:sp>
      <p:sp>
        <p:nvSpPr>
          <p:cNvPr id="250883" name="Rectangle 3"/>
          <p:cNvSpPr>
            <a:spLocks noGrp="1"/>
          </p:cNvSpPr>
          <p:nvPr>
            <p:ph type="body" idx="4294967295"/>
          </p:nvPr>
        </p:nvSpPr>
        <p:spPr/>
        <p:txBody>
          <a:bodyPr vert="horz" wrap="square" lIns="91440" tIns="45720" rIns="91440" bIns="45720" anchor="t"/>
          <a:p>
            <a:pPr>
              <a:buNone/>
            </a:pPr>
            <a:r>
              <a:rPr lang="en-US" altLang="zh-CN" sz="2400" dirty="0"/>
              <a:t>          </a:t>
            </a:r>
            <a:r>
              <a:rPr lang="zh-CN" altLang="zh-CN" sz="2400" dirty="0"/>
              <a:t>前面所介绍的各种存储管理方式都有一个共同的特点，那就是都要求将一个作业的全部装入内存后方能运行，于是，出现了这样两种情况：一是有的作业很大，其所要求的内存空间超过了内存空间的总容量，作业不能装入内存，导致其无法运行；二是有大量的作业要求运行，但由于内存容量不足以容纳所有这些作业，只能将少数作业装入内存运行，其它大量作业留在外存等待。出现这两种情况的原因，都是由于内存容量不够大。一个明显的解决办法就是增加物理内存，但这往往会受到机器自身、存储芯片物理特性等因素的限制。另一种方法就是从逻辑上来扩充内存容量。</a:t>
            </a:r>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6" name="Rectangle 2"/>
          <p:cNvSpPr>
            <a:spLocks noGrp="1"/>
          </p:cNvSpPr>
          <p:nvPr>
            <p:ph type="title" idx="4294967295"/>
          </p:nvPr>
        </p:nvSpPr>
        <p:spPr/>
        <p:txBody>
          <a:bodyPr vert="horz" wrap="square" lIns="91440" tIns="45720" rIns="91440" bIns="45720" anchor="b"/>
          <a:p>
            <a:r>
              <a:rPr lang="zh-CN" altLang="zh-CN" b="0" dirty="0"/>
              <a:t>5.6.1  覆盖技术</a:t>
            </a:r>
            <a:endParaRPr lang="zh-CN" altLang="zh-CN" dirty="0"/>
          </a:p>
        </p:txBody>
      </p:sp>
      <p:sp>
        <p:nvSpPr>
          <p:cNvPr id="33795"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zh-CN" altLang="zh-CN" sz="2800" dirty="0"/>
              <a:t>      覆盖技术是指一个程序的若干程序段或几个程序的某些部分共享某一个存储空间。覆盖技术的实现是把程序划分为若干个功能上相对独立的程序段，按照其自身的逻辑结构使那些不会同时执行的程序段共享同一块内存区域。未执行的程序段先保存在磁盘上，当有关程序段的前一部分执行结束后，再把后续程序段调入内存，覆盖前面的程序段。</a:t>
            </a:r>
            <a:endParaRPr lang="zh-CN" altLang="zh-CN" sz="2800" dirty="0"/>
          </a:p>
          <a:p>
            <a:pPr marL="0" indent="0"/>
            <a:endParaRPr lang="zh-CN" altLang="zh-CN" sz="28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30" name="Rectangle 2"/>
          <p:cNvSpPr>
            <a:spLocks noGrp="1"/>
          </p:cNvSpPr>
          <p:nvPr>
            <p:ph type="title" idx="4294967295"/>
          </p:nvPr>
        </p:nvSpPr>
        <p:spPr/>
        <p:txBody>
          <a:bodyPr vert="horz" wrap="square" lIns="91440" tIns="45720" rIns="91440" bIns="45720" anchor="b"/>
          <a:p>
            <a:r>
              <a:rPr lang="zh-CN" altLang="zh-CN" b="0" dirty="0"/>
              <a:t>5.6.1  覆盖技术</a:t>
            </a:r>
            <a:endParaRPr lang="zh-CN" altLang="zh-CN" dirty="0"/>
          </a:p>
        </p:txBody>
      </p:sp>
      <p:sp>
        <p:nvSpPr>
          <p:cNvPr id="252931" name="Rectangle 3"/>
          <p:cNvSpPr>
            <a:spLocks noGrp="1"/>
          </p:cNvSpPr>
          <p:nvPr>
            <p:ph type="body" idx="4294967295"/>
          </p:nvPr>
        </p:nvSpPr>
        <p:spPr/>
        <p:txBody>
          <a:bodyPr vert="horz" wrap="square" lIns="91440" tIns="45720" rIns="91440" bIns="45720" anchor="t"/>
          <a:p>
            <a:pPr marL="0" indent="0">
              <a:buNone/>
            </a:pPr>
            <a:r>
              <a:rPr lang="en-US" altLang="zh-CN" sz="2400" dirty="0"/>
              <a:t>      </a:t>
            </a:r>
            <a:r>
              <a:rPr lang="zh-CN" altLang="zh-CN" sz="2400" dirty="0"/>
              <a:t>覆盖技术是早期采用的简单的扩充内存技术，对用户不透明，它要求用户清楚地了解程序的结构，并指定各程序段调入内存的先后次序，以及内存中可以覆盖掉的程序段的位置等，增加了用户的负担。而且程序段的最大长度仍受内存容量的限制。覆盖技术可以由编译程序提供支持，此时被覆盖的块是由程序员或编译程序预先确定的。</a:t>
            </a:r>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4" name="Rectangle 2"/>
          <p:cNvSpPr>
            <a:spLocks noGrp="1"/>
          </p:cNvSpPr>
          <p:nvPr>
            <p:ph type="title" idx="4294967295"/>
          </p:nvPr>
        </p:nvSpPr>
        <p:spPr/>
        <p:txBody>
          <a:bodyPr vert="horz" wrap="square" lIns="91440" tIns="45720" rIns="91440" bIns="45720" anchor="b"/>
          <a:p>
            <a:r>
              <a:rPr lang="zh-CN" altLang="zh-CN" b="0" dirty="0"/>
              <a:t>5.6.2  交换技术</a:t>
            </a:r>
            <a:endParaRPr lang="zh-CN" altLang="zh-CN" dirty="0"/>
          </a:p>
        </p:txBody>
      </p:sp>
      <p:sp>
        <p:nvSpPr>
          <p:cNvPr id="35843"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zh-CN" altLang="zh-CN" sz="2400" dirty="0"/>
              <a:t>      进程从内存移到外存，并再移回内存称为交换。交换技术是进程在内存与外存之间的动态调度，是由操作系统控制实现的。系统可以将那些不在运行中的进程或其一部分调出内存，暂时存放在外存上的一个后备存储区中，以腾出内存空间给现在需要内存空间的进程，后者可能需要从外存换入内存。待以后需要时，再将换出的进程调入内存继续执行。</a:t>
            </a:r>
            <a:endParaRPr lang="zh-CN" altLang="zh-CN" sz="2400" dirty="0"/>
          </a:p>
          <a:p>
            <a:pPr marL="0" indent="0">
              <a:buNone/>
            </a:pPr>
            <a:r>
              <a:rPr lang="zh-CN" altLang="zh-CN" sz="2400" dirty="0"/>
              <a:t>      交换技术的目的是尽可能快的实现进程在内、外存之间的交换，从而提高内存利用率。早期的交换技术多用于分时系统当中，大多数现代操作系统也都使用交换技术，交换技术有力地支持了多道程序设计，同时交换技术也是虚拟存储技术的基础。</a:t>
            </a:r>
            <a:endParaRPr lang="zh-CN" altLang="zh-CN" sz="2400" dirty="0"/>
          </a:p>
          <a:p>
            <a:pPr marL="0" indent="0"/>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Rectangle 2"/>
          <p:cNvSpPr>
            <a:spLocks noGrp="1"/>
          </p:cNvSpPr>
          <p:nvPr>
            <p:ph type="title" idx="4294967295"/>
          </p:nvPr>
        </p:nvSpPr>
        <p:spPr/>
        <p:txBody>
          <a:bodyPr vert="horz" wrap="square" lIns="91440" tIns="45720" rIns="91440" bIns="45720" anchor="b"/>
          <a:p>
            <a:r>
              <a:rPr lang="zh-CN" altLang="zh-CN" b="0" dirty="0"/>
              <a:t>5.6.2  交换技术</a:t>
            </a:r>
            <a:endParaRPr lang="zh-CN" altLang="zh-CN" dirty="0"/>
          </a:p>
        </p:txBody>
      </p:sp>
      <p:sp>
        <p:nvSpPr>
          <p:cNvPr id="36867"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zh-CN" altLang="zh-CN" sz="2400" dirty="0"/>
              <a:t>考虑很多相关的问题，主要有：</a:t>
            </a:r>
            <a:endParaRPr lang="zh-CN" altLang="zh-CN" sz="2400" dirty="0"/>
          </a:p>
          <a:p>
            <a:pPr marL="0" indent="0">
              <a:buNone/>
            </a:pPr>
            <a:r>
              <a:rPr lang="zh-CN" altLang="zh-CN" sz="2400" dirty="0"/>
              <a:t>(1)换出进程的选择</a:t>
            </a:r>
            <a:endParaRPr lang="en-US" altLang="zh-CN" sz="2400"/>
          </a:p>
          <a:p>
            <a:pPr marL="0" indent="0">
              <a:buNone/>
            </a:pPr>
            <a:r>
              <a:rPr lang="zh-CN" altLang="zh-CN" sz="2400" dirty="0"/>
              <a:t>(2)交换时机的确定</a:t>
            </a:r>
            <a:endParaRPr lang="zh-CN" altLang="zh-CN" sz="2400" dirty="0"/>
          </a:p>
          <a:p>
            <a:pPr marL="0" indent="0">
              <a:buNone/>
            </a:pPr>
            <a:r>
              <a:rPr lang="zh-CN" altLang="zh-CN" sz="2400" dirty="0"/>
              <a:t>(3)交换空间的分配</a:t>
            </a:r>
            <a:endParaRPr lang="zh-CN" altLang="zh-CN" sz="2400" dirty="0"/>
          </a:p>
          <a:p>
            <a:pPr marL="0" indent="0">
              <a:buNone/>
            </a:pPr>
            <a:r>
              <a:rPr lang="zh-CN" altLang="zh-CN" sz="2400" dirty="0"/>
              <a:t>(4)换入进程换回内存时位置的确定</a:t>
            </a:r>
            <a:endParaRPr lang="zh-CN" altLang="zh-CN" sz="2400" dirty="0"/>
          </a:p>
          <a:p>
            <a:pPr marL="0" indent="0">
              <a:buNone/>
            </a:pPr>
            <a:endParaRPr lang="zh-CN" altLang="zh-CN" sz="2400" dirty="0"/>
          </a:p>
          <a:p>
            <a:pPr marL="0" indent="0"/>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Words>
  <Application>WPS 演示</Application>
  <PresentationFormat>宽屏</PresentationFormat>
  <Paragraphs>39</Paragraphs>
  <Slides>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vt:i4>
      </vt:variant>
    </vt:vector>
  </HeadingPairs>
  <TitlesOfParts>
    <vt:vector size="22"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Office 主题</vt:lpstr>
      <vt:lpstr>5.6  内存扩充技术 </vt:lpstr>
      <vt:lpstr>5.6.1  覆盖技术</vt:lpstr>
      <vt:lpstr>5.6.1  覆盖技术</vt:lpstr>
      <vt:lpstr>5.6.2  交换技术</vt:lpstr>
      <vt:lpstr>5.6.2  交换技术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14</cp:revision>
  <dcterms:created xsi:type="dcterms:W3CDTF">2020-10-16T01:00:30Z</dcterms:created>
  <dcterms:modified xsi:type="dcterms:W3CDTF">2020-10-16T01:00:30Z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