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程序直接控制方式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中断控制方式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通道控制方式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  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系统控制方式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通道控制方式是一种以内存为中心，实现设备和内存直接交换数据的控制方式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通道直接控制数据传送的方向、存放数据的内存起始地址以及传送的数据长度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实现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、通道和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设备三者的并行操作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6.2.4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通道控制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由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通过程序来直接控制处理器和外围设备之间的信息传送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用户程序需要启动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设备工作时，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向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设备发送一条指令，不断地循环测试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设备是否准备就绪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准备就绪时，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将从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接口中把数据取出，送入内存指定单元，一个字一个字地传送，直至整个数据块的数据全部传送结束，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又重新返回到当前程序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设备处于串行工作状态，导致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</a:rPr>
              <a:t>工作效率不高</a:t>
            </a:r>
            <a:endParaRPr lang="zh-CN" altLang="en-US" sz="26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6.2.1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直接控制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内容占位符 1"/>
          <p:cNvSpPr>
            <a:spLocks noGrp="1"/>
          </p:cNvSpPr>
          <p:nvPr>
            <p:ph idx="4294967295"/>
          </p:nvPr>
        </p:nvSpPr>
        <p:spPr>
          <a:xfrm>
            <a:off x="1600200" y="6096000"/>
            <a:ext cx="8229600" cy="381000"/>
          </a:xfrm>
        </p:spPr>
        <p:txBody>
          <a:bodyPr vert="horz" wrap="square" lIns="91440" tIns="45720" rIns="91440" bIns="45720" anchor="t">
            <a:normAutofit fontScale="50000"/>
          </a:bodyPr>
          <a:p>
            <a:pPr algn="ctr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6.4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程序直接控制方式工作流程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4101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102" name="Rectangle 7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4098" name="Object 6"/>
          <p:cNvGraphicFramePr/>
          <p:nvPr/>
        </p:nvGraphicFramePr>
        <p:xfrm>
          <a:off x="4191000" y="457200"/>
          <a:ext cx="3810000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483100" imgH="6502400" progId="Visio.Drawing.11">
                  <p:embed/>
                </p:oleObj>
              </mc:Choice>
              <mc:Fallback>
                <p:oleObj name="" r:id="rId1" imgW="4483100" imgH="6502400" progId="Visio.Drawing.11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0" y="457200"/>
                        <a:ext cx="3810000" cy="552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981200" y="1719263"/>
            <a:ext cx="8229600" cy="44116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当用户程序需要启动某个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设备工作时，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向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设备发送一条指令，然后立即返回继续执行原来的任务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</a:rPr>
              <a:t>与</a:t>
            </a:r>
            <a:r>
              <a:rPr lang="en-US" altLang="zh-CN">
                <a:latin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</a:rPr>
              <a:t>设备并行操作，只有当输入完一个数据时，才需要</a:t>
            </a:r>
            <a:r>
              <a:rPr lang="en-US" altLang="zh-CN">
                <a:latin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</a:rPr>
              <a:t>花费时间去处理中断请求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503050405090304" pitchFamily="18" charset="0"/>
              </a:rPr>
              <a:t>缺点：</a:t>
            </a:r>
            <a:endParaRPr lang="en-US" altLang="zh-CN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</a:rPr>
              <a:t>容易发生多次中断，这将消耗大量</a:t>
            </a:r>
            <a:r>
              <a:rPr lang="en-US" altLang="zh-CN" sz="2400">
                <a:latin typeface="Times New Roman" panose="02020503050405090304" pitchFamily="18" charset="0"/>
              </a:rPr>
              <a:t>CPU</a:t>
            </a:r>
            <a:r>
              <a:rPr lang="zh-CN" altLang="en-US" sz="2400" dirty="0">
                <a:latin typeface="Times New Roman" panose="02020503050405090304" pitchFamily="18" charset="0"/>
              </a:rPr>
              <a:t>处理时间</a:t>
            </a:r>
            <a:endParaRPr lang="en-US" altLang="zh-CN" sz="2400">
              <a:latin typeface="Times New Roman" panose="0202050305040509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503050405090304" pitchFamily="18" charset="0"/>
              </a:rPr>
              <a:t>可能导致</a:t>
            </a:r>
            <a:r>
              <a:rPr lang="en-US" altLang="zh-CN" sz="2400">
                <a:latin typeface="Times New Roman" panose="02020503050405090304" pitchFamily="18" charset="0"/>
              </a:rPr>
              <a:t>CPU</a:t>
            </a:r>
            <a:r>
              <a:rPr lang="zh-CN" altLang="en-US" sz="2400" dirty="0">
                <a:latin typeface="Times New Roman" panose="02020503050405090304" pitchFamily="18" charset="0"/>
              </a:rPr>
              <a:t>无法响应中断和出现数据丢失的现象</a:t>
            </a: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6.2.2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  断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内容占位符 1"/>
          <p:cNvSpPr>
            <a:spLocks noGrp="1"/>
          </p:cNvSpPr>
          <p:nvPr>
            <p:ph idx="4294967295"/>
          </p:nvPr>
        </p:nvSpPr>
        <p:spPr>
          <a:xfrm>
            <a:off x="1600200" y="6096000"/>
            <a:ext cx="8229600" cy="381000"/>
          </a:xfrm>
        </p:spPr>
        <p:txBody>
          <a:bodyPr vert="horz" wrap="square" lIns="91440" tIns="45720" rIns="91440" bIns="45720" anchor="t">
            <a:normAutofit fontScale="50000"/>
          </a:bodyPr>
          <a:p>
            <a:pPr algn="ctr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6.5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中断控制方式工作流程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5125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6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7" name="Rectangle 8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5122" name="Object 7"/>
          <p:cNvGraphicFramePr/>
          <p:nvPr/>
        </p:nvGraphicFramePr>
        <p:xfrm>
          <a:off x="4114800" y="304800"/>
          <a:ext cx="3733800" cy="56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267200" imgH="6502400" progId="Visio.Drawing.11">
                  <p:embed/>
                </p:oleObj>
              </mc:Choice>
              <mc:Fallback>
                <p:oleObj name="" r:id="rId1" imgW="4267200" imgH="650240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04800"/>
                        <a:ext cx="3733800" cy="566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1. 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控制方式的特点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）数据传输的基本单位是数据块，而不是字。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）所传输的数据是从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设备直接读入主存，或者从主存直接传输到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）只有在一次传输操作的开始或者结束时，才需要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干预，在传输的过程中，无需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的干预，都是在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控制器的控制下完成的。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6.2.3  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2. 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控制器的组成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）处理器与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控制器的接口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控制器与块设备的接口</a:t>
            </a:r>
            <a:endParaRPr lang="en-US" altLang="zh-CN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控制逻辑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直接存储访问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1"/>
          <p:cNvSpPr>
            <a:spLocks noGrp="1"/>
          </p:cNvSpPr>
          <p:nvPr>
            <p:ph idx="4294967295"/>
          </p:nvPr>
        </p:nvSpPr>
        <p:spPr/>
        <p:txBody>
          <a:bodyPr vert="horz" wrap="square" lIns="91440" tIns="45720" rIns="91440" bIns="45720" anchor="t">
            <a:normAutofit lnSpcReduction="20000"/>
          </a:bodyPr>
          <a:p>
            <a:pPr>
              <a:lnSpc>
                <a:spcPct val="120000"/>
              </a:lnSpc>
              <a:buNone/>
            </a:pP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控制方式的工作过程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向外围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设备发送读命令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向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MAR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中发送本次要将数据读入内存的起始目标地址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将本次要读入的数据字（节）数送入数据计数器中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将外围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设备的地址送至控制器的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I/O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控制逻辑上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控制器启动本次操作</a:t>
            </a:r>
            <a:endParaRPr lang="en-US" altLang="zh-CN" sz="260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整个数据的传送过程由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DMA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控制器控制，当所有数据都传送完了之后，控制器向</a:t>
            </a:r>
            <a:r>
              <a:rPr lang="en-US" altLang="zh-CN" sz="260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发出中断请求</a:t>
            </a:r>
            <a:endParaRPr lang="zh-CN" altLang="en-US" sz="26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0" tIns="45720" rIns="0" bIns="0" numCol="1" anchor="b" anchorCtr="0" compatLnSpc="1"/>
          <a:p>
            <a:pPr algn="ctr"/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6.2.3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直接存储访问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内容占位符 1"/>
          <p:cNvSpPr>
            <a:spLocks noGrp="1"/>
          </p:cNvSpPr>
          <p:nvPr>
            <p:ph idx="4294967295"/>
          </p:nvPr>
        </p:nvSpPr>
        <p:spPr>
          <a:xfrm>
            <a:off x="1600200" y="5943600"/>
            <a:ext cx="8229600" cy="381000"/>
          </a:xfrm>
        </p:spPr>
        <p:txBody>
          <a:bodyPr vert="horz" wrap="square" lIns="91440" tIns="45720" rIns="91440" bIns="45720" anchor="t">
            <a:normAutofit fontScale="50000"/>
          </a:bodyPr>
          <a:p>
            <a:pPr algn="ctr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r>
              <a:rPr lang="en-US" altLang="zh-CN">
                <a:latin typeface="Times New Roman" panose="02020503050405090304" pitchFamily="18" charset="0"/>
                <a:cs typeface="Times New Roman" panose="02020503050405090304" pitchFamily="18" charset="0"/>
              </a:rPr>
              <a:t>6.7 DMA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控制方式工作流程</a:t>
            </a:r>
            <a:endParaRPr lang="zh-CN" altLang="en-US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9448800" y="6356350"/>
            <a:ext cx="762000" cy="365125"/>
          </a:xfrm>
        </p:spPr>
        <p:txBody>
          <a:bodyPr vert="horz" lIns="0" tIns="0" rIns="0" bIns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45C75"/>
                </a:solidFill>
              </a:rPr>
            </a:fld>
            <a:endParaRPr lang="en-US" altLang="zh-CN" sz="1200">
              <a:solidFill>
                <a:srgbClr val="045C75"/>
              </a:solidFill>
            </a:endParaRPr>
          </a:p>
        </p:txBody>
      </p:sp>
      <p:sp>
        <p:nvSpPr>
          <p:cNvPr id="6149" name="Rectangle 2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0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1" name="Rectangle 4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152" name="Rectangle 9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6146" name="Object 8"/>
          <p:cNvGraphicFramePr/>
          <p:nvPr/>
        </p:nvGraphicFramePr>
        <p:xfrm>
          <a:off x="3657600" y="457200"/>
          <a:ext cx="4419600" cy="536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445000" imgH="5422900" progId="Visio.Drawing.11">
                  <p:embed/>
                </p:oleObj>
              </mc:Choice>
              <mc:Fallback>
                <p:oleObj name="" r:id="rId1" imgW="4445000" imgH="542290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457200"/>
                        <a:ext cx="4419600" cy="536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宽屏</PresentationFormat>
  <Paragraphs>78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Office 主题</vt:lpstr>
      <vt:lpstr>Visio.Drawing.11</vt:lpstr>
      <vt:lpstr>Visio.Drawing.11</vt:lpstr>
      <vt:lpstr>Visio.Drawing.11</vt:lpstr>
      <vt:lpstr>6.2  I/O系统控制方式</vt:lpstr>
      <vt:lpstr>6.2.1  直接控制</vt:lpstr>
      <vt:lpstr>PowerPoint 演示文稿</vt:lpstr>
      <vt:lpstr>6.2.2  中  断</vt:lpstr>
      <vt:lpstr>PowerPoint 演示文稿</vt:lpstr>
      <vt:lpstr>6.2.3  DMA控制方式</vt:lpstr>
      <vt:lpstr>6.2.3  直接存储访问</vt:lpstr>
      <vt:lpstr>6.2.3  直接存储访问</vt:lpstr>
      <vt:lpstr>PowerPoint 演示文稿</vt:lpstr>
      <vt:lpstr>6.2.4  通道控制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17</cp:revision>
  <dcterms:created xsi:type="dcterms:W3CDTF">2020-10-16T01:03:59Z</dcterms:created>
  <dcterms:modified xsi:type="dcterms:W3CDTF">2020-10-16T01:03:59Z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