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76" r:id="rId3"/>
    <p:sldId id="477" r:id="rId4"/>
    <p:sldId id="478" r:id="rId5"/>
    <p:sldId id="479"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内容占位符 1"/>
          <p:cNvSpPr>
            <a:spLocks noGrp="1"/>
          </p:cNvSpPr>
          <p:nvPr>
            <p:ph idx="4294967295"/>
          </p:nvPr>
        </p:nvSpPr>
        <p:spPr/>
        <p:txBody>
          <a:bodyPr vert="horz" wrap="square" lIns="91440" tIns="45720" rIns="91440" bIns="45720" anchor="t"/>
          <a:p>
            <a:pPr>
              <a:lnSpc>
                <a:spcPct val="120000"/>
              </a:lnSpc>
            </a:pPr>
            <a:r>
              <a:rPr lang="zh-CN" altLang="en-US" dirty="0">
                <a:latin typeface="Times New Roman" panose="02020503050405090304" pitchFamily="18" charset="0"/>
                <a:cs typeface="Times New Roman" panose="02020503050405090304" pitchFamily="18" charset="0"/>
              </a:rPr>
              <a:t>当主机所连接的设备较多时，处理器的负担仍然比较沉重，处理器和设备的利用率仍然不高</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主要目的是为了建立独立的</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操作</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在</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系统中引入通道，是为了将处理器从众多杂乱的</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操作中解放出来，把一些原本由处理器负责的</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操作改由通道完成</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通道命令和通道程序</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6.4  </a:t>
            </a:r>
            <a:r>
              <a:rPr lang="zh-CN" altLang="en-US" dirty="0">
                <a:latin typeface="Times New Roman" panose="02020503050405090304" pitchFamily="18" charset="0"/>
                <a:cs typeface="Times New Roman" panose="02020503050405090304" pitchFamily="18" charset="0"/>
              </a:rPr>
              <a:t>具有通道的设备管理</a:t>
            </a:r>
            <a:br>
              <a:rPr lang="en-US" altLang="zh-CN">
                <a:latin typeface="Times New Roman" panose="02020503050405090304" pitchFamily="18" charset="0"/>
                <a:cs typeface="Times New Roman" panose="02020503050405090304" pitchFamily="18" charset="0"/>
              </a:rPr>
            </a:br>
            <a:r>
              <a:rPr lang="en-US" altLang="zh-CN" sz="2500">
                <a:latin typeface="Times New Roman" panose="02020503050405090304" pitchFamily="18" charset="0"/>
                <a:cs typeface="Times New Roman" panose="02020503050405090304" pitchFamily="18" charset="0"/>
              </a:rPr>
              <a:t>6.4.1  </a:t>
            </a:r>
            <a:r>
              <a:rPr lang="zh-CN" altLang="en-US" sz="2500" dirty="0">
                <a:latin typeface="Times New Roman" panose="02020503050405090304" pitchFamily="18" charset="0"/>
                <a:cs typeface="Times New Roman" panose="02020503050405090304" pitchFamily="18" charset="0"/>
              </a:rPr>
              <a:t>通  道</a:t>
            </a:r>
            <a:endParaRPr lang="zh-CN" altLang="en-US" sz="2500"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内容占位符 1"/>
          <p:cNvSpPr>
            <a:spLocks noGrp="1"/>
          </p:cNvSpPr>
          <p:nvPr>
            <p:ph idx="4294967295"/>
          </p:nvPr>
        </p:nvSpPr>
        <p:spPr/>
        <p:txBody>
          <a:bodyPr vert="horz" wrap="square" lIns="91440" tIns="45720" rIns="91440" bIns="45720" anchor="t"/>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）字节多路通道（</a:t>
            </a:r>
            <a:r>
              <a:rPr lang="en-US" altLang="zh-CN">
                <a:latin typeface="Times New Roman" panose="02020503050405090304" pitchFamily="18" charset="0"/>
                <a:cs typeface="Times New Roman" panose="02020503050405090304" pitchFamily="18" charset="0"/>
              </a:rPr>
              <a:t>Byte </a:t>
            </a:r>
            <a:r>
              <a:rPr lang="en-US" altLang="zh-CN" dirty="0" err="1">
                <a:latin typeface="Times New Roman" panose="02020503050405090304" pitchFamily="18" charset="0"/>
                <a:cs typeface="Times New Roman" panose="02020503050405090304" pitchFamily="18" charset="0"/>
              </a:rPr>
              <a:t>multiplexor</a:t>
            </a:r>
            <a:r>
              <a:rPr lang="en-US" altLang="zh-CN">
                <a:latin typeface="Times New Roman" panose="02020503050405090304" pitchFamily="18" charset="0"/>
                <a:cs typeface="Times New Roman" panose="02020503050405090304" pitchFamily="18" charset="0"/>
              </a:rPr>
              <a:t> channel</a:t>
            </a:r>
            <a:r>
              <a:rPr lang="zh-CN" altLang="en-US" dirty="0">
                <a:latin typeface="Times New Roman" panose="02020503050405090304" pitchFamily="18" charset="0"/>
                <a:cs typeface="Times New Roman" panose="02020503050405090304" pitchFamily="18" charset="0"/>
              </a:rPr>
              <a:t>）</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zh-CN" altLang="en-US" sz="2600" dirty="0">
                <a:latin typeface="Times New Roman" panose="02020503050405090304" pitchFamily="18" charset="0"/>
                <a:cs typeface="Times New Roman" panose="02020503050405090304" pitchFamily="18" charset="0"/>
              </a:rPr>
              <a:t>这是一种按字节交叉方式工作的通道，它通常都含有许多非分配型子通道。每个子通道都连接一台</a:t>
            </a:r>
            <a:r>
              <a:rPr lang="en-US" altLang="zh-CN" sz="2600">
                <a:latin typeface="Times New Roman" panose="02020503050405090304" pitchFamily="18" charset="0"/>
                <a:cs typeface="Times New Roman" panose="02020503050405090304" pitchFamily="18" charset="0"/>
              </a:rPr>
              <a:t>I/O</a:t>
            </a:r>
            <a:r>
              <a:rPr lang="zh-CN" altLang="en-US" sz="2600" dirty="0">
                <a:latin typeface="Times New Roman" panose="02020503050405090304" pitchFamily="18" charset="0"/>
                <a:cs typeface="Times New Roman" panose="02020503050405090304" pitchFamily="18" charset="0"/>
              </a:rPr>
              <a:t>设备，并控制该设备的</a:t>
            </a:r>
            <a:r>
              <a:rPr lang="en-US" altLang="zh-CN" sz="2600">
                <a:latin typeface="Times New Roman" panose="02020503050405090304" pitchFamily="18" charset="0"/>
                <a:cs typeface="Times New Roman" panose="02020503050405090304" pitchFamily="18" charset="0"/>
              </a:rPr>
              <a:t>I/O</a:t>
            </a:r>
            <a:r>
              <a:rPr lang="zh-CN" altLang="en-US" sz="2600" dirty="0">
                <a:latin typeface="Times New Roman" panose="02020503050405090304" pitchFamily="18" charset="0"/>
                <a:cs typeface="Times New Roman" panose="02020503050405090304" pitchFamily="18" charset="0"/>
              </a:rPr>
              <a:t>操作。另外还存在一个主通道，它采用时间片轮转方法，轮流为各子通道服务，即当某个子通道控制其</a:t>
            </a:r>
            <a:r>
              <a:rPr lang="en-US" altLang="zh-CN" sz="2600">
                <a:latin typeface="Times New Roman" panose="02020503050405090304" pitchFamily="18" charset="0"/>
                <a:cs typeface="Times New Roman" panose="02020503050405090304" pitchFamily="18" charset="0"/>
              </a:rPr>
              <a:t>I/O</a:t>
            </a:r>
            <a:r>
              <a:rPr lang="zh-CN" altLang="en-US" sz="2600" dirty="0">
                <a:latin typeface="Times New Roman" panose="02020503050405090304" pitchFamily="18" charset="0"/>
                <a:cs typeface="Times New Roman" panose="02020503050405090304" pitchFamily="18" charset="0"/>
              </a:rPr>
              <a:t>设备完成一个字节的交换后，便立即让出主通道，以供下一个子通道使用。多个子通道之间轮流共享主通道。这些子通道通常连接的都是低速</a:t>
            </a:r>
            <a:r>
              <a:rPr lang="en-US" altLang="zh-CN" sz="2600">
                <a:latin typeface="Times New Roman" panose="02020503050405090304" pitchFamily="18" charset="0"/>
                <a:cs typeface="Times New Roman" panose="02020503050405090304" pitchFamily="18" charset="0"/>
              </a:rPr>
              <a:t>I/O</a:t>
            </a:r>
            <a:r>
              <a:rPr lang="zh-CN" altLang="en-US" sz="2600" dirty="0">
                <a:latin typeface="Times New Roman" panose="02020503050405090304" pitchFamily="18" charset="0"/>
                <a:cs typeface="Times New Roman" panose="02020503050405090304" pitchFamily="18" charset="0"/>
              </a:rPr>
              <a:t>设备，如行式打印机等。</a:t>
            </a:r>
            <a:endParaRPr lang="zh-CN" altLang="en-US" sz="2600"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6.4.2  </a:t>
            </a:r>
            <a:r>
              <a:rPr lang="zh-CN" altLang="en-US" dirty="0">
                <a:latin typeface="Times New Roman" panose="02020503050405090304" pitchFamily="18" charset="0"/>
                <a:cs typeface="Times New Roman" panose="02020503050405090304" pitchFamily="18" charset="0"/>
              </a:rPr>
              <a:t>通道类型</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内容占位符 1"/>
          <p:cNvSpPr>
            <a:spLocks noGrp="1"/>
          </p:cNvSpPr>
          <p:nvPr>
            <p:ph idx="4294967295"/>
          </p:nvPr>
        </p:nvSpPr>
        <p:spPr/>
        <p:txBody>
          <a:bodyPr vert="horz" wrap="square" lIns="91440" tIns="45720" rIns="91440" bIns="45720" anchor="t"/>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）数组选择通道（</a:t>
            </a:r>
            <a:r>
              <a:rPr lang="en-US" altLang="zh-CN">
                <a:latin typeface="Times New Roman" panose="02020503050405090304" pitchFamily="18" charset="0"/>
                <a:cs typeface="Times New Roman" panose="02020503050405090304" pitchFamily="18" charset="0"/>
              </a:rPr>
              <a:t>Block selector channel</a:t>
            </a:r>
            <a:r>
              <a:rPr lang="zh-CN" altLang="en-US" dirty="0">
                <a:latin typeface="Times New Roman" panose="02020503050405090304" pitchFamily="18" charset="0"/>
                <a:cs typeface="Times New Roman" panose="02020503050405090304" pitchFamily="18" charset="0"/>
              </a:rPr>
              <a:t>）</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这种通道传输速率高，可以连接多台高速设备。但有一个明显的缺陷：通道的利用率较低，在一段时间内只能执行一道通道程序，控制一台设备进行数据传送。这是因为该类型通道只含有一个可分配型子通道，导致当某台设备占用了该通道后便一直独占，即便无数据传送，通道也只能被闲置，直至该设备传送完毕自动释放该通道。</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6.4.2  </a:t>
            </a:r>
            <a:r>
              <a:rPr lang="zh-CN" altLang="en-US" dirty="0">
                <a:latin typeface="Times New Roman" panose="02020503050405090304" pitchFamily="18" charset="0"/>
                <a:cs typeface="Times New Roman" panose="02020503050405090304" pitchFamily="18" charset="0"/>
              </a:rPr>
              <a:t>通道类型</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内容占位符 1"/>
          <p:cNvSpPr>
            <a:spLocks noGrp="1"/>
          </p:cNvSpPr>
          <p:nvPr>
            <p:ph idx="4294967295"/>
          </p:nvPr>
        </p:nvSpPr>
        <p:spPr/>
        <p:txBody>
          <a:bodyPr vert="horz" wrap="square" lIns="91440" tIns="45720" rIns="91440" bIns="45720" anchor="t"/>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）数组多路通道（</a:t>
            </a:r>
            <a:r>
              <a:rPr lang="en-US" altLang="zh-CN">
                <a:latin typeface="Times New Roman" panose="02020503050405090304" pitchFamily="18" charset="0"/>
                <a:cs typeface="Times New Roman" panose="02020503050405090304" pitchFamily="18" charset="0"/>
              </a:rPr>
              <a:t>Block </a:t>
            </a:r>
            <a:r>
              <a:rPr lang="en-US" altLang="zh-CN" dirty="0" err="1">
                <a:latin typeface="Times New Roman" panose="02020503050405090304" pitchFamily="18" charset="0"/>
                <a:cs typeface="Times New Roman" panose="02020503050405090304" pitchFamily="18" charset="0"/>
              </a:rPr>
              <a:t>multiplexor</a:t>
            </a:r>
            <a:r>
              <a:rPr lang="en-US" altLang="zh-CN">
                <a:latin typeface="Times New Roman" panose="02020503050405090304" pitchFamily="18" charset="0"/>
                <a:cs typeface="Times New Roman" panose="02020503050405090304" pitchFamily="18" charset="0"/>
              </a:rPr>
              <a:t> channel</a:t>
            </a:r>
            <a:r>
              <a:rPr lang="zh-CN" altLang="en-US" dirty="0">
                <a:latin typeface="Times New Roman" panose="02020503050405090304" pitchFamily="18" charset="0"/>
                <a:cs typeface="Times New Roman" panose="02020503050405090304" pitchFamily="18" charset="0"/>
              </a:rPr>
              <a:t>）</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数组多路通道是将数组选择通道传输速率高和字节多路通道能使各子通道分时并行操作的优点相结合而形成的一种新通道。数组多路通道数据传输按数组方式进行，含有多个非分配型子通道，因而这种通道不但具有很高的数据传输速率，而且能获得令人满意的通道利用率。数据多路通道适用于连接高、中速的</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设备。</a:t>
            </a:r>
            <a:endParaRPr lang="zh-CN" altLang="en-US" dirty="0">
              <a:latin typeface="Times New Roman" panose="02020503050405090304" pitchFamily="18" charset="0"/>
              <a:cs typeface="Times New Roman" panose="02020503050405090304" pitchFamily="18" charset="0"/>
            </a:endParaRPr>
          </a:p>
          <a:p>
            <a:pPr>
              <a:lnSpc>
                <a:spcPct val="120000"/>
              </a:lnSpc>
              <a:buNone/>
            </a:pP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6.4.2  </a:t>
            </a:r>
            <a:r>
              <a:rPr lang="zh-CN" altLang="en-US" dirty="0">
                <a:latin typeface="Times New Roman" panose="02020503050405090304" pitchFamily="18" charset="0"/>
                <a:cs typeface="Times New Roman" panose="02020503050405090304" pitchFamily="18" charset="0"/>
              </a:rPr>
              <a:t>通道类型</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Words>
  <Application>WPS 演示</Application>
  <PresentationFormat>宽屏</PresentationFormat>
  <Paragraphs>31</Paragraphs>
  <Slides>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vt:i4>
      </vt:variant>
    </vt:vector>
  </HeadingPairs>
  <TitlesOfParts>
    <vt:vector size="21"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Office 主题</vt:lpstr>
      <vt:lpstr>6.4  具有通道的设备管理 6.4.1  通  道</vt:lpstr>
      <vt:lpstr>6.4.2  通道类型</vt:lpstr>
      <vt:lpstr>6.4.2  通道类型</vt:lpstr>
      <vt:lpstr>6.4.2  通道类型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19</cp:revision>
  <dcterms:created xsi:type="dcterms:W3CDTF">2020-10-16T01:05:29Z</dcterms:created>
  <dcterms:modified xsi:type="dcterms:W3CDTF">2020-10-16T01:05:29Z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