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配置方法：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）单总线，分离的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控制器和所有的外围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设备共享同一个系统总线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代替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来处理内存与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设备之间的数据交换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额外开销较小，但是效率较低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内存和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设备之间每传送一个字需要两个总线周期，分别是数据传送请求和之后的数据传送</a:t>
            </a: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设备管理相关技术</a:t>
            </a:r>
            <a:b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zh-CN" sz="2500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sz="25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3317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114800" y="4648518"/>
            <a:ext cx="65532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6.15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双缓冲区工作图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3319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1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2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3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4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3325" name="Rectangle 1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3314" name="Object 13"/>
          <p:cNvGraphicFramePr/>
          <p:nvPr/>
        </p:nvGraphicFramePr>
        <p:xfrm>
          <a:off x="1981200" y="2209800"/>
          <a:ext cx="82375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121400" imgH="1358900" progId="Visio.Drawing.11">
                  <p:embed/>
                </p:oleObj>
              </mc:Choice>
              <mc:Fallback>
                <p:oleObj name="" r:id="rId1" imgW="6121400" imgH="13589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8237538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循环缓冲区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循环缓冲有多个缓冲区，每个缓冲区的大小相同，同时还有多个指针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下一个缓冲区的指针</a:t>
            </a:r>
            <a:r>
              <a:rPr lang="en-US" altLang="zh-CN" sz="2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Nextg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、下次可用的空缓冲区的指针</a:t>
            </a:r>
            <a:r>
              <a:rPr lang="en-US" altLang="zh-CN" sz="2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Nexti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，正在使用的缓冲区的指针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Current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通过调用两个过程来使用循环缓冲区：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sz="2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Getbuf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</a:t>
            </a:r>
            <a:endParaRPr lang="zh-CN" altLang="en-US" sz="2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sz="2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Releasebuf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</a:t>
            </a:r>
            <a:endParaRPr lang="en-US" altLang="zh-CN" sz="260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4341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0" y="5527993"/>
            <a:ext cx="32004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6.16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循环缓冲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4343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4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6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8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49" name="Rectangle 1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435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4338" name="Object 3"/>
          <p:cNvGraphicFramePr/>
          <p:nvPr/>
        </p:nvGraphicFramePr>
        <p:xfrm>
          <a:off x="3019425" y="2209800"/>
          <a:ext cx="62769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016500" imgH="2374900" progId="Visio.Drawing.11">
                  <p:embed/>
                </p:oleObj>
              </mc:Choice>
              <mc:Fallback>
                <p:oleObj name="" r:id="rId1" imgW="5016500" imgH="237490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9425" y="2209800"/>
                        <a:ext cx="6276975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缓冲池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缓冲池由多个缓冲区组成，其中的缓冲区可供多个进程共享，既能用于输入又能用于输出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空缓冲队列、装满输入数据的缓冲队列（输入队列）和装满输出数据的缓冲队列（输出队列）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收容输入数据的工作缓冲区、用于提取输入数据的工作缓冲区、用于收容输出数据的工作缓冲区和用于提取输出数据的工作缓冲区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缓冲池工作流程</a:t>
            </a: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 ISA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EISA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总线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局部总线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VESA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Video electronic standard association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）总线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PCI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Peripheral component interface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）总线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其它总线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总线技术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9221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038600" y="5029518"/>
            <a:ext cx="65532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6.11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单总线，分离的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DMA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9223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4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6" name="Rectangle 11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9218" name="Object 10"/>
          <p:cNvGraphicFramePr/>
          <p:nvPr/>
        </p:nvGraphicFramePr>
        <p:xfrm>
          <a:off x="2286000" y="2590800"/>
          <a:ext cx="74406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5524500" imgH="1244600" progId="Visio.Drawing.11">
                  <p:embed/>
                </p:oleObj>
              </mc:Choice>
              <mc:Fallback>
                <p:oleObj name="" r:id="rId1" imgW="5524500" imgH="1244600" progId="Visio.Drawing.11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590800"/>
                        <a:ext cx="74406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）单总线，集成的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DMA-I/O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功能进行集中，减少数据传送所需要的总线周期数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除了系统总线之外，在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模块之间还存在一条不包含系统总线的路径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逻辑上，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可以看成是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模块的一部分，或者可能是控制一个或多个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模块的一个单独的模块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sz="25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0245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5181918"/>
            <a:ext cx="6553200" cy="891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6.12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单总线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，集成的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DMA-I/O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024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48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49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5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251" name="Rectangle 1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0242" name="Object 11"/>
          <p:cNvGraphicFramePr/>
          <p:nvPr/>
        </p:nvGraphicFramePr>
        <p:xfrm>
          <a:off x="2733675" y="2209800"/>
          <a:ext cx="69437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461000" imgH="1917700" progId="Visio.Drawing.11">
                  <p:embed/>
                </p:oleObj>
              </mc:Choice>
              <mc:Fallback>
                <p:oleObj name="" r:id="rId1" imgW="5461000" imgH="19177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3675" y="2209800"/>
                        <a:ext cx="6943725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 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总线的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配置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使用一个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总线连接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模块中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接口的数目减少到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个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sz="25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6.5.1  DMA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1269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733800" y="5661343"/>
            <a:ext cx="64770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6.13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I/O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总线的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DMA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配置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1271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1272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1273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1274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127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1276" name="Rectangle 13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1266" name="Object 12"/>
          <p:cNvGraphicFramePr/>
          <p:nvPr/>
        </p:nvGraphicFramePr>
        <p:xfrm>
          <a:off x="2667000" y="1981200"/>
          <a:ext cx="67056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448300" imgH="2806700" progId="Visio.Drawing.11">
                  <p:embed/>
                </p:oleObj>
              </mc:Choice>
              <mc:Fallback>
                <p:oleObj name="" r:id="rId1" imgW="5448300" imgH="28067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981200"/>
                        <a:ext cx="6705600" cy="345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单缓冲区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操作系统便会在内存为用户程序分配一个缓冲区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块设备输入数据时，先把被交换的数据写入缓冲区，然后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从缓冲区中把数据取走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假设从磁盘把一个数据块输入到缓冲区的时间是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从缓冲区中把数据取走的时间为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，对数据处理的时间是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一个数据块的处理时间为</a:t>
            </a:r>
            <a:r>
              <a:rPr lang="en-US" altLang="zh-CN" sz="2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Max(C,T)+M</a:t>
            </a: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  <p:sp>
        <p:nvSpPr>
          <p:cNvPr id="12293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114800" y="4648518"/>
            <a:ext cx="65532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6.14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单缓冲区工作图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229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2296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2297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2298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2299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2300" name="Rectangle 13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2290" name="Object 12"/>
          <p:cNvGraphicFramePr/>
          <p:nvPr/>
        </p:nvGraphicFramePr>
        <p:xfrm>
          <a:off x="2209800" y="2819400"/>
          <a:ext cx="76565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48200" imgH="647700" progId="Visio.Drawing.11">
                  <p:embed/>
                </p:oleObj>
              </mc:Choice>
              <mc:Fallback>
                <p:oleObj name="" r:id="rId1" imgW="4648200" imgH="6477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819400"/>
                        <a:ext cx="765651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双缓冲区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之间设置了两个缓冲区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先将数据传送到第一缓冲区，直至第一缓冲区满了之后，才将数据送入第二缓冲区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一个数据块的时间可以粗略的认为是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Max(C,T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若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C&lt;T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，设备块可以连续输入数据；若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C&gt;T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，则可使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不需要等待数据的输入</a:t>
            </a:r>
            <a:endParaRPr lang="en-US" altLang="zh-CN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缓冲技术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45C75"/>
                </a:solidFill>
              </a:rPr>
            </a:fld>
            <a:endParaRPr lang="en-US" altLang="zh-CN" sz="1200" dirty="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宽屏</PresentationFormat>
  <Paragraphs>117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6.5  设备管理相关技术 6.5.1  DMA</vt:lpstr>
      <vt:lpstr>6.5.1  DMA</vt:lpstr>
      <vt:lpstr>6.5.1  DMA</vt:lpstr>
      <vt:lpstr>6.5.1  DMA</vt:lpstr>
      <vt:lpstr>6.5.1  DMA</vt:lpstr>
      <vt:lpstr>6.5.1  DMA</vt:lpstr>
      <vt:lpstr>6.5.2  缓冲技术</vt:lpstr>
      <vt:lpstr>6.5.2  缓冲技术</vt:lpstr>
      <vt:lpstr>6.5.2  缓冲技术</vt:lpstr>
      <vt:lpstr>6.5.2  缓冲技术</vt:lpstr>
      <vt:lpstr>6.5.2  缓冲技术</vt:lpstr>
      <vt:lpstr>6.5.2  缓冲技术</vt:lpstr>
      <vt:lpstr>6.5.2  缓冲技术</vt:lpstr>
      <vt:lpstr> 6.5.3  总线技术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20</cp:revision>
  <dcterms:created xsi:type="dcterms:W3CDTF">2020-10-16T01:06:11Z</dcterms:created>
  <dcterms:modified xsi:type="dcterms:W3CDTF">2020-10-16T01:06:11Z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