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22" r:id="rId3"/>
    <p:sldId id="523" r:id="rId4"/>
    <p:sldId id="524" r:id="rId5"/>
    <p:sldId id="525" r:id="rId6"/>
    <p:sldId id="526" r:id="rId7"/>
    <p:sldId id="527" r:id="rId8"/>
    <p:sldId id="528" r:id="rId9"/>
    <p:sldId id="529"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Rectangle 2"/>
          <p:cNvSpPr>
            <a:spLocks noGrp="1"/>
          </p:cNvSpPr>
          <p:nvPr>
            <p:ph type="title" idx="4294967295"/>
          </p:nvPr>
        </p:nvSpPr>
        <p:spPr/>
        <p:txBody>
          <a:bodyPr vert="horz" wrap="square" lIns="91440" tIns="45720" rIns="91440" bIns="45720" anchor="b"/>
          <a:p>
            <a:r>
              <a:rPr lang="zh-CN" altLang="zh-CN" b="0" dirty="0"/>
              <a:t>7.1  概述</a:t>
            </a:r>
            <a:endParaRPr lang="en-US" altLang="zh-CN" b="0" dirty="0"/>
          </a:p>
        </p:txBody>
      </p:sp>
      <p:sp>
        <p:nvSpPr>
          <p:cNvPr id="4099"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r>
              <a:rPr lang="zh-CN" altLang="zh-CN" sz="2400" dirty="0"/>
              <a:t>文件系统是指计算机存储设备上组织文件的方法，是操作系统用于明确存储设备或分区上的文件的方法和数据结构。具体地说，操作系统中负责管理和存储文件信息的软件模块被称为文件管理系统，简称文件系统。</a:t>
            </a:r>
            <a:endParaRPr lang="zh-CN" altLang="zh-CN" sz="2400" dirty="0"/>
          </a:p>
          <a:p>
            <a:r>
              <a:rPr lang="zh-CN" altLang="zh-CN" sz="2400" dirty="0"/>
              <a:t>文件系统由三部分组成：与文件管理有关软件、被管理文件以及实施文件管理所需数据结构。从系统角度来看，文件系统是对文件存储设备的空间进行组织和分配，负责文件存储并对存入的文件进行保护和检索的系统。从功能角度来看，它负责为用户建立文件，读出、存入、修改、转存文件，控制文件的存取，当用户不再使用时撤销文件等。</a:t>
            </a:r>
            <a:endParaRPr lang="zh-CN" altLang="zh-CN" sz="2400" dirty="0"/>
          </a:p>
          <a:p>
            <a:pPr>
              <a:buNone/>
            </a:pPr>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Rectangle 2"/>
          <p:cNvSpPr>
            <a:spLocks noGrp="1"/>
          </p:cNvSpPr>
          <p:nvPr>
            <p:ph type="title" idx="4294967295"/>
          </p:nvPr>
        </p:nvSpPr>
        <p:spPr/>
        <p:txBody>
          <a:bodyPr vert="horz" wrap="square" lIns="91440" tIns="45720" rIns="91440" bIns="45720" anchor="b"/>
          <a:p>
            <a:r>
              <a:rPr lang="zh-CN" altLang="zh-CN" b="0" dirty="0"/>
              <a:t>7.1.1  文件</a:t>
            </a:r>
            <a:endParaRPr lang="en-US" altLang="zh-CN" b="0" dirty="0"/>
          </a:p>
        </p:txBody>
      </p:sp>
      <p:sp>
        <p:nvSpPr>
          <p:cNvPr id="227331" name="Rectangle 3"/>
          <p:cNvSpPr>
            <a:spLocks noGrp="1"/>
          </p:cNvSpPr>
          <p:nvPr>
            <p:ph type="body" idx="4294967295"/>
          </p:nvPr>
        </p:nvSpPr>
        <p:spPr/>
        <p:txBody>
          <a:bodyPr vert="horz" wrap="square" lIns="91440" tIns="45720" rIns="91440" bIns="45720" anchor="t"/>
          <a:p>
            <a:pPr marL="0" indent="0">
              <a:buNone/>
            </a:pPr>
            <a:r>
              <a:rPr lang="en-US" altLang="zh-CN" sz="2400" dirty="0"/>
              <a:t>       </a:t>
            </a:r>
            <a:r>
              <a:rPr lang="zh-CN" altLang="zh-CN" sz="2400" dirty="0"/>
              <a:t>所谓文件是指具有符号名的数据项的集合。在计算机系统中，要用到大量的程序和数据，需要将这些程序和数据以文件的形式保存在计算机的储存设备中。符号名是用户用以标识文件的。文件可以包含范围非常广泛的内容，系统和用户都可以将具有一定独立功能的程序模块、一组数据等命名为一个文件。</a:t>
            </a:r>
            <a:endParaRPr lang="zh-CN" altLang="zh-CN" sz="24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Rectangle 2"/>
          <p:cNvSpPr>
            <a:spLocks noGrp="1"/>
          </p:cNvSpPr>
          <p:nvPr>
            <p:ph type="title" idx="4294967295"/>
          </p:nvPr>
        </p:nvSpPr>
        <p:spPr/>
        <p:txBody>
          <a:bodyPr vert="horz" wrap="square" lIns="91440" tIns="45720" rIns="91440" bIns="45720" anchor="b"/>
          <a:p>
            <a:r>
              <a:rPr lang="zh-CN" altLang="zh-CN" b="0" dirty="0"/>
              <a:t>7.1.1  文件</a:t>
            </a:r>
            <a:endParaRPr lang="en-US" altLang="zh-CN" b="0" dirty="0"/>
          </a:p>
        </p:txBody>
      </p:sp>
      <p:sp>
        <p:nvSpPr>
          <p:cNvPr id="228355" name="Rectangle 3"/>
          <p:cNvSpPr>
            <a:spLocks noGrp="1"/>
          </p:cNvSpPr>
          <p:nvPr>
            <p:ph type="body" idx="4294967295"/>
          </p:nvPr>
        </p:nvSpPr>
        <p:spPr/>
        <p:txBody>
          <a:bodyPr vert="horz" wrap="square" lIns="91440" tIns="45720" rIns="91440" bIns="45720" anchor="t"/>
          <a:p>
            <a:pPr marL="0" indent="0">
              <a:buNone/>
            </a:pPr>
            <a:r>
              <a:rPr lang="en-US" altLang="zh-CN" dirty="0"/>
              <a:t>  </a:t>
            </a:r>
            <a:r>
              <a:rPr lang="zh-CN" altLang="en-US" dirty="0"/>
              <a:t>几个概念</a:t>
            </a:r>
            <a:endParaRPr lang="zh-CN" altLang="en-US" dirty="0"/>
          </a:p>
          <a:p>
            <a:pPr marL="0" indent="0">
              <a:buNone/>
            </a:pPr>
            <a:r>
              <a:rPr lang="zh-CN" altLang="zh-CN" dirty="0"/>
              <a:t>  (1)数据项</a:t>
            </a:r>
            <a:r>
              <a:rPr lang="zh-CN" altLang="en-US" dirty="0"/>
              <a:t>：是最低级的数据组织形式，分为基本数据项和组合数据项。 </a:t>
            </a:r>
            <a:endParaRPr lang="zh-CN" altLang="zh-CN" dirty="0"/>
          </a:p>
          <a:p>
            <a:pPr marL="0" indent="0">
              <a:buNone/>
            </a:pPr>
            <a:r>
              <a:rPr lang="zh-CN" altLang="zh-CN" dirty="0"/>
              <a:t>  (2)记录</a:t>
            </a:r>
            <a:r>
              <a:rPr lang="zh-CN" altLang="en-US" dirty="0"/>
              <a:t>：是能被某些应用程序处理的一组相关数据项的集合，用于描述一个对象在某方面的属性。 </a:t>
            </a:r>
            <a:endParaRPr lang="zh-CN" altLang="zh-CN" dirty="0"/>
          </a:p>
          <a:p>
            <a:pPr marL="0" indent="0">
              <a:buNone/>
            </a:pPr>
            <a:r>
              <a:rPr lang="zh-CN" altLang="zh-CN" dirty="0"/>
              <a:t>  (3)文件</a:t>
            </a:r>
            <a:r>
              <a:rPr lang="zh-CN" altLang="en-US" dirty="0"/>
              <a:t>：是具有文件名的一组相关元素的集合，可分为有结构文件和无结构文件。 </a:t>
            </a:r>
            <a:endParaRPr lang="zh-CN" altLang="zh-CN" dirty="0"/>
          </a:p>
          <a:p>
            <a:pPr marL="0" indent="0">
              <a:buNone/>
            </a:pPr>
            <a:endParaRPr lang="zh-CN" altLang="zh-CN"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p:cNvSpPr>
          <p:nvPr>
            <p:ph type="title" idx="4294967295"/>
          </p:nvPr>
        </p:nvSpPr>
        <p:spPr/>
        <p:txBody>
          <a:bodyPr vert="horz" wrap="square" lIns="91440" tIns="45720" rIns="91440" bIns="45720" anchor="b"/>
          <a:p>
            <a:r>
              <a:rPr lang="zh-CN" altLang="en-US" b="0" dirty="0"/>
              <a:t>文件的分类</a:t>
            </a:r>
            <a:endParaRPr lang="zh-CN" altLang="en-US" b="0" dirty="0"/>
          </a:p>
        </p:txBody>
      </p:sp>
      <p:sp>
        <p:nvSpPr>
          <p:cNvPr id="229379" name="Rectangle 3"/>
          <p:cNvSpPr>
            <a:spLocks noGrp="1"/>
          </p:cNvSpPr>
          <p:nvPr>
            <p:ph type="body" idx="4294967295"/>
          </p:nvPr>
        </p:nvSpPr>
        <p:spPr/>
        <p:txBody>
          <a:bodyPr vert="horz" wrap="square" lIns="91440" tIns="45720" rIns="91440" bIns="45720" anchor="t"/>
          <a:p>
            <a:pPr marL="0" indent="0">
              <a:buNone/>
            </a:pPr>
            <a:r>
              <a:rPr lang="zh-CN" altLang="zh-CN" sz="2600" dirty="0"/>
              <a:t>1．按文件的用途分类：</a:t>
            </a:r>
            <a:endParaRPr lang="zh-CN" altLang="zh-CN" sz="2600" dirty="0"/>
          </a:p>
          <a:p>
            <a:pPr marL="0" indent="0">
              <a:buNone/>
            </a:pPr>
            <a:r>
              <a:rPr lang="zh-CN" altLang="zh-CN" sz="2600" dirty="0"/>
              <a:t>     ①系统文件</a:t>
            </a:r>
            <a:endParaRPr lang="zh-CN" altLang="zh-CN" sz="2600" dirty="0"/>
          </a:p>
          <a:p>
            <a:pPr marL="0" indent="0">
              <a:buNone/>
            </a:pPr>
            <a:r>
              <a:rPr lang="zh-CN" altLang="zh-CN" sz="2600" dirty="0"/>
              <a:t>     ②库函数文件</a:t>
            </a:r>
            <a:endParaRPr lang="zh-CN" altLang="zh-CN" sz="2600" dirty="0"/>
          </a:p>
          <a:p>
            <a:pPr marL="0" indent="0">
              <a:buNone/>
            </a:pPr>
            <a:r>
              <a:rPr lang="zh-CN" altLang="zh-CN" sz="2600" dirty="0"/>
              <a:t>     ③用户文件</a:t>
            </a:r>
            <a:endParaRPr lang="zh-CN" altLang="zh-CN" sz="2600" dirty="0"/>
          </a:p>
          <a:p>
            <a:pPr marL="0" indent="0">
              <a:buNone/>
            </a:pPr>
            <a:r>
              <a:rPr lang="zh-CN" altLang="zh-CN" sz="2600" dirty="0"/>
              <a:t>2．按文件的组织形式分类：</a:t>
            </a:r>
            <a:endParaRPr lang="en-US" altLang="zh-CN" sz="2600"/>
          </a:p>
          <a:p>
            <a:pPr marL="0" indent="0">
              <a:buNone/>
            </a:pPr>
            <a:r>
              <a:rPr lang="zh-CN" altLang="zh-CN" sz="2600" dirty="0"/>
              <a:t>     ①普通文件</a:t>
            </a:r>
            <a:endParaRPr lang="en-US" altLang="zh-CN" sz="2600"/>
          </a:p>
          <a:p>
            <a:pPr marL="0" indent="0">
              <a:buNone/>
            </a:pPr>
            <a:r>
              <a:rPr lang="zh-CN" altLang="zh-CN" sz="2600" dirty="0"/>
              <a:t>     ②目录文件</a:t>
            </a:r>
            <a:endParaRPr lang="en-US" altLang="zh-CN" sz="2600"/>
          </a:p>
          <a:p>
            <a:pPr marL="0" indent="0">
              <a:buNone/>
            </a:pPr>
            <a:r>
              <a:rPr lang="zh-CN" altLang="zh-CN" sz="2600" dirty="0"/>
              <a:t>      ③特殊文件</a:t>
            </a:r>
            <a:endParaRPr lang="zh-CN" altLang="zh-CN" sz="2600" dirty="0"/>
          </a:p>
          <a:p>
            <a:pPr marL="0" indent="0">
              <a:buNone/>
            </a:pPr>
            <a:endParaRPr lang="zh-CN" altLang="zh-CN" sz="2600" dirty="0"/>
          </a:p>
          <a:p>
            <a:pPr marL="0" indent="0">
              <a:buNone/>
            </a:pPr>
            <a:endParaRPr lang="zh-CN" altLang="zh-CN" sz="2600" dirty="0"/>
          </a:p>
          <a:p>
            <a:pPr marL="0" indent="0">
              <a:buNone/>
            </a:pPr>
            <a:endParaRPr lang="zh-CN" altLang="zh-CN" sz="2600" dirty="0"/>
          </a:p>
          <a:p>
            <a:pPr marL="0" indent="0">
              <a:buNone/>
            </a:pP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Rectangle 2"/>
          <p:cNvSpPr>
            <a:spLocks noGrp="1"/>
          </p:cNvSpPr>
          <p:nvPr>
            <p:ph type="title" idx="4294967295"/>
          </p:nvPr>
        </p:nvSpPr>
        <p:spPr/>
        <p:txBody>
          <a:bodyPr vert="horz" wrap="square" lIns="91440" tIns="45720" rIns="91440" bIns="45720" anchor="b"/>
          <a:p>
            <a:r>
              <a:rPr lang="zh-CN" altLang="en-US" b="0" dirty="0"/>
              <a:t>文件的分类</a:t>
            </a:r>
            <a:endParaRPr lang="zh-CN" altLang="en-US" b="0" dirty="0"/>
          </a:p>
        </p:txBody>
      </p:sp>
      <p:sp>
        <p:nvSpPr>
          <p:cNvPr id="4099" name="Rectangle 3"/>
          <p:cNvSpPr>
            <a:spLocks noGrp="1" noChangeArrowheads="1"/>
          </p:cNvSpPr>
          <p:nvPr>
            <p:ph type="body" idx="4294967295"/>
          </p:nvPr>
        </p:nvSpPr>
        <p:spPr>
          <a:xfrm>
            <a:off x="1981200" y="1719263"/>
            <a:ext cx="8229600" cy="4411663"/>
          </a:xfrm>
        </p:spPr>
        <p:txBody>
          <a:bodyPr vert="horz" wrap="square" lIns="91440" tIns="45720" rIns="91440" bIns="45720" numCol="1" anchor="t" anchorCtr="0" compatLnSpc="1"/>
          <a:p>
            <a:pPr marL="0" indent="0">
              <a:buNone/>
            </a:pPr>
            <a:r>
              <a:rPr lang="zh-CN" altLang="zh-CN" sz="2600" dirty="0"/>
              <a:t>3. 其它分类方法</a:t>
            </a:r>
            <a:endParaRPr lang="zh-CN" altLang="zh-CN" sz="2600" dirty="0"/>
          </a:p>
          <a:p>
            <a:pPr marL="0" indent="0"/>
            <a:r>
              <a:rPr lang="zh-CN" altLang="zh-CN" sz="2600" dirty="0"/>
              <a:t>按文件的保护方式可划分为；只读文件、读写文件、可执行文件、无保护文件等。</a:t>
            </a:r>
            <a:endParaRPr lang="zh-CN" altLang="zh-CN" sz="2600" dirty="0"/>
          </a:p>
          <a:p>
            <a:pPr marL="0" indent="0"/>
            <a:r>
              <a:rPr lang="zh-CN" altLang="zh-CN" sz="2600" dirty="0"/>
              <a:t>按信息的流向分类可划分为：输入文件、输出文件和输入输出文件等。</a:t>
            </a:r>
            <a:endParaRPr lang="zh-CN" altLang="zh-CN" sz="2600" dirty="0"/>
          </a:p>
          <a:p>
            <a:pPr marL="0" indent="0"/>
            <a:r>
              <a:rPr lang="zh-CN" altLang="zh-CN" sz="2600" dirty="0"/>
              <a:t>按文件的存放时限可划分为：临时文件、永久文件和档案文件等。</a:t>
            </a:r>
            <a:endParaRPr lang="zh-CN" altLang="zh-CN" sz="2600" dirty="0"/>
          </a:p>
          <a:p>
            <a:pPr marL="0" indent="0">
              <a:buNone/>
            </a:pPr>
            <a:endParaRPr lang="zh-CN" altLang="zh-CN" sz="2600" dirty="0"/>
          </a:p>
          <a:p>
            <a:pPr marL="0" indent="0">
              <a:buNone/>
            </a:pPr>
            <a:endParaRPr lang="zh-CN" altLang="zh-CN" sz="2600" dirty="0"/>
          </a:p>
          <a:p>
            <a:pPr marL="0" indent="0">
              <a:buNone/>
            </a:pPr>
            <a:endParaRPr lang="zh-CN" altLang="zh-CN" sz="2600" dirty="0"/>
          </a:p>
          <a:p>
            <a:pPr marL="0" indent="0">
              <a:buNone/>
            </a:pP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p:cNvSpPr>
            <a:spLocks noGrp="1"/>
          </p:cNvSpPr>
          <p:nvPr>
            <p:ph type="title" idx="4294967295"/>
          </p:nvPr>
        </p:nvSpPr>
        <p:spPr/>
        <p:txBody>
          <a:bodyPr vert="horz" wrap="square" lIns="91440" tIns="45720" rIns="91440" bIns="45720" anchor="b"/>
          <a:p>
            <a:r>
              <a:rPr lang="zh-CN" altLang="zh-CN" b="0" dirty="0"/>
              <a:t>7.1.2  文件系统</a:t>
            </a:r>
            <a:endParaRPr lang="en-US" altLang="zh-CN" b="0" dirty="0"/>
          </a:p>
        </p:txBody>
      </p:sp>
      <p:sp>
        <p:nvSpPr>
          <p:cNvPr id="231427" name="Rectangle 3"/>
          <p:cNvSpPr>
            <a:spLocks noGrp="1"/>
          </p:cNvSpPr>
          <p:nvPr>
            <p:ph type="body" idx="4294967295"/>
          </p:nvPr>
        </p:nvSpPr>
        <p:spPr/>
        <p:txBody>
          <a:bodyPr vert="horz" wrap="square" lIns="91440" tIns="45720" rIns="91440" bIns="45720" anchor="t"/>
          <a:p>
            <a:pPr marL="0" indent="0">
              <a:buNone/>
            </a:pPr>
            <a:r>
              <a:rPr lang="en-US" altLang="zh-CN" sz="2600" dirty="0"/>
              <a:t>    </a:t>
            </a:r>
            <a:r>
              <a:rPr lang="zh-CN" altLang="en-US" sz="2600" dirty="0"/>
              <a:t>　</a:t>
            </a:r>
            <a:r>
              <a:rPr lang="zh-CN" altLang="zh-CN" sz="2600" dirty="0"/>
              <a:t>操作系统中负责管理和存储文件信息的软件模块被称为文件系统。</a:t>
            </a:r>
            <a:endParaRPr lang="zh-CN" altLang="en-US" sz="2600" dirty="0"/>
          </a:p>
          <a:p>
            <a:pPr marL="0" indent="0">
              <a:buNone/>
            </a:pPr>
            <a:r>
              <a:rPr lang="zh-CN" altLang="en-US" sz="2600" dirty="0"/>
              <a:t>　　</a:t>
            </a:r>
            <a:r>
              <a:rPr lang="zh-CN" altLang="zh-CN" sz="2600" dirty="0"/>
              <a:t>文件系统是计算机组织、存取和保存信息的重要手段，负责文件的创建、撤销、读写、修改、复制和存取控制等，它管理存放文件的各种资源，并且还负责对文件进行按名存取控制。</a:t>
            </a:r>
            <a:endParaRPr lang="zh-CN" altLang="zh-CN"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p:cNvSpPr>
          <p:nvPr>
            <p:ph type="title" idx="4294967295"/>
          </p:nvPr>
        </p:nvSpPr>
        <p:spPr/>
        <p:txBody>
          <a:bodyPr vert="horz" wrap="square" lIns="91440" tIns="45720" rIns="91440" bIns="45720" anchor="b"/>
          <a:p>
            <a:r>
              <a:rPr lang="zh-CN" altLang="zh-CN" b="0" dirty="0"/>
              <a:t>7.1.2  文件系统</a:t>
            </a:r>
            <a:endParaRPr lang="en-US" altLang="zh-CN" b="0" dirty="0"/>
          </a:p>
        </p:txBody>
      </p:sp>
      <p:sp>
        <p:nvSpPr>
          <p:cNvPr id="232451" name="Rectangle 3"/>
          <p:cNvSpPr>
            <a:spLocks noGrp="1"/>
          </p:cNvSpPr>
          <p:nvPr>
            <p:ph type="body" idx="4294967295"/>
          </p:nvPr>
        </p:nvSpPr>
        <p:spPr/>
        <p:txBody>
          <a:bodyPr vert="horz" wrap="square" lIns="91440" tIns="45720" rIns="91440" bIns="45720" anchor="t"/>
          <a:p>
            <a:pPr marL="0" indent="0">
              <a:buNone/>
            </a:pPr>
            <a:r>
              <a:rPr lang="zh-CN" altLang="zh-CN" dirty="0"/>
              <a:t>文件管理系统管理的对象有：</a:t>
            </a:r>
            <a:endParaRPr lang="zh-CN" altLang="zh-CN" dirty="0"/>
          </a:p>
          <a:p>
            <a:pPr marL="0" indent="0">
              <a:buNone/>
            </a:pPr>
            <a:r>
              <a:rPr lang="zh-CN" altLang="zh-CN" dirty="0"/>
              <a:t>    ①文件。 </a:t>
            </a:r>
            <a:endParaRPr lang="zh-CN" altLang="zh-CN" dirty="0"/>
          </a:p>
          <a:p>
            <a:pPr marL="0" indent="0">
              <a:buNone/>
            </a:pPr>
            <a:r>
              <a:rPr lang="zh-CN" altLang="zh-CN" dirty="0"/>
              <a:t>    ②目录。</a:t>
            </a:r>
            <a:endParaRPr lang="en-US" altLang="zh-CN"/>
          </a:p>
          <a:p>
            <a:pPr marL="0" indent="0">
              <a:buNone/>
            </a:pPr>
            <a:r>
              <a:rPr lang="zh-CN" altLang="zh-CN" dirty="0"/>
              <a:t>    ③磁盘（磁带）存储空间。</a:t>
            </a:r>
            <a:endParaRPr lang="zh-CN" altLang="zh-CN"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p:cNvSpPr>
          <p:nvPr>
            <p:ph type="title" idx="4294967295"/>
          </p:nvPr>
        </p:nvSpPr>
        <p:spPr/>
        <p:txBody>
          <a:bodyPr vert="horz" wrap="square" lIns="91440" tIns="45720" rIns="91440" bIns="45720" anchor="b"/>
          <a:p>
            <a:r>
              <a:rPr lang="zh-CN" altLang="zh-CN" b="0" dirty="0"/>
              <a:t>7.1.2  文件系统</a:t>
            </a:r>
            <a:endParaRPr lang="en-US" altLang="zh-CN" b="0" dirty="0"/>
          </a:p>
        </p:txBody>
      </p:sp>
      <p:sp>
        <p:nvSpPr>
          <p:cNvPr id="233475" name="Rectangle 3"/>
          <p:cNvSpPr>
            <a:spLocks noGrp="1"/>
          </p:cNvSpPr>
          <p:nvPr>
            <p:ph type="body" idx="4294967295"/>
          </p:nvPr>
        </p:nvSpPr>
        <p:spPr/>
        <p:txBody>
          <a:bodyPr vert="horz" wrap="square" lIns="91440" tIns="45720" rIns="91440" bIns="45720" anchor="t"/>
          <a:p>
            <a:pPr>
              <a:buNone/>
            </a:pPr>
            <a:r>
              <a:rPr lang="zh-CN" altLang="zh-CN" dirty="0"/>
              <a:t>文件系统的有以下优点：</a:t>
            </a:r>
            <a:endParaRPr lang="en-US" altLang="zh-CN" dirty="0"/>
          </a:p>
          <a:p>
            <a:r>
              <a:rPr lang="zh-CN" altLang="zh-CN" dirty="0"/>
              <a:t>（1）使用的方便性。</a:t>
            </a:r>
            <a:endParaRPr lang="en-US" altLang="zh-CN"/>
          </a:p>
          <a:p>
            <a:r>
              <a:rPr lang="zh-CN" altLang="zh-CN" dirty="0"/>
              <a:t>（2）较强的数据安全性。</a:t>
            </a:r>
            <a:endParaRPr lang="en-US" altLang="zh-CN"/>
          </a:p>
          <a:p>
            <a:r>
              <a:rPr lang="zh-CN" altLang="zh-CN" dirty="0"/>
              <a:t>（3）接口的统一性。</a:t>
            </a:r>
            <a:endParaRPr lang="zh-CN" altLang="zh-CN"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989</Words>
  <Application>WPS 演示</Application>
  <PresentationFormat>宽屏</PresentationFormat>
  <Paragraphs>79</Paragraphs>
  <Slides>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vt:i4>
      </vt:variant>
    </vt:vector>
  </HeadingPairs>
  <TitlesOfParts>
    <vt:vector size="27"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Office 主题</vt:lpstr>
      <vt:lpstr>7.1  概述</vt:lpstr>
      <vt:lpstr>7.1.1  文件</vt:lpstr>
      <vt:lpstr>7.1.1  文件</vt:lpstr>
      <vt:lpstr>文件的分类</vt:lpstr>
      <vt:lpstr>文件的分类</vt:lpstr>
      <vt:lpstr>7.1.2  文件系统</vt:lpstr>
      <vt:lpstr>7.1.2  文件系统</vt:lpstr>
      <vt:lpstr>7.1.2  文件系统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22</cp:revision>
  <dcterms:created xsi:type="dcterms:W3CDTF">2020-10-16T01:09:00Z</dcterms:created>
  <dcterms:modified xsi:type="dcterms:W3CDTF">2020-10-16T01:09:00Z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