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530" r:id="rId3"/>
    <p:sldId id="531" r:id="rId4"/>
    <p:sldId id="532" r:id="rId5"/>
    <p:sldId id="533" r:id="rId6"/>
    <p:sldId id="534" r:id="rId7"/>
    <p:sldId id="535" r:id="rId8"/>
    <p:sldId id="536" r:id="rId9"/>
    <p:sldId id="537" r:id="rId10"/>
    <p:sldId id="538" r:id="rId1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Calibri" charset="0"/>
              <a:ea typeface="宋体" pitchFamily="2" charset="-122"/>
            </a:endParaRPr>
          </a:p>
        </p:txBody>
      </p:sp>
      <p:sp>
        <p:nvSpPr>
          <p:cNvPr id="6" name="页脚占位符 5"/>
          <p:cNvSpPr>
            <a:spLocks noGrp="1"/>
          </p:cNvSpPr>
          <p:nvPr>
            <p:ph type="ftr" sz="quarter" idx="11"/>
          </p:nvPr>
        </p:nvSpPr>
        <p:spPr/>
        <p:txBody>
          <a:bodyPr/>
          <a:lstStyle/>
          <a:p>
            <a:pPr lvl="0"/>
            <a:endParaRPr lang="en-US" altLang="zh-CN">
              <a:ea typeface="宋体"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498" name="Rectangle 2"/>
          <p:cNvSpPr>
            <a:spLocks noGrp="1"/>
          </p:cNvSpPr>
          <p:nvPr>
            <p:ph type="title" idx="4294967295"/>
          </p:nvPr>
        </p:nvSpPr>
        <p:spPr/>
        <p:txBody>
          <a:bodyPr vert="horz" wrap="square" lIns="91440" tIns="45720" rIns="91440" bIns="45720" anchor="b"/>
          <a:p>
            <a:r>
              <a:rPr lang="zh-CN" altLang="zh-CN" b="0" dirty="0"/>
              <a:t>7.2  文件结构</a:t>
            </a:r>
            <a:endParaRPr lang="en-US" altLang="zh-CN" b="0" dirty="0"/>
          </a:p>
        </p:txBody>
      </p:sp>
      <p:sp>
        <p:nvSpPr>
          <p:cNvPr id="234499" name="Rectangle 3"/>
          <p:cNvSpPr>
            <a:spLocks noGrp="1"/>
          </p:cNvSpPr>
          <p:nvPr>
            <p:ph type="body" idx="4294967295"/>
          </p:nvPr>
        </p:nvSpPr>
        <p:spPr/>
        <p:txBody>
          <a:bodyPr vert="horz" wrap="square" lIns="91440" tIns="45720" rIns="91440" bIns="45720" anchor="t"/>
          <a:p>
            <a:pPr marL="0" indent="0">
              <a:buNone/>
            </a:pPr>
            <a:r>
              <a:rPr lang="zh-CN" altLang="zh-CN" sz="2600" dirty="0"/>
              <a:t>     文件系统的设计者从不同的角度研究文件的结构，根据视点的不同将文件的结构分为逻辑结构和物理结构。逻辑结构是指一个文件在用户面前所呈现的形式，它主要为用户提供一种逻辑结构清晰、使用简便的逻辑文件，用户将按这种形式去存取、检索和加工文件。文件的物理结构是指文件在文件存储介质上的存储形式，主要研究驻留在存储介质上的文件的存储结构，选择一些工作性能良好、设备利用率高的物理结构。</a:t>
            </a:r>
            <a:endParaRPr lang="zh-CN" altLang="zh-CN" sz="2600" dirty="0"/>
          </a:p>
          <a:p>
            <a:pPr marL="0" indent="0">
              <a:buNone/>
            </a:pPr>
            <a:endParaRPr lang="zh-CN" altLang="zh-CN" sz="26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2" name="Rectangle 2"/>
          <p:cNvSpPr>
            <a:spLocks noGrp="1"/>
          </p:cNvSpPr>
          <p:nvPr>
            <p:ph type="title" idx="4294967295"/>
          </p:nvPr>
        </p:nvSpPr>
        <p:spPr/>
        <p:txBody>
          <a:bodyPr vert="horz" wrap="square" lIns="91440" tIns="45720" rIns="91440" bIns="45720" anchor="b"/>
          <a:p>
            <a:r>
              <a:rPr lang="zh-CN" altLang="zh-CN" b="0" dirty="0"/>
              <a:t>7.2.1  逻辑结构</a:t>
            </a:r>
            <a:endParaRPr lang="en-US" altLang="zh-CN" b="0" dirty="0"/>
          </a:p>
        </p:txBody>
      </p:sp>
      <p:sp>
        <p:nvSpPr>
          <p:cNvPr id="4099" name="Rectangle 3"/>
          <p:cNvSpPr>
            <a:spLocks noGrp="1" noChangeArrowheads="1"/>
          </p:cNvSpPr>
          <p:nvPr>
            <p:ph type="body" idx="4294967295"/>
          </p:nvPr>
        </p:nvSpPr>
        <p:spPr>
          <a:xfrm>
            <a:off x="1981200" y="1719263"/>
            <a:ext cx="8229600" cy="4411663"/>
          </a:xfrm>
        </p:spPr>
        <p:txBody>
          <a:bodyPr vert="horz" wrap="square" lIns="91440" tIns="45720" rIns="91440" bIns="45720" numCol="1" anchor="t" anchorCtr="0" compatLnSpc="1"/>
          <a:p>
            <a:pPr>
              <a:buNone/>
            </a:pPr>
            <a:r>
              <a:rPr lang="zh-CN" altLang="zh-CN" sz="2600" dirty="0"/>
              <a:t>逻辑文件从结构上分成二种形式： </a:t>
            </a:r>
            <a:endParaRPr lang="en-US" altLang="zh-CN" sz="2600" dirty="0"/>
          </a:p>
          <a:p>
            <a:r>
              <a:rPr lang="zh-CN" altLang="zh-CN" sz="2600" dirty="0"/>
              <a:t>(1)无结构的字符流式文件。</a:t>
            </a:r>
            <a:endParaRPr lang="en-US" altLang="zh-CN" sz="2600" dirty="0"/>
          </a:p>
          <a:p>
            <a:pPr>
              <a:buNone/>
            </a:pPr>
            <a:r>
              <a:rPr lang="zh-CN" altLang="en-US" sz="2600" dirty="0"/>
              <a:t>　　　这是一种无结构文件，构成文件的基本单位是字符，文件是有逻辑意义的、无结构的一串字符的集合，其内部不再划分结构。 </a:t>
            </a:r>
            <a:endParaRPr lang="zh-CN" altLang="en-US" sz="2600" dirty="0"/>
          </a:p>
          <a:p>
            <a:r>
              <a:rPr lang="zh-CN" altLang="zh-CN" sz="2600" dirty="0"/>
              <a:t>(2)有结构的记录式文件。</a:t>
            </a:r>
            <a:endParaRPr lang="zh-CN" altLang="en-US" sz="2600" dirty="0"/>
          </a:p>
          <a:p>
            <a:pPr>
              <a:buNone/>
            </a:pPr>
            <a:r>
              <a:rPr lang="zh-CN" altLang="en-US" sz="2600" dirty="0"/>
              <a:t>　　　有结构的记录式文件是一种结构文件。由若干个记录组成，用户以记录为单位来组织信息。 </a:t>
            </a:r>
            <a:endParaRPr lang="zh-CN" altLang="zh-CN" sz="26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6" name="Rectangle 2"/>
          <p:cNvSpPr>
            <a:spLocks noGrp="1"/>
          </p:cNvSpPr>
          <p:nvPr>
            <p:ph type="title" idx="4294967295"/>
          </p:nvPr>
        </p:nvSpPr>
        <p:spPr/>
        <p:txBody>
          <a:bodyPr vert="horz" wrap="square" lIns="91440" tIns="45720" rIns="91440" bIns="45720" anchor="b"/>
          <a:p>
            <a:r>
              <a:rPr lang="zh-CN" altLang="zh-CN" b="0" dirty="0"/>
              <a:t>7.2.1  逻辑结构</a:t>
            </a:r>
            <a:endParaRPr lang="en-US" altLang="zh-CN" b="0" dirty="0"/>
          </a:p>
        </p:txBody>
      </p:sp>
      <p:sp>
        <p:nvSpPr>
          <p:cNvPr id="236547" name="Rectangle 3"/>
          <p:cNvSpPr>
            <a:spLocks noGrp="1"/>
          </p:cNvSpPr>
          <p:nvPr>
            <p:ph type="body" idx="4294967295"/>
          </p:nvPr>
        </p:nvSpPr>
        <p:spPr/>
        <p:txBody>
          <a:bodyPr vert="horz" wrap="square" lIns="91440" tIns="45720" rIns="91440" bIns="45720" anchor="t"/>
          <a:p>
            <a:pPr marL="0" indent="0">
              <a:buNone/>
            </a:pPr>
            <a:r>
              <a:rPr lang="zh-CN" altLang="zh-CN" sz="2600" dirty="0"/>
              <a:t>选取文件的逻辑结构应遵循下述原则： </a:t>
            </a:r>
            <a:endParaRPr lang="zh-CN" altLang="zh-CN" sz="2600" dirty="0"/>
          </a:p>
          <a:p>
            <a:pPr marL="0" indent="0">
              <a:buNone/>
            </a:pPr>
            <a:r>
              <a:rPr lang="zh-CN" altLang="zh-CN" sz="2600" dirty="0"/>
              <a:t>(1)当用户对文件信息进行修改操作时，给定的逻辑结构应能尽量减少对已存储好的文件信息的变动。</a:t>
            </a:r>
            <a:endParaRPr lang="zh-CN" altLang="zh-CN" sz="2600" dirty="0"/>
          </a:p>
          <a:p>
            <a:pPr marL="0" indent="0">
              <a:buNone/>
            </a:pPr>
            <a:r>
              <a:rPr lang="zh-CN" altLang="zh-CN" sz="2600" dirty="0"/>
              <a:t>(2) 应能提高检索速度,当用户需要对文件信息进行操作时，给定的逻辑结构应使文件系统在尽可能短的时间内查找到需要查找的记录或基本信息单位。</a:t>
            </a:r>
            <a:endParaRPr lang="zh-CN" altLang="zh-CN" sz="2600" dirty="0"/>
          </a:p>
          <a:p>
            <a:pPr marL="0" indent="0">
              <a:buNone/>
            </a:pPr>
            <a:r>
              <a:rPr lang="zh-CN" altLang="zh-CN" sz="2600" dirty="0"/>
              <a:t>(3) 要降低文件信息占据的存储空间。</a:t>
            </a:r>
            <a:endParaRPr lang="zh-CN" altLang="zh-CN" sz="2600" dirty="0"/>
          </a:p>
          <a:p>
            <a:pPr marL="0" indent="0">
              <a:buNone/>
            </a:pPr>
            <a:r>
              <a:rPr lang="zh-CN" altLang="zh-CN" sz="2600" dirty="0"/>
              <a:t>(4) 要方便用户操作。</a:t>
            </a:r>
            <a:endParaRPr lang="zh-CN" altLang="zh-CN" sz="2600" dirty="0"/>
          </a:p>
          <a:p>
            <a:pPr marL="0" indent="0">
              <a:buNone/>
            </a:pPr>
            <a:endParaRPr lang="zh-CN" altLang="zh-CN" sz="26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7570" name="Rectangle 2"/>
          <p:cNvSpPr>
            <a:spLocks noGrp="1"/>
          </p:cNvSpPr>
          <p:nvPr>
            <p:ph type="title" idx="4294967295"/>
          </p:nvPr>
        </p:nvSpPr>
        <p:spPr/>
        <p:txBody>
          <a:bodyPr vert="horz" wrap="square" lIns="91440" tIns="45720" rIns="91440" bIns="45720" anchor="b"/>
          <a:p>
            <a:r>
              <a:rPr lang="zh-CN" altLang="zh-CN" b="0" dirty="0"/>
              <a:t>7.2.2  物理结构</a:t>
            </a:r>
            <a:r>
              <a:rPr lang="en-US" altLang="zh-CN" b="0" dirty="0"/>
              <a:t> </a:t>
            </a:r>
            <a:endParaRPr lang="en-US" altLang="zh-CN" b="0" dirty="0"/>
          </a:p>
        </p:txBody>
      </p:sp>
      <p:sp>
        <p:nvSpPr>
          <p:cNvPr id="237571" name="Rectangle 3"/>
          <p:cNvSpPr>
            <a:spLocks noGrp="1"/>
          </p:cNvSpPr>
          <p:nvPr>
            <p:ph type="body" idx="4294967295"/>
          </p:nvPr>
        </p:nvSpPr>
        <p:spPr/>
        <p:txBody>
          <a:bodyPr vert="horz" wrap="square" lIns="91440" tIns="45720" rIns="91440" bIns="45720" anchor="t"/>
          <a:p>
            <a:pPr marL="0" indent="0">
              <a:buNone/>
            </a:pPr>
            <a:r>
              <a:rPr lang="zh-CN" altLang="zh-CN" sz="2800" dirty="0"/>
              <a:t>     文件的物理结构又称存储结构，是指文件在存储器上的存储组织形式，文件采用怎样的物理结构与存储介质的存储特性有关。</a:t>
            </a:r>
            <a:endParaRPr lang="zh-CN" altLang="zh-CN" sz="2800" dirty="0"/>
          </a:p>
          <a:p>
            <a:pPr marL="0" indent="0">
              <a:buNone/>
            </a:pPr>
            <a:r>
              <a:rPr lang="zh-CN" altLang="zh-CN" sz="2800" dirty="0"/>
              <a:t>     用户看到的是逻辑文件，处理的是逻辑记录，按照逻辑文件形式去存储、检索和加工有关的文件信息，也就是说数据的逻辑结构和组织是面向应用程序的。</a:t>
            </a:r>
            <a:endParaRPr lang="zh-CN" altLang="zh-CN" sz="28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8594" name="Rectangle 2"/>
          <p:cNvSpPr>
            <a:spLocks noGrp="1"/>
          </p:cNvSpPr>
          <p:nvPr>
            <p:ph type="title" idx="4294967295"/>
          </p:nvPr>
        </p:nvSpPr>
        <p:spPr/>
        <p:txBody>
          <a:bodyPr vert="horz" wrap="square" lIns="91440" tIns="45720" rIns="91440" bIns="45720" anchor="b"/>
          <a:p>
            <a:r>
              <a:rPr lang="zh-CN" altLang="zh-CN" b="0" dirty="0"/>
              <a:t>7.2.2  物理结构</a:t>
            </a:r>
            <a:r>
              <a:rPr lang="en-US" altLang="zh-CN" b="0" dirty="0"/>
              <a:t> </a:t>
            </a:r>
            <a:endParaRPr lang="en-US" altLang="zh-CN" b="0" dirty="0"/>
          </a:p>
        </p:txBody>
      </p:sp>
      <p:sp>
        <p:nvSpPr>
          <p:cNvPr id="238595" name="Rectangle 3"/>
          <p:cNvSpPr>
            <a:spLocks noGrp="1"/>
          </p:cNvSpPr>
          <p:nvPr>
            <p:ph type="body" idx="4294967295"/>
          </p:nvPr>
        </p:nvSpPr>
        <p:spPr/>
        <p:txBody>
          <a:bodyPr vert="horz" wrap="square" lIns="91440" tIns="45720" rIns="91440" bIns="45720" anchor="t"/>
          <a:p>
            <a:pPr marL="0" indent="0">
              <a:buNone/>
            </a:pPr>
            <a:r>
              <a:rPr lang="zh-CN" altLang="zh-CN" sz="2800" dirty="0"/>
              <a:t>文件物理结构一般分为三种：顺序结构、链接结构、索引结构。</a:t>
            </a:r>
            <a:endParaRPr lang="en-US" altLang="zh-CN" sz="2800"/>
          </a:p>
          <a:p>
            <a:pPr marL="0" indent="0">
              <a:buNone/>
            </a:pPr>
            <a:r>
              <a:rPr lang="zh-CN" altLang="zh-CN" sz="2800" dirty="0"/>
              <a:t>1．顺序结构</a:t>
            </a:r>
            <a:endParaRPr lang="zh-CN" altLang="zh-CN" sz="2800" dirty="0"/>
          </a:p>
          <a:p>
            <a:pPr marL="0" indent="0">
              <a:buNone/>
            </a:pPr>
            <a:r>
              <a:rPr lang="zh-CN" altLang="zh-CN" sz="2800" dirty="0"/>
              <a:t>      顺序结构又称连续结构，是一种最简单的物理文件结构。如果</a:t>
            </a:r>
            <a:r>
              <a:rPr lang="zh-CN" altLang="zh-CN" sz="2800" dirty="0">
                <a:latin typeface="Arial" panose="020B0604020202090204" pitchFamily="34" charset="0"/>
              </a:rPr>
              <a:t>—</a:t>
            </a:r>
            <a:r>
              <a:rPr lang="zh-CN" altLang="zh-CN" sz="2800" dirty="0"/>
              <a:t>个逻辑文件的信息顺序存放在文件存储器上的相邻物理块，则称该文件为顺序文件或连续文件，这样的结构称为顺序结构或连续结构。</a:t>
            </a:r>
            <a:endParaRPr lang="zh-CN" altLang="zh-CN" sz="2800" dirty="0"/>
          </a:p>
          <a:p>
            <a:pPr marL="0" indent="0">
              <a:buNone/>
            </a:pPr>
            <a:endParaRPr lang="zh-CN" altLang="zh-CN" sz="28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18" name="Rectangle 2"/>
          <p:cNvSpPr>
            <a:spLocks noGrp="1"/>
          </p:cNvSpPr>
          <p:nvPr>
            <p:ph type="title" idx="4294967295"/>
          </p:nvPr>
        </p:nvSpPr>
        <p:spPr/>
        <p:txBody>
          <a:bodyPr vert="horz" wrap="square" lIns="91440" tIns="45720" rIns="91440" bIns="45720" anchor="b"/>
          <a:p>
            <a:r>
              <a:rPr lang="zh-CN" altLang="zh-CN" b="0" dirty="0"/>
              <a:t>7.2.2  物理结构</a:t>
            </a:r>
            <a:r>
              <a:rPr lang="en-US" altLang="zh-CN" b="0" dirty="0"/>
              <a:t> </a:t>
            </a:r>
            <a:endParaRPr lang="en-US" altLang="zh-CN" b="0" dirty="0"/>
          </a:p>
        </p:txBody>
      </p:sp>
      <p:sp>
        <p:nvSpPr>
          <p:cNvPr id="239619" name="Rectangle 3"/>
          <p:cNvSpPr>
            <a:spLocks noGrp="1"/>
          </p:cNvSpPr>
          <p:nvPr>
            <p:ph type="body" idx="4294967295"/>
          </p:nvPr>
        </p:nvSpPr>
        <p:spPr/>
        <p:txBody>
          <a:bodyPr vert="horz" wrap="square" lIns="91440" tIns="45720" rIns="91440" bIns="45720" anchor="t"/>
          <a:p>
            <a:pPr marL="0" indent="0">
              <a:buNone/>
            </a:pPr>
            <a:r>
              <a:rPr lang="zh-CN" altLang="zh-CN" sz="2800" dirty="0"/>
              <a:t>2．链接结构</a:t>
            </a:r>
            <a:endParaRPr lang="zh-CN" altLang="zh-CN" sz="2800" dirty="0"/>
          </a:p>
          <a:p>
            <a:pPr marL="0" indent="0">
              <a:buNone/>
            </a:pPr>
            <a:r>
              <a:rPr lang="zh-CN" altLang="zh-CN" sz="2800" dirty="0"/>
              <a:t>     链接结构又称串联结构，是一种物理上非连续的结构，它将逻辑上连续的文件信息存放在外存的不连续物理块中。</a:t>
            </a:r>
            <a:endParaRPr lang="en-US" altLang="zh-CN" sz="2800"/>
          </a:p>
          <a:p>
            <a:pPr marL="0" indent="0">
              <a:buNone/>
            </a:pPr>
            <a:r>
              <a:rPr lang="zh-CN" altLang="zh-CN" sz="2800" dirty="0"/>
              <a:t>3. 索引结构</a:t>
            </a:r>
            <a:endParaRPr lang="zh-CN" altLang="zh-CN" sz="2800" dirty="0"/>
          </a:p>
          <a:p>
            <a:pPr marL="0" indent="0">
              <a:buNone/>
            </a:pPr>
            <a:r>
              <a:rPr lang="zh-CN" altLang="zh-CN" sz="2800" dirty="0"/>
              <a:t>    索引结构文件的组织方式是将一个文件的信息存放在若干个不连续的物理块中，并为每个文件建立一个专用数据结构</a:t>
            </a:r>
            <a:r>
              <a:rPr lang="zh-CN" altLang="zh-CN" sz="2800" dirty="0">
                <a:latin typeface="Arial" panose="020B0604020202090204" pitchFamily="34" charset="0"/>
              </a:rPr>
              <a:t>——</a:t>
            </a:r>
            <a:r>
              <a:rPr lang="zh-CN" altLang="zh-CN" sz="2800" dirty="0"/>
              <a:t>索引表，其中每一表目指出文件逻辑记录所在的物理块号，并将这些物理块号存放在索引表中。</a:t>
            </a:r>
            <a:endParaRPr lang="zh-CN" altLang="zh-CN" sz="28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0642" name="Rectangle 2"/>
          <p:cNvSpPr>
            <a:spLocks noGrp="1"/>
          </p:cNvSpPr>
          <p:nvPr>
            <p:ph type="title" idx="4294967295"/>
          </p:nvPr>
        </p:nvSpPr>
        <p:spPr/>
        <p:txBody>
          <a:bodyPr vert="horz" wrap="square" lIns="91440" tIns="45720" rIns="91440" bIns="45720" anchor="b"/>
          <a:p>
            <a:r>
              <a:rPr lang="zh-CN" altLang="zh-CN" b="0" dirty="0"/>
              <a:t>7.2.3  文件存取方法</a:t>
            </a:r>
            <a:endParaRPr lang="en-US" altLang="zh-CN" b="0" dirty="0"/>
          </a:p>
        </p:txBody>
      </p:sp>
      <p:sp>
        <p:nvSpPr>
          <p:cNvPr id="240643" name="Rectangle 3"/>
          <p:cNvSpPr>
            <a:spLocks noGrp="1"/>
          </p:cNvSpPr>
          <p:nvPr>
            <p:ph type="body" idx="4294967295"/>
          </p:nvPr>
        </p:nvSpPr>
        <p:spPr/>
        <p:txBody>
          <a:bodyPr vert="horz" wrap="square" lIns="91440" tIns="45720" rIns="91440" bIns="45720" anchor="t"/>
          <a:p>
            <a:pPr marL="0" indent="0">
              <a:buNone/>
            </a:pPr>
            <a:r>
              <a:rPr lang="zh-CN" altLang="zh-CN" sz="2600" dirty="0"/>
              <a:t>    用户通过对文件的存取操作实现对文件内容的修改、添加和搜索等。常用的存取方法包括：顺序存取法、随机存取法和按键存取法三种。</a:t>
            </a:r>
            <a:endParaRPr lang="en-US" altLang="zh-CN" sz="2600"/>
          </a:p>
          <a:p>
            <a:pPr marL="0" indent="0">
              <a:buNone/>
            </a:pPr>
            <a:r>
              <a:rPr lang="zh-CN" altLang="zh-CN" sz="2600" dirty="0"/>
              <a:t>  1. 顺序存取法</a:t>
            </a:r>
            <a:endParaRPr lang="zh-CN" altLang="zh-CN" sz="2600" dirty="0"/>
          </a:p>
          <a:p>
            <a:pPr marL="0" indent="0">
              <a:buNone/>
            </a:pPr>
            <a:r>
              <a:rPr lang="zh-CN" altLang="zh-CN" sz="2600" dirty="0"/>
              <a:t>     文件存取最简单的方法是顺序存取法，即严格按照文件信息单位排列的顺序依次存取文件。它是早期的文件存取方式，一个进程只能从头开始顺序读取一个文件的所有字节和记录。</a:t>
            </a:r>
            <a:endParaRPr lang="zh-CN" altLang="zh-CN" sz="2600" dirty="0"/>
          </a:p>
          <a:p>
            <a:pPr marL="0" indent="0">
              <a:buNone/>
            </a:pPr>
            <a:endParaRPr lang="zh-CN" altLang="zh-CN" sz="26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66" name="Rectangle 2"/>
          <p:cNvSpPr>
            <a:spLocks noGrp="1"/>
          </p:cNvSpPr>
          <p:nvPr>
            <p:ph type="title" idx="4294967295"/>
          </p:nvPr>
        </p:nvSpPr>
        <p:spPr/>
        <p:txBody>
          <a:bodyPr vert="horz" wrap="square" lIns="91440" tIns="45720" rIns="91440" bIns="45720" anchor="b"/>
          <a:p>
            <a:r>
              <a:rPr lang="zh-CN" altLang="zh-CN" b="0" dirty="0"/>
              <a:t>7.2.3  文件存取方法</a:t>
            </a:r>
            <a:endParaRPr lang="en-US" altLang="zh-CN" b="0" dirty="0"/>
          </a:p>
        </p:txBody>
      </p:sp>
      <p:sp>
        <p:nvSpPr>
          <p:cNvPr id="241667" name="Rectangle 3"/>
          <p:cNvSpPr>
            <a:spLocks noGrp="1"/>
          </p:cNvSpPr>
          <p:nvPr>
            <p:ph type="body" idx="4294967295"/>
          </p:nvPr>
        </p:nvSpPr>
        <p:spPr/>
        <p:txBody>
          <a:bodyPr vert="horz" wrap="square" lIns="91440" tIns="45720" rIns="91440" bIns="45720" anchor="t"/>
          <a:p>
            <a:pPr marL="0" indent="0">
              <a:buNone/>
            </a:pPr>
            <a:r>
              <a:rPr lang="zh-CN" altLang="zh-CN" sz="2600" dirty="0"/>
              <a:t>2. 随机存取法</a:t>
            </a:r>
            <a:endParaRPr lang="zh-CN" altLang="zh-CN" sz="2600" dirty="0"/>
          </a:p>
          <a:p>
            <a:pPr marL="0" indent="0">
              <a:buNone/>
            </a:pPr>
            <a:r>
              <a:rPr lang="zh-CN" altLang="zh-CN" sz="2600" dirty="0"/>
              <a:t>     随机存取法又称直接存取法，每次存取操作必须先确定存取的位置。随机存取法允许用户根据记录的编号来存取文件的任一记录。</a:t>
            </a:r>
            <a:endParaRPr lang="en-US" altLang="zh-CN" sz="2600"/>
          </a:p>
          <a:p>
            <a:pPr marL="0" indent="0">
              <a:buNone/>
            </a:pPr>
            <a:r>
              <a:rPr lang="zh-CN" altLang="zh-CN" sz="2600" dirty="0"/>
              <a:t>3.按键存取法</a:t>
            </a:r>
            <a:endParaRPr lang="zh-CN" altLang="zh-CN" sz="2600" dirty="0"/>
          </a:p>
          <a:p>
            <a:pPr marL="0" indent="0">
              <a:buNone/>
            </a:pPr>
            <a:r>
              <a:rPr lang="zh-CN" altLang="zh-CN" sz="2600" dirty="0"/>
              <a:t>      按键存取法是一种在复杂文件系统，特别是数据库管理系统中的存取方法。在按键存取法中，文件的存取是根据给定的键进行的。</a:t>
            </a:r>
            <a:endParaRPr lang="zh-CN" altLang="zh-CN" sz="26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690" name="Rectangle 2"/>
          <p:cNvSpPr>
            <a:spLocks noGrp="1"/>
          </p:cNvSpPr>
          <p:nvPr>
            <p:ph type="title" idx="4294967295"/>
          </p:nvPr>
        </p:nvSpPr>
        <p:spPr/>
        <p:txBody>
          <a:bodyPr vert="horz" wrap="square" lIns="91440" tIns="45720" rIns="91440" bIns="45720" anchor="b"/>
          <a:p>
            <a:r>
              <a:rPr lang="zh-CN" altLang="zh-CN" b="0" dirty="0"/>
              <a:t>7.2.4  常见的物理存储设备</a:t>
            </a:r>
            <a:endParaRPr lang="en-US" altLang="zh-CN" b="0" dirty="0"/>
          </a:p>
        </p:txBody>
      </p:sp>
      <p:sp>
        <p:nvSpPr>
          <p:cNvPr id="242691" name="Rectangle 3"/>
          <p:cNvSpPr>
            <a:spLocks noGrp="1"/>
          </p:cNvSpPr>
          <p:nvPr>
            <p:ph type="body" idx="4294967295"/>
          </p:nvPr>
        </p:nvSpPr>
        <p:spPr/>
        <p:txBody>
          <a:bodyPr vert="horz" wrap="square" lIns="91440" tIns="45720" rIns="91440" bIns="45720" anchor="t"/>
          <a:p>
            <a:pPr marL="0" indent="0">
              <a:buNone/>
            </a:pPr>
            <a:r>
              <a:rPr lang="zh-CN" altLang="zh-CN" sz="2600" dirty="0"/>
              <a:t>    文件的物理结构是指文件在外存上的存储组织形式，它不仅与存储介质的存储特性有关，而且与所采用的外存分配方式有关。</a:t>
            </a:r>
            <a:endParaRPr lang="en-US" altLang="zh-CN" sz="2600"/>
          </a:p>
          <a:p>
            <a:pPr marL="0" indent="0">
              <a:buNone/>
            </a:pPr>
            <a:r>
              <a:rPr lang="zh-CN" altLang="zh-CN" sz="2600" dirty="0"/>
              <a:t>     常见的存储设备有磁盘、光盘、磁带、U盘等，其中磁盘又包括硬盘和软盘。</a:t>
            </a:r>
            <a:endParaRPr lang="zh-CN" altLang="zh-CN" sz="2600" dirty="0"/>
          </a:p>
          <a:p>
            <a:pPr marL="0" indent="0">
              <a:buNone/>
            </a:pPr>
            <a:endParaRPr lang="zh-CN" altLang="zh-CN" sz="26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1441</Words>
  <Application>WPS 演示</Application>
  <PresentationFormat>宽屏</PresentationFormat>
  <Paragraphs>79</Paragraphs>
  <Slides>9</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9</vt:i4>
      </vt:variant>
    </vt:vector>
  </HeadingPairs>
  <TitlesOfParts>
    <vt:vector size="28"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Times New Roman</vt:lpstr>
      <vt:lpstr>宋体</vt:lpstr>
      <vt:lpstr>黑体</vt:lpstr>
      <vt:lpstr>汉仪中黑KW</vt:lpstr>
      <vt:lpstr>Tahoma</vt:lpstr>
      <vt:lpstr>Wingdings 2</vt:lpstr>
      <vt:lpstr>宋体-简</vt:lpstr>
      <vt:lpstr>Office 主题</vt:lpstr>
      <vt:lpstr>7.2  文件结构</vt:lpstr>
      <vt:lpstr>7.2.1  逻辑结构</vt:lpstr>
      <vt:lpstr>7.2.1  逻辑结构</vt:lpstr>
      <vt:lpstr>7.2.2  物理结构 </vt:lpstr>
      <vt:lpstr>7.2.2  物理结构 </vt:lpstr>
      <vt:lpstr>7.2.2  物理结构 </vt:lpstr>
      <vt:lpstr>7.2.3  文件存取方法</vt:lpstr>
      <vt:lpstr>7.2.3  文件存取方法</vt:lpstr>
      <vt:lpstr>7.2.4  常见的物理存储设备</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23</cp:revision>
  <dcterms:created xsi:type="dcterms:W3CDTF">2020-10-16T01:09:35Z</dcterms:created>
  <dcterms:modified xsi:type="dcterms:W3CDTF">2020-10-16T01:09:35Z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