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zh-CN"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8.1 </a:t>
            </a:r>
            <a:r>
              <a:rPr lang="zh-CN" altLang="en-US" dirty="0"/>
              <a:t>操作系统的生成和系统初启</a:t>
            </a:r>
            <a:endParaRPr lang="zh-CN" altLang="en-US" dirty="0"/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为了激活操作系统，需要进行操作系统的启动工作，即将操作系统装入计算机，并对系统参数和控制结构进行初始化，是计算机能够为用户提供用户工作环境。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8.1.3 </a:t>
            </a:r>
            <a:r>
              <a:rPr lang="zh-CN" altLang="en-US" dirty="0"/>
              <a:t>独立引导的过程</a:t>
            </a:r>
            <a:endParaRPr lang="zh-CN" altLang="en-US" dirty="0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en-US" altLang="zh-CN" dirty="0"/>
              <a:t>3</a:t>
            </a:r>
            <a:r>
              <a:rPr lang="zh-CN" altLang="en-US" dirty="0"/>
              <a:t>）核心初始化</a:t>
            </a:r>
            <a:endParaRPr lang="zh-CN" altLang="en-US" dirty="0"/>
          </a:p>
          <a:p>
            <a:r>
              <a:rPr lang="zh-CN" altLang="en-US" dirty="0"/>
              <a:t>操作系统被装入后，核心的初始化程序开始执行，其任务是初始化系统数据结构及参数，具体如下：</a:t>
            </a:r>
            <a:endParaRPr lang="zh-CN" altLang="en-US" dirty="0"/>
          </a:p>
          <a:p>
            <a:r>
              <a:rPr lang="en-US" altLang="zh-CN" dirty="0"/>
              <a:t>①</a:t>
            </a:r>
            <a:r>
              <a:rPr lang="zh-CN" altLang="en-US" dirty="0"/>
              <a:t>建立与进程有关的数据结构；</a:t>
            </a:r>
            <a:endParaRPr lang="zh-CN" altLang="en-US" dirty="0"/>
          </a:p>
          <a:p>
            <a:r>
              <a:rPr lang="en-US" altLang="zh-CN" dirty="0"/>
              <a:t>②</a:t>
            </a:r>
            <a:r>
              <a:rPr lang="zh-CN" altLang="en-US" dirty="0"/>
              <a:t>获得自由存储空间容量，建立存储管理的数据结构；</a:t>
            </a:r>
            <a:endParaRPr lang="zh-CN" altLang="en-US" dirty="0"/>
          </a:p>
          <a:p>
            <a:r>
              <a:rPr lang="en-US" altLang="zh-CN" dirty="0"/>
              <a:t>③</a:t>
            </a:r>
            <a:r>
              <a:rPr lang="zh-CN" altLang="en-US" dirty="0"/>
              <a:t>建立系统设备和文件系统的数据结构；</a:t>
            </a:r>
            <a:endParaRPr lang="zh-CN" altLang="en-US" dirty="0"/>
          </a:p>
          <a:p>
            <a:r>
              <a:rPr lang="en-US" altLang="zh-CN" dirty="0"/>
              <a:t>④</a:t>
            </a:r>
            <a:r>
              <a:rPr lang="zh-CN" altLang="en-US" dirty="0"/>
              <a:t>初始化时钟。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8.1.3 </a:t>
            </a:r>
            <a:r>
              <a:rPr lang="zh-CN" altLang="en-US" dirty="0"/>
              <a:t>独立引导的过程</a:t>
            </a:r>
            <a:endParaRPr lang="zh-CN" altLang="en-US" dirty="0"/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en-US" altLang="zh-CN" dirty="0"/>
              <a:t>4</a:t>
            </a:r>
            <a:r>
              <a:rPr lang="zh-CN" altLang="en-US" dirty="0"/>
              <a:t>）系统初始化</a:t>
            </a:r>
            <a:endParaRPr lang="zh-CN" altLang="en-US" dirty="0"/>
          </a:p>
          <a:p>
            <a:r>
              <a:rPr lang="zh-CN" altLang="en-US" dirty="0"/>
              <a:t>系统初始化的主要任务是：做好一切准备工作，使系统处于命令接受状态，使用户随时都可以使用计算机。</a:t>
            </a:r>
            <a:endParaRPr lang="zh-CN" altLang="en-US" dirty="0"/>
          </a:p>
          <a:p>
            <a:r>
              <a:rPr lang="en-US" altLang="zh-CN" dirty="0"/>
              <a:t>①</a:t>
            </a:r>
            <a:r>
              <a:rPr lang="zh-CN" altLang="en-US" dirty="0"/>
              <a:t>完善操作系统的工作环境，装载命令处理程序，并初始化。</a:t>
            </a:r>
            <a:endParaRPr lang="zh-CN" altLang="en-US" dirty="0"/>
          </a:p>
          <a:p>
            <a:r>
              <a:rPr lang="en-US" altLang="zh-CN" dirty="0"/>
              <a:t>②</a:t>
            </a:r>
            <a:r>
              <a:rPr lang="zh-CN" altLang="en-US" dirty="0"/>
              <a:t>在多用户系统中，为每个终端建立命令解释进程，使系统处于命令接受状态。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8.1.1 </a:t>
            </a:r>
            <a:r>
              <a:rPr lang="zh-CN" altLang="en-US" dirty="0"/>
              <a:t>系统生成</a:t>
            </a:r>
            <a:endParaRPr lang="zh-CN" altLang="en-US" dirty="0"/>
          </a:p>
        </p:txBody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4805362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dirty="0"/>
              <a:t>操作系统的生成是形成一个能满足用户需要的操作系统的过程。这一过程只能由计算机厂商或系统程序员在需要时施行。这项工作将决定操作系统规模的大小、功能的强弱，所以它对计算机系统的特性和效率起着很大的作用。 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所谓系统生成，是指为了满足物理设备的约束和需要的系统功能，通过组装一批模块来产生一个清晰的、使用方便的操作系统的过程。系统生成包括：根据硬件部件确定系统构造的参数，编辑系统模块的参数，并且连接系统的目标模块成为一个可执行的程序。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8.1.1 </a:t>
            </a:r>
            <a:r>
              <a:rPr lang="zh-CN" altLang="en-US" dirty="0"/>
              <a:t>系统生成</a:t>
            </a:r>
            <a:endParaRPr lang="zh-CN" altLang="en-US" dirty="0"/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>
            <a:normAutofit lnSpcReduction="10000"/>
          </a:bodyPr>
          <a:p>
            <a:pPr>
              <a:lnSpc>
                <a:spcPct val="80000"/>
              </a:lnSpc>
            </a:pPr>
            <a:r>
              <a:rPr lang="zh-CN" altLang="en-US" sz="2600" dirty="0"/>
              <a:t>系统生成过程中，必须确定以下信息：</a:t>
            </a:r>
            <a:endParaRPr lang="zh-CN" altLang="en-US" sz="2600" dirty="0"/>
          </a:p>
          <a:p>
            <a:pPr>
              <a:lnSpc>
                <a:spcPct val="80000"/>
              </a:lnSpc>
            </a:pPr>
            <a:r>
              <a:rPr lang="en-US" altLang="zh-CN" sz="2600" dirty="0"/>
              <a:t>1.</a:t>
            </a:r>
            <a:r>
              <a:rPr lang="zh-CN" altLang="en-US" sz="2600" dirty="0"/>
              <a:t>使用的</a:t>
            </a:r>
            <a:r>
              <a:rPr lang="en-US" altLang="zh-CN" sz="2600" dirty="0"/>
              <a:t>CPU</a:t>
            </a:r>
            <a:r>
              <a:rPr lang="zh-CN" altLang="en-US" sz="2600" dirty="0"/>
              <a:t>的类型，需安装的选项（如扩展指令集、浮点运算操作等）。对于多个</a:t>
            </a:r>
            <a:r>
              <a:rPr lang="en-US" altLang="zh-CN" sz="2600" dirty="0"/>
              <a:t>CPU</a:t>
            </a:r>
            <a:r>
              <a:rPr lang="zh-CN" altLang="en-US" sz="2600" dirty="0"/>
              <a:t>的系统，必须描述每个</a:t>
            </a:r>
            <a:r>
              <a:rPr lang="en-US" altLang="zh-CN" sz="2600" dirty="0"/>
              <a:t>CPU</a:t>
            </a:r>
            <a:r>
              <a:rPr lang="zh-CN" altLang="en-US" sz="2600" dirty="0"/>
              <a:t>的类型。</a:t>
            </a:r>
            <a:endParaRPr lang="zh-CN" altLang="en-US" sz="2600" dirty="0"/>
          </a:p>
          <a:p>
            <a:pPr>
              <a:lnSpc>
                <a:spcPct val="80000"/>
              </a:lnSpc>
            </a:pPr>
            <a:r>
              <a:rPr lang="en-US" altLang="zh-CN" sz="2600" dirty="0"/>
              <a:t>2.</a:t>
            </a:r>
            <a:r>
              <a:rPr lang="zh-CN" altLang="en-US" sz="2600" dirty="0"/>
              <a:t>可用主存空间，有的系统通过访问每个主存单元直到出现“非法地址”故障的方法来确定这一值。该过程定义了最后合法地址和可用主存的数量。</a:t>
            </a:r>
            <a:endParaRPr lang="zh-CN" altLang="en-US" sz="2600" dirty="0"/>
          </a:p>
          <a:p>
            <a:pPr>
              <a:lnSpc>
                <a:spcPct val="80000"/>
              </a:lnSpc>
            </a:pPr>
            <a:r>
              <a:rPr lang="en-US" altLang="zh-CN" sz="2600" dirty="0"/>
              <a:t>3.</a:t>
            </a:r>
            <a:r>
              <a:rPr lang="zh-CN" altLang="en-US" sz="2600" dirty="0"/>
              <a:t>可用的设备，系统需要直到设备类型、设备号、设备中断号及其所需的设备特点。</a:t>
            </a:r>
            <a:endParaRPr lang="zh-CN" altLang="en-US" sz="2600" dirty="0"/>
          </a:p>
          <a:p>
            <a:pPr>
              <a:lnSpc>
                <a:spcPct val="80000"/>
              </a:lnSpc>
            </a:pPr>
            <a:r>
              <a:rPr lang="en-US" altLang="zh-CN" sz="2600" dirty="0"/>
              <a:t>4.</a:t>
            </a:r>
            <a:r>
              <a:rPr lang="zh-CN" altLang="en-US" sz="2600" dirty="0"/>
              <a:t>所需的操作系统选项和参数值。例如，所支持进程的最大数量，需要的进程调度策略的类型，需要的缓冲区的大小等。</a:t>
            </a:r>
            <a:endParaRPr lang="zh-CN" altLang="en-US" sz="2600" dirty="0"/>
          </a:p>
          <a:p>
            <a:pPr>
              <a:lnSpc>
                <a:spcPct val="80000"/>
              </a:lnSpc>
            </a:pPr>
            <a:r>
              <a:rPr lang="zh-CN" altLang="en-US" sz="2600" dirty="0"/>
              <a:t>这些信息确定后，通过编译内核，生成所需要的操作系统的可执行代码。</a:t>
            </a:r>
            <a:endParaRPr lang="zh-CN" altLang="en-US" sz="26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8.1.2 </a:t>
            </a:r>
            <a:r>
              <a:rPr lang="zh-CN" altLang="en-US" dirty="0"/>
              <a:t>系统初启</a:t>
            </a:r>
            <a:endParaRPr lang="zh-CN" altLang="en-US" dirty="0"/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zh-CN" altLang="en-US" dirty="0"/>
              <a:t>当操作系统生成（安装成功）后，便以文件形式存储在某种存储介质（如磁盘）中。这是一个可执行的目标代码文件。 </a:t>
            </a:r>
            <a:endParaRPr lang="zh-CN" altLang="en-US" dirty="0"/>
          </a:p>
          <a:p>
            <a:r>
              <a:rPr lang="zh-CN" altLang="en-US" dirty="0"/>
              <a:t>系统初启又叫系统引导，它的任务是将操作系统的必要部分装入主存并使系统运行，最终处于待命状态。系统初启在系统最初建立时要实施，在日常关机或运行中出现故障后也要实行引导。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8.1.2 </a:t>
            </a:r>
            <a:r>
              <a:rPr lang="zh-CN" altLang="en-US" dirty="0"/>
              <a:t>系统初启</a:t>
            </a:r>
            <a:endParaRPr lang="zh-CN" altLang="en-US" dirty="0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zh-CN" altLang="en-US" dirty="0"/>
              <a:t>系统引导分为三个阶段：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）初始引导：把系统核心装入主存中的指定位置，并在指定地址启动。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）核心初始化：执行系统核心的初启子程序，初始化系统核心数据。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）系统初始化：为用户使用系统做准备。</a:t>
            </a:r>
            <a:endParaRPr lang="zh-CN" altLang="en-US" dirty="0"/>
          </a:p>
          <a:p>
            <a:r>
              <a:rPr lang="zh-CN" altLang="en-US" dirty="0"/>
              <a:t>系统引导经过这三个阶段后，已经处于接收命令的状态，用户就可以使用操作系统提供的用户接口使用计算机系统了。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8.1.2 </a:t>
            </a:r>
            <a:r>
              <a:rPr lang="zh-CN" altLang="en-US" dirty="0"/>
              <a:t>系统初启</a:t>
            </a:r>
            <a:endParaRPr lang="zh-CN" altLang="en-US" dirty="0"/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zh-CN" altLang="en-US" dirty="0"/>
              <a:t>操作系统的引导有两种方式：独立引导（</a:t>
            </a:r>
            <a:r>
              <a:rPr lang="en-US" altLang="zh-CN" err="1"/>
              <a:t>bootup</a:t>
            </a:r>
            <a:r>
              <a:rPr lang="zh-CN" altLang="en-US" dirty="0"/>
              <a:t>）和辅助下装（</a:t>
            </a:r>
            <a:r>
              <a:rPr lang="en-US" altLang="zh-CN" dirty="0"/>
              <a:t>download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）独立引导方式</a:t>
            </a:r>
            <a:endParaRPr lang="zh-CN" altLang="en-US" dirty="0"/>
          </a:p>
          <a:p>
            <a:r>
              <a:rPr lang="zh-CN" altLang="en-US" dirty="0"/>
              <a:t>独立引导方式又称滚雪球方式，这种引导方式适用于微机和大多数系统。它的主要特点是操作系统的核心文件存储在系统本身的存储设备中，由系统自己将操作系统核心程序读入主存并运行，最后建立一个操作环境。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8.1.2 </a:t>
            </a:r>
            <a:r>
              <a:rPr lang="zh-CN" altLang="en-US" dirty="0"/>
              <a:t>系统初启</a:t>
            </a:r>
            <a:endParaRPr lang="zh-CN" altLang="en-US" dirty="0"/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）辅助下装方式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辅助下装方式适用于多计算机系统、由主控机与前端机构成的系统以及分布式系统。它的主要特点是操作系统的主要文件不放在系统本身的存储设备中，而是在系统启动后，执行下装操作，从另外的计算机系统中将操作系统常驻部分传送到计算机中，使它形成一个操作环境。这种方式的优点是可以节省较大的存储空间，下装的操作系统并非是全部代码，只是常驻部分或者专用部分，若这部分代码出现问题或发生故障时，可以再次请求下装。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8.1.3 </a:t>
            </a:r>
            <a:r>
              <a:rPr lang="zh-CN" altLang="en-US" dirty="0"/>
              <a:t>独立引导的过程</a:t>
            </a:r>
            <a:endParaRPr lang="zh-CN" altLang="en-US" dirty="0"/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en-US" altLang="zh-CN" dirty="0"/>
              <a:t>1</a:t>
            </a:r>
            <a:r>
              <a:rPr lang="zh-CN" altLang="en-US" dirty="0"/>
              <a:t>）初始引导</a:t>
            </a:r>
            <a:endParaRPr lang="zh-CN" altLang="en-US" dirty="0"/>
          </a:p>
          <a:p>
            <a:r>
              <a:rPr lang="zh-CN" altLang="en-US" dirty="0"/>
              <a:t>初始引导也叫自举，即操作系统通过滚雪球的方式将自己建立起来。这是目前大多数系统所采用的一种引导方式。</a:t>
            </a:r>
            <a:endParaRPr lang="zh-CN" altLang="en-US" dirty="0"/>
          </a:p>
          <a:p>
            <a:r>
              <a:rPr lang="zh-CN" altLang="en-US" dirty="0"/>
              <a:t>在现代大多数计算机系统中，在它的只读存储器（</a:t>
            </a:r>
            <a:r>
              <a:rPr lang="en-US" altLang="zh-CN" dirty="0"/>
              <a:t>ROM</a:t>
            </a:r>
            <a:r>
              <a:rPr lang="zh-CN" altLang="en-US" dirty="0"/>
              <a:t>、</a:t>
            </a:r>
            <a:r>
              <a:rPr lang="en-US" altLang="zh-CN" dirty="0"/>
              <a:t>PROM</a:t>
            </a:r>
            <a:r>
              <a:rPr lang="zh-CN" altLang="en-US" dirty="0"/>
              <a:t>、</a:t>
            </a:r>
            <a:r>
              <a:rPr lang="en-US" altLang="zh-CN" dirty="0"/>
              <a:t>EPROM</a:t>
            </a:r>
            <a:r>
              <a:rPr lang="zh-CN" altLang="en-US" dirty="0"/>
              <a:t>）中都有一段用于初始引导的固化代码。当系统加电或按下某种按钮时，硬件电子线路便会自动地把</a:t>
            </a:r>
            <a:r>
              <a:rPr lang="en-US" altLang="zh-CN" dirty="0"/>
              <a:t>ROM</a:t>
            </a:r>
            <a:r>
              <a:rPr lang="zh-CN" altLang="en-US" dirty="0"/>
              <a:t>中这段初始引导程序读入主存，并将</a:t>
            </a:r>
            <a:r>
              <a:rPr lang="en-US" altLang="zh-CN" dirty="0"/>
              <a:t>CPU</a:t>
            </a:r>
            <a:r>
              <a:rPr lang="zh-CN" altLang="en-US" dirty="0"/>
              <a:t>控制权交给它。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8.1.3 </a:t>
            </a:r>
            <a:r>
              <a:rPr lang="zh-CN" altLang="en-US" dirty="0"/>
              <a:t>独立引导的过程</a:t>
            </a:r>
            <a:endParaRPr lang="zh-CN" altLang="en-US" dirty="0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5138737"/>
          </a:xfrm>
        </p:spPr>
        <p:txBody>
          <a:bodyPr/>
          <a:p>
            <a:r>
              <a:rPr lang="en-US" altLang="zh-CN" dirty="0"/>
              <a:t>2</a:t>
            </a:r>
            <a:r>
              <a:rPr lang="zh-CN" altLang="en-US" dirty="0"/>
              <a:t>）引导程序执行</a:t>
            </a:r>
            <a:endParaRPr lang="zh-CN" altLang="en-US" dirty="0"/>
          </a:p>
          <a:p>
            <a:r>
              <a:rPr lang="zh-CN" altLang="en-US" dirty="0"/>
              <a:t>当引导程序进入主存后，随即开始运行。该程序首先查找分区表，找到活动分区，并读入活动分区的第一个扇区，一般称整个磁盘的第一个扇区为主引导块，每个逻辑磁盘的第一个扇区为引导块。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1811</Words>
  <Application>WPS 演示</Application>
  <PresentationFormat>宽屏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</vt:lpstr>
      <vt:lpstr>宋体</vt:lpstr>
      <vt:lpstr>黑体</vt:lpstr>
      <vt:lpstr>汉仪中黑KW</vt:lpstr>
      <vt:lpstr>Tahoma</vt:lpstr>
      <vt:lpstr>Wingdings 2</vt:lpstr>
      <vt:lpstr>宋体-简</vt:lpstr>
      <vt:lpstr>Office 主题</vt:lpstr>
      <vt:lpstr>8.1 操作系统的生成和系统初启</vt:lpstr>
      <vt:lpstr>8.1.1 系统生成</vt:lpstr>
      <vt:lpstr>8.1.1 系统生成</vt:lpstr>
      <vt:lpstr>8.1.2 系统初启</vt:lpstr>
      <vt:lpstr>8.1.2 系统初启</vt:lpstr>
      <vt:lpstr>8.1.2 系统初启</vt:lpstr>
      <vt:lpstr>8.1.2 系统初启</vt:lpstr>
      <vt:lpstr>8.1.3 独立引导的过程</vt:lpstr>
      <vt:lpstr>8.1.3 独立引导的过程</vt:lpstr>
      <vt:lpstr>8.1.3 独立引导的过程</vt:lpstr>
      <vt:lpstr>8.1.3 独立引导的过程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26</cp:revision>
  <dcterms:created xsi:type="dcterms:W3CDTF">2020-10-16T01:12:25Z</dcterms:created>
  <dcterms:modified xsi:type="dcterms:W3CDTF">2020-10-16T01:12:25Z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