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571" r:id="rId3"/>
    <p:sldId id="572" r:id="rId4"/>
    <p:sldId id="573" r:id="rId5"/>
    <p:sldId id="574" r:id="rId6"/>
    <p:sldId id="575" r:id="rId7"/>
    <p:sldId id="576" r:id="rId8"/>
    <p:sldId id="577" r:id="rId9"/>
    <p:sldId id="578" r:id="rId10"/>
    <p:sldId id="579" r:id="rId11"/>
    <p:sldId id="580" r:id="rId12"/>
    <p:sldId id="581" r:id="rId13"/>
    <p:sldId id="582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zh-CN"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457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8.3 </a:t>
            </a:r>
            <a:r>
              <a:rPr lang="zh-CN" altLang="en-US" dirty="0"/>
              <a:t>程序接口</a:t>
            </a:r>
            <a:endParaRPr lang="zh-CN" altLang="en-US" dirty="0"/>
          </a:p>
        </p:txBody>
      </p:sp>
      <p:sp>
        <p:nvSpPr>
          <p:cNvPr id="24579" name="文本占位符 24578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5138737"/>
          </a:xfrm>
        </p:spPr>
        <p:txBody>
          <a:bodyPr/>
          <a:p>
            <a:r>
              <a:rPr lang="zh-CN" altLang="en-US" dirty="0"/>
              <a:t>程序接口是</a:t>
            </a:r>
            <a:r>
              <a:rPr lang="en-US" altLang="zh-CN" dirty="0"/>
              <a:t>OS</a:t>
            </a:r>
            <a:r>
              <a:rPr lang="zh-CN" altLang="en-US" dirty="0"/>
              <a:t>专门为用户程序设置的，也是用户程序取得</a:t>
            </a:r>
            <a:r>
              <a:rPr lang="en-US" altLang="zh-CN" dirty="0"/>
              <a:t>OS</a:t>
            </a:r>
            <a:r>
              <a:rPr lang="zh-CN" altLang="en-US" dirty="0"/>
              <a:t>服务的唯一途径。</a:t>
            </a:r>
            <a:endParaRPr lang="zh-CN" altLang="en-US" dirty="0"/>
          </a:p>
          <a:p>
            <a:r>
              <a:rPr lang="zh-CN" altLang="en-US" dirty="0"/>
              <a:t>程序接口通常是由各种类型的系统调用所组成的，因而，系统调用提供了用户程序和操作系统之间的接口，应用程序通过系统调用实现其与</a:t>
            </a:r>
            <a:r>
              <a:rPr lang="en-US" altLang="zh-CN" dirty="0"/>
              <a:t>OS</a:t>
            </a:r>
            <a:r>
              <a:rPr lang="zh-CN" altLang="en-US" dirty="0"/>
              <a:t>的通信，并可取得它的服务。</a:t>
            </a:r>
            <a:endParaRPr lang="zh-CN" altLang="en-US" dirty="0"/>
          </a:p>
          <a:p>
            <a:r>
              <a:rPr lang="zh-CN" altLang="en-US" dirty="0"/>
              <a:t>系统调用不仅可供所有的应用程序使用，而且也可供</a:t>
            </a:r>
            <a:r>
              <a:rPr lang="en-US" altLang="zh-CN" dirty="0"/>
              <a:t>OS</a:t>
            </a:r>
            <a:r>
              <a:rPr lang="zh-CN" altLang="en-US" dirty="0"/>
              <a:t>自身的其它部分，尤其是命令处理程序使用。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3379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8.3.3 </a:t>
            </a:r>
            <a:r>
              <a:rPr lang="zh-CN" altLang="en-US" dirty="0"/>
              <a:t>系统调用的实现</a:t>
            </a:r>
            <a:endParaRPr lang="zh-CN" altLang="en-US" dirty="0"/>
          </a:p>
        </p:txBody>
      </p:sp>
      <p:sp>
        <p:nvSpPr>
          <p:cNvPr id="33795" name="文本占位符 33794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5138737"/>
          </a:xfrm>
        </p:spPr>
        <p:txBody>
          <a:bodyPr/>
          <a:p>
            <a:r>
              <a:rPr lang="en-US" altLang="zh-CN" sz="2600" dirty="0"/>
              <a:t>2) </a:t>
            </a:r>
            <a:r>
              <a:rPr lang="zh-CN" altLang="en-US" sz="2600" dirty="0"/>
              <a:t>中断和陷入向量</a:t>
            </a:r>
            <a:endParaRPr lang="zh-CN" altLang="en-US" sz="2600" dirty="0"/>
          </a:p>
          <a:p>
            <a:pPr lvl="1"/>
            <a:r>
              <a:rPr lang="zh-CN" altLang="en-US" sz="2200" dirty="0"/>
              <a:t>为了处理上的方便，通常都是针对不同的设备编制不同的中断处理程序，并把该程序的入口地址放在某特定的内存单元中。</a:t>
            </a:r>
            <a:endParaRPr lang="zh-CN" altLang="en-US" sz="2200" dirty="0"/>
          </a:p>
          <a:p>
            <a:pPr lvl="1"/>
            <a:r>
              <a:rPr lang="zh-CN" altLang="en-US" sz="2200" dirty="0"/>
              <a:t>不同的设备也对应着不同的处理机状态字</a:t>
            </a:r>
            <a:r>
              <a:rPr lang="en-US" altLang="zh-CN" sz="2200" dirty="0"/>
              <a:t>PSW</a:t>
            </a:r>
            <a:r>
              <a:rPr lang="zh-CN" altLang="en-US" sz="2200" dirty="0"/>
              <a:t>，且把它放在与中断处理程序入口指针相邻接的特定单元中。在进行中断处理时，只要有了这样两个字，便可转入相应设备的中断处理程序，重新装配处理机的状态字和优先级，进行对该设备的处理。</a:t>
            </a:r>
            <a:endParaRPr lang="zh-CN" altLang="en-US" sz="2200" dirty="0"/>
          </a:p>
          <a:p>
            <a:pPr lvl="1"/>
            <a:r>
              <a:rPr lang="zh-CN" altLang="en-US" sz="2200" dirty="0"/>
              <a:t>类似地，对于陷入，也有陷入向量，不同的系统调用对应不同的陷入向量，在进行陷入处理时，根据陷入指令中的陷入向量，转入实现相应的系统调用功能的子程序，即陷入处理程序。由所有的中断向量和陷入向量构成了中断和陷入向量表。</a:t>
            </a:r>
            <a:endParaRPr lang="zh-CN" altLang="en-US" sz="2200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3481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8.3.3 </a:t>
            </a:r>
            <a:r>
              <a:rPr lang="zh-CN" altLang="en-US" dirty="0"/>
              <a:t>系统调用的实现</a:t>
            </a:r>
            <a:endParaRPr lang="zh-CN" altLang="en-US" dirty="0"/>
          </a:p>
        </p:txBody>
      </p:sp>
      <p:sp>
        <p:nvSpPr>
          <p:cNvPr id="34819" name="文本占位符 34818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5138737"/>
          </a:xfrm>
        </p:spPr>
        <p:txBody>
          <a:bodyPr/>
          <a:p>
            <a:r>
              <a:rPr lang="zh-CN" altLang="en-US" dirty="0"/>
              <a:t>系统调用号和参数的设置</a:t>
            </a:r>
            <a:endParaRPr lang="zh-CN" altLang="en-US" dirty="0"/>
          </a:p>
          <a:p>
            <a:pPr lvl="1"/>
            <a:r>
              <a:rPr lang="zh-CN" altLang="en-US" dirty="0"/>
              <a:t>往往在一个系统中设置了许多条系统调用，并赋予每条系统调用一个唯一的系统调用号。</a:t>
            </a:r>
            <a:endParaRPr lang="zh-CN" altLang="en-US" dirty="0"/>
          </a:p>
          <a:p>
            <a:pPr lvl="1"/>
            <a:r>
              <a:rPr lang="zh-CN" altLang="en-US" dirty="0"/>
              <a:t>在系统调用命令</a:t>
            </a:r>
            <a:r>
              <a:rPr lang="en-US" altLang="zh-CN" dirty="0"/>
              <a:t>(</a:t>
            </a:r>
            <a:r>
              <a:rPr lang="zh-CN" altLang="en-US" dirty="0"/>
              <a:t>陷入指令</a:t>
            </a:r>
            <a:r>
              <a:rPr lang="en-US" altLang="zh-CN" dirty="0"/>
              <a:t>)</a:t>
            </a:r>
            <a:r>
              <a:rPr lang="zh-CN" altLang="en-US" dirty="0"/>
              <a:t>中把相应的系统调用号传递给中断和陷入机制的方法有很多种，在有的系统中，直接把系统调用号放在系统调用命令</a:t>
            </a:r>
            <a:r>
              <a:rPr lang="en-US" altLang="zh-CN" dirty="0"/>
              <a:t>(</a:t>
            </a:r>
            <a:r>
              <a:rPr lang="zh-CN" altLang="en-US" dirty="0"/>
              <a:t>陷入指令</a:t>
            </a:r>
            <a:r>
              <a:rPr lang="en-US" altLang="zh-CN" dirty="0"/>
              <a:t>)</a:t>
            </a:r>
            <a:r>
              <a:rPr lang="zh-CN" altLang="en-US" dirty="0"/>
              <a:t>中。</a:t>
            </a:r>
            <a:endParaRPr lang="zh-CN" altLang="en-US" dirty="0"/>
          </a:p>
          <a:p>
            <a:pPr lvl="1"/>
            <a:r>
              <a:rPr lang="zh-CN" altLang="en-US" dirty="0"/>
              <a:t>在另一些系统中，则将系统调用号装入某指定寄存器或内存单元中。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3584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8.3.3 </a:t>
            </a:r>
            <a:r>
              <a:rPr lang="zh-CN" altLang="en-US" dirty="0"/>
              <a:t>系统调用的实现</a:t>
            </a:r>
            <a:endParaRPr lang="zh-CN" altLang="en-US" dirty="0"/>
          </a:p>
        </p:txBody>
      </p:sp>
      <p:sp>
        <p:nvSpPr>
          <p:cNvPr id="35843" name="文本占位符 35842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5138737"/>
          </a:xfrm>
        </p:spPr>
        <p:txBody>
          <a:bodyPr/>
          <a:p>
            <a:r>
              <a:rPr lang="zh-CN" altLang="en-US" dirty="0"/>
              <a:t>系统调用处理子程序的处理过程</a:t>
            </a:r>
            <a:endParaRPr lang="zh-CN" altLang="en-US" dirty="0"/>
          </a:p>
          <a:p>
            <a:pPr lvl="1"/>
            <a:r>
              <a:rPr lang="zh-CN" altLang="en-US" dirty="0"/>
              <a:t>系统调用的功能主要是由系统调用子程序来完成的。</a:t>
            </a:r>
            <a:endParaRPr lang="zh-CN" altLang="en-US" dirty="0"/>
          </a:p>
          <a:p>
            <a:pPr lvl="1"/>
            <a:r>
              <a:rPr lang="zh-CN" altLang="en-US" dirty="0"/>
              <a:t>对于不同的系统调用，其处理程序将执行不同的功能。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2560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8.3.1 </a:t>
            </a:r>
            <a:r>
              <a:rPr lang="zh-CN" altLang="en-US" dirty="0"/>
              <a:t>系统调用的基本概念</a:t>
            </a:r>
            <a:endParaRPr lang="zh-CN" altLang="en-US" dirty="0"/>
          </a:p>
        </p:txBody>
      </p:sp>
      <p:sp>
        <p:nvSpPr>
          <p:cNvPr id="25603" name="文本占位符 25602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5138737"/>
          </a:xfrm>
        </p:spPr>
        <p:txBody>
          <a:bodyPr/>
          <a:p>
            <a:r>
              <a:rPr lang="zh-CN" altLang="en-US" dirty="0"/>
              <a:t>在</a:t>
            </a:r>
            <a:r>
              <a:rPr lang="en-US" altLang="zh-CN" dirty="0"/>
              <a:t>OS</a:t>
            </a:r>
            <a:r>
              <a:rPr lang="zh-CN" altLang="en-US" dirty="0"/>
              <a:t>的核心中都设置了一组用于实现各种系统功能的子程序</a:t>
            </a:r>
            <a:r>
              <a:rPr lang="en-US" altLang="zh-CN" dirty="0"/>
              <a:t>(</a:t>
            </a:r>
            <a:r>
              <a:rPr lang="zh-CN" altLang="en-US" dirty="0"/>
              <a:t>过程</a:t>
            </a:r>
            <a:r>
              <a:rPr lang="en-US" altLang="zh-CN" dirty="0"/>
              <a:t>)</a:t>
            </a:r>
            <a:r>
              <a:rPr lang="zh-CN" altLang="en-US" dirty="0"/>
              <a:t>，并将它们提供给应用程序调用。 </a:t>
            </a:r>
            <a:endParaRPr lang="zh-CN" altLang="en-US" dirty="0"/>
          </a:p>
          <a:p>
            <a:r>
              <a:rPr lang="zh-CN" altLang="en-US" dirty="0"/>
              <a:t>不允许应用程序采用一般的过程调用方式来直接调用这些过程，而是向应用程序提供了一系列的系统调用命令，让应用程序通过系统调用去调用所需的系统过程。 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2662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8.3.1 </a:t>
            </a:r>
            <a:r>
              <a:rPr lang="zh-CN" altLang="en-US" dirty="0"/>
              <a:t>系统调用的基本概念</a:t>
            </a:r>
            <a:endParaRPr lang="zh-CN" altLang="en-US" dirty="0"/>
          </a:p>
        </p:txBody>
      </p:sp>
      <p:sp>
        <p:nvSpPr>
          <p:cNvPr id="26627" name="文本占位符 26626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5138737"/>
          </a:xfrm>
        </p:spPr>
        <p:txBody>
          <a:bodyPr/>
          <a:p>
            <a:r>
              <a:rPr lang="zh-CN" altLang="en-US" dirty="0"/>
              <a:t>系统态和用户态</a:t>
            </a:r>
            <a:endParaRPr lang="zh-CN" altLang="en-US" dirty="0"/>
          </a:p>
          <a:p>
            <a:pPr lvl="1"/>
            <a:r>
              <a:rPr lang="zh-CN" altLang="en-US" dirty="0"/>
              <a:t>在计算机系统中，通常运行着两类程序：系统程序和应用程序，为了保证系统程序不被应用程序有意或无意地破坏，为计算机设置了两种状态：系统态</a:t>
            </a:r>
            <a:r>
              <a:rPr lang="en-US" altLang="zh-CN" dirty="0"/>
              <a:t>(</a:t>
            </a:r>
            <a:r>
              <a:rPr lang="zh-CN" altLang="en-US" dirty="0"/>
              <a:t>也称为管态或核心态</a:t>
            </a:r>
            <a:r>
              <a:rPr lang="en-US" altLang="zh-CN" dirty="0"/>
              <a:t>)</a:t>
            </a:r>
            <a:r>
              <a:rPr lang="zh-CN" altLang="en-US" dirty="0"/>
              <a:t>和用户态</a:t>
            </a:r>
            <a:r>
              <a:rPr lang="en-US" altLang="zh-CN" dirty="0"/>
              <a:t>(</a:t>
            </a:r>
            <a:r>
              <a:rPr lang="zh-CN" altLang="en-US" dirty="0"/>
              <a:t>也称为目态</a:t>
            </a:r>
            <a:r>
              <a:rPr lang="en-US" altLang="zh-CN" dirty="0"/>
              <a:t>)</a:t>
            </a:r>
            <a:r>
              <a:rPr lang="zh-CN" altLang="en-US" dirty="0"/>
              <a:t>。操作系统在系统态运行，而应用程序只能在用户态运行。在实际运行过程中，处理机会在系统态和用户态间切换。相应地，现代多数操作系统将</a:t>
            </a:r>
            <a:r>
              <a:rPr lang="en-US" altLang="zh-CN" dirty="0"/>
              <a:t>CPU</a:t>
            </a:r>
            <a:r>
              <a:rPr lang="zh-CN" altLang="en-US" dirty="0"/>
              <a:t>的指令集分为特权指令和非特权指令两类。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2764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8.3.1 </a:t>
            </a:r>
            <a:r>
              <a:rPr lang="zh-CN" altLang="en-US" dirty="0"/>
              <a:t>系统调用的基本概念</a:t>
            </a:r>
            <a:endParaRPr lang="zh-CN" altLang="en-US" dirty="0"/>
          </a:p>
        </p:txBody>
      </p:sp>
      <p:sp>
        <p:nvSpPr>
          <p:cNvPr id="27651" name="文本占位符 27650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5138737"/>
          </a:xfrm>
        </p:spPr>
        <p:txBody>
          <a:bodyPr/>
          <a:p>
            <a:r>
              <a:rPr lang="zh-CN" altLang="en-US" dirty="0"/>
              <a:t>系统调用</a:t>
            </a:r>
            <a:endParaRPr lang="zh-CN" altLang="en-US" dirty="0"/>
          </a:p>
          <a:p>
            <a:pPr lvl="1"/>
            <a:r>
              <a:rPr lang="zh-CN" altLang="en-US" dirty="0"/>
              <a:t>一方面由于系统提供了保护机制，防止应用程序直接调用操作系统的过程，从而避免了系统的不安全性。</a:t>
            </a:r>
            <a:endParaRPr lang="zh-CN" altLang="en-US" dirty="0"/>
          </a:p>
          <a:p>
            <a:pPr lvl="1"/>
            <a:r>
              <a:rPr lang="zh-CN" altLang="en-US" dirty="0"/>
              <a:t>另一方面，应用程序又必须取得操作系统所提供的服务，否则，应用程序几乎无法作任何有价值的事情，甚至无法运行。</a:t>
            </a:r>
            <a:endParaRPr lang="zh-CN" altLang="en-US" dirty="0"/>
          </a:p>
          <a:p>
            <a:pPr lvl="1"/>
            <a:r>
              <a:rPr lang="zh-CN" altLang="en-US" dirty="0"/>
              <a:t>为此，在操作系统中提供了系统调用，使应用程序可以通过系统调用的方法，间接调用操作系统的相关过程，取得相应的服务。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2867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8.3.1 </a:t>
            </a:r>
            <a:r>
              <a:rPr lang="zh-CN" altLang="en-US" dirty="0"/>
              <a:t>系统调用的基本概念</a:t>
            </a:r>
            <a:endParaRPr lang="zh-CN" altLang="en-US" dirty="0"/>
          </a:p>
        </p:txBody>
      </p:sp>
      <p:sp>
        <p:nvSpPr>
          <p:cNvPr id="28675" name="文本占位符 28674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5138737"/>
          </a:xfrm>
        </p:spPr>
        <p:txBody>
          <a:bodyPr/>
          <a:p>
            <a:r>
              <a:rPr lang="zh-CN" altLang="en-US" dirty="0"/>
              <a:t>系统调用在本质上是应用程序请求</a:t>
            </a:r>
            <a:r>
              <a:rPr lang="en-US" altLang="zh-CN" dirty="0"/>
              <a:t>OS</a:t>
            </a:r>
            <a:r>
              <a:rPr lang="zh-CN" altLang="en-US" dirty="0"/>
              <a:t>内核完成某功能时的一种过程调用，但它是一种特殊的过程调用，它与一般的过程调用有下述几方面的明显差别：</a:t>
            </a:r>
            <a:endParaRPr lang="zh-CN" altLang="en-US" dirty="0"/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运行在不同的系统状态 </a:t>
            </a:r>
            <a:endParaRPr lang="zh-CN" altLang="en-US" dirty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状态的转换通过软中断进入 </a:t>
            </a:r>
            <a:endParaRPr lang="zh-CN" altLang="en-US" dirty="0"/>
          </a:p>
          <a:p>
            <a:pPr lvl="1"/>
            <a:r>
              <a:rPr lang="en-US" altLang="zh-CN" dirty="0"/>
              <a:t>(3) </a:t>
            </a:r>
            <a:r>
              <a:rPr lang="zh-CN" altLang="en-US" dirty="0"/>
              <a:t>返回问题 </a:t>
            </a:r>
            <a:endParaRPr lang="zh-CN" altLang="en-US" dirty="0"/>
          </a:p>
          <a:p>
            <a:pPr lvl="1"/>
            <a:r>
              <a:rPr lang="en-US" altLang="zh-CN" dirty="0"/>
              <a:t>(4) </a:t>
            </a:r>
            <a:r>
              <a:rPr lang="zh-CN" altLang="en-US" dirty="0"/>
              <a:t>嵌套调用 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2969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8.3.1 </a:t>
            </a:r>
            <a:r>
              <a:rPr lang="zh-CN" altLang="en-US" dirty="0"/>
              <a:t>系统调用的基本概念</a:t>
            </a:r>
            <a:endParaRPr lang="zh-CN" altLang="en-US" dirty="0"/>
          </a:p>
        </p:txBody>
      </p:sp>
      <p:sp>
        <p:nvSpPr>
          <p:cNvPr id="29699" name="文本占位符 29698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5138737"/>
          </a:xfrm>
        </p:spPr>
        <p:txBody>
          <a:bodyPr/>
          <a:p>
            <a:r>
              <a:rPr lang="zh-CN" altLang="en-US" dirty="0"/>
              <a:t>中断机制</a:t>
            </a:r>
            <a:endParaRPr lang="zh-CN" altLang="en-US" dirty="0"/>
          </a:p>
          <a:p>
            <a:pPr lvl="1"/>
            <a:r>
              <a:rPr lang="zh-CN" altLang="en-US" dirty="0"/>
              <a:t>系统调用是通过中断机制实现的，并且一个操作系统的所有系统调用都通过同一个中断入口来实现。</a:t>
            </a:r>
            <a:endParaRPr lang="zh-CN" altLang="en-US" dirty="0"/>
          </a:p>
          <a:p>
            <a:pPr lvl="1"/>
            <a:r>
              <a:rPr lang="zh-CN" altLang="en-US" dirty="0"/>
              <a:t>有关中断的详细介绍，请参见本书的第</a:t>
            </a:r>
            <a:r>
              <a:rPr lang="en-US" altLang="zh-CN" dirty="0"/>
              <a:t>2</a:t>
            </a:r>
            <a:r>
              <a:rPr lang="zh-CN" altLang="en-US" dirty="0"/>
              <a:t>章。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3072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8.3.2 </a:t>
            </a:r>
            <a:r>
              <a:rPr lang="zh-CN" altLang="en-US" dirty="0"/>
              <a:t>系统调用的类型</a:t>
            </a:r>
            <a:endParaRPr lang="zh-CN" altLang="en-US" dirty="0"/>
          </a:p>
        </p:txBody>
      </p:sp>
      <p:sp>
        <p:nvSpPr>
          <p:cNvPr id="30723" name="文本占位符 30722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5138737"/>
          </a:xfrm>
        </p:spPr>
        <p:txBody>
          <a:bodyPr/>
          <a:p>
            <a:r>
              <a:rPr lang="zh-CN" altLang="en-US" dirty="0"/>
              <a:t>对于一般通用的</a:t>
            </a:r>
            <a:r>
              <a:rPr lang="en-US" altLang="zh-CN" dirty="0"/>
              <a:t>OS</a:t>
            </a:r>
            <a:r>
              <a:rPr lang="zh-CN" altLang="en-US" dirty="0"/>
              <a:t>而言，可将其所提供的系统调用分为：</a:t>
            </a:r>
            <a:endParaRPr lang="zh-CN" altLang="en-US" dirty="0"/>
          </a:p>
          <a:p>
            <a:pPr lvl="1"/>
            <a:r>
              <a:rPr lang="zh-CN" altLang="en-US" dirty="0"/>
              <a:t>进程控制类系统调用 </a:t>
            </a:r>
            <a:endParaRPr lang="zh-CN" altLang="en-US" dirty="0"/>
          </a:p>
          <a:p>
            <a:pPr lvl="1"/>
            <a:r>
              <a:rPr lang="zh-CN" altLang="en-US" dirty="0"/>
              <a:t>文件操纵类系统调用 </a:t>
            </a:r>
            <a:endParaRPr lang="zh-CN" altLang="en-US" dirty="0"/>
          </a:p>
          <a:p>
            <a:pPr lvl="1"/>
            <a:r>
              <a:rPr lang="zh-CN" altLang="en-US" dirty="0"/>
              <a:t>进程通信类系统调用 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3174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8.3.3 </a:t>
            </a:r>
            <a:r>
              <a:rPr lang="zh-CN" altLang="en-US" dirty="0"/>
              <a:t>系统调用的实现</a:t>
            </a:r>
            <a:endParaRPr lang="zh-CN" altLang="en-US" dirty="0"/>
          </a:p>
        </p:txBody>
      </p:sp>
      <p:sp>
        <p:nvSpPr>
          <p:cNvPr id="31747" name="文本占位符 31746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5138737"/>
          </a:xfrm>
        </p:spPr>
        <p:txBody>
          <a:bodyPr/>
          <a:p>
            <a:r>
              <a:rPr lang="zh-CN" altLang="en-US" dirty="0"/>
              <a:t>系统调用的实现与一般过程调用的实现相比，两者间有很大差异。</a:t>
            </a:r>
            <a:endParaRPr lang="zh-CN" altLang="en-US" dirty="0"/>
          </a:p>
          <a:p>
            <a:pPr lvl="1"/>
            <a:r>
              <a:rPr lang="zh-CN" altLang="en-US" dirty="0"/>
              <a:t>对于系统调用，控制是由原来的用户态转换为系统态，这是借助于中断和陷入机制来完成的，在该机制中包括中断和陷入硬件机构及中断与陷入处理程序两部分。</a:t>
            </a:r>
            <a:endParaRPr lang="zh-CN" altLang="en-US" dirty="0"/>
          </a:p>
          <a:p>
            <a:pPr lvl="1"/>
            <a:r>
              <a:rPr lang="zh-CN" altLang="en-US" dirty="0"/>
              <a:t>当应用程序使用</a:t>
            </a:r>
            <a:r>
              <a:rPr lang="en-US" altLang="zh-CN" dirty="0"/>
              <a:t>OS</a:t>
            </a:r>
            <a:r>
              <a:rPr lang="zh-CN" altLang="en-US" dirty="0"/>
              <a:t>的系统调用时，产生一条相应的指令，</a:t>
            </a:r>
            <a:r>
              <a:rPr lang="en-US" altLang="zh-CN" dirty="0"/>
              <a:t>CPU </a:t>
            </a:r>
            <a:r>
              <a:rPr lang="zh-CN" altLang="en-US" dirty="0"/>
              <a:t>在执行这条指令时发生中断，并将有关信号送给中断和陷入硬件机构，该机构收到信号后，启动相关的中断与陷入处理程序进行处理，实现该系统调用所需要的功能。 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3276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8.3.3 </a:t>
            </a:r>
            <a:r>
              <a:rPr lang="zh-CN" altLang="en-US" dirty="0"/>
              <a:t>系统调用的实现</a:t>
            </a:r>
            <a:endParaRPr lang="zh-CN" altLang="en-US" dirty="0"/>
          </a:p>
        </p:txBody>
      </p:sp>
      <p:sp>
        <p:nvSpPr>
          <p:cNvPr id="32771" name="文本占位符 32770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5138737"/>
          </a:xfrm>
        </p:spPr>
        <p:txBody>
          <a:bodyPr/>
          <a:p>
            <a:r>
              <a:rPr lang="zh-CN" altLang="en-US" dirty="0"/>
              <a:t>中断和陷入硬件机构</a:t>
            </a:r>
            <a:endParaRPr lang="zh-CN" altLang="en-US" dirty="0"/>
          </a:p>
          <a:p>
            <a:r>
              <a:rPr lang="en-US" altLang="zh-CN" dirty="0"/>
              <a:t>1) </a:t>
            </a:r>
            <a:r>
              <a:rPr lang="zh-CN" altLang="en-US" dirty="0"/>
              <a:t>中断和陷入的概念</a:t>
            </a:r>
            <a:endParaRPr lang="zh-CN" altLang="en-US" dirty="0"/>
          </a:p>
          <a:p>
            <a:pPr lvl="1"/>
            <a:r>
              <a:rPr lang="zh-CN" altLang="en-US" dirty="0"/>
              <a:t>中断是指</a:t>
            </a:r>
            <a:r>
              <a:rPr lang="en-US" altLang="zh-CN" dirty="0"/>
              <a:t>CPU</a:t>
            </a:r>
            <a:r>
              <a:rPr lang="zh-CN" altLang="en-US" dirty="0"/>
              <a:t>对系统发生某事件时的这样一种响应</a:t>
            </a:r>
            <a:r>
              <a:rPr lang="en-US" altLang="zh-CN" dirty="0"/>
              <a:t>: CPU </a:t>
            </a:r>
            <a:r>
              <a:rPr lang="zh-CN" altLang="en-US" dirty="0"/>
              <a:t>暂停正在执行的程序，在保留现场后自动地转去执行该事件的中断处理程序；执行完后，再返回到原程序的断点处继续执行。</a:t>
            </a:r>
            <a:endParaRPr lang="zh-CN" altLang="en-US" dirty="0"/>
          </a:p>
          <a:p>
            <a:pPr lvl="1"/>
            <a:r>
              <a:rPr lang="zh-CN" altLang="en-US" dirty="0"/>
              <a:t>内中断</a:t>
            </a:r>
            <a:r>
              <a:rPr lang="en-US" altLang="zh-CN" dirty="0"/>
              <a:t>(trap)</a:t>
            </a:r>
            <a:r>
              <a:rPr lang="zh-CN" altLang="en-US" dirty="0"/>
              <a:t>也被译为“捕获”或“陷入”。通常，陷入是由于执行了现行指令所引起的；而中断则是由于系统中某事件引起的，该事件与现行指令无关。由于系统调用引起的中断属于内中断，因此把由于系统调用引起中断的指令称为陷入指令。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1941</Words>
  <Application>WPS 演示</Application>
  <PresentationFormat>宽屏</PresentationFormat>
  <Paragraphs>101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Times New Roman</vt:lpstr>
      <vt:lpstr>宋体</vt:lpstr>
      <vt:lpstr>黑体</vt:lpstr>
      <vt:lpstr>汉仪中黑KW</vt:lpstr>
      <vt:lpstr>Tahoma</vt:lpstr>
      <vt:lpstr>Wingdings 2</vt:lpstr>
      <vt:lpstr>宋体-简</vt:lpstr>
      <vt:lpstr>Office 主题</vt:lpstr>
      <vt:lpstr>8.3 程序接口</vt:lpstr>
      <vt:lpstr>8.3.1 系统调用的基本概念</vt:lpstr>
      <vt:lpstr>8.3.1 系统调用的基本概念</vt:lpstr>
      <vt:lpstr>8.3.1 系统调用的基本概念</vt:lpstr>
      <vt:lpstr>8.3.1 系统调用的基本概念</vt:lpstr>
      <vt:lpstr>8.3.1 系统调用的基本概念</vt:lpstr>
      <vt:lpstr>8.3.2 系统调用的类型</vt:lpstr>
      <vt:lpstr>8.3.3 系统调用的实现</vt:lpstr>
      <vt:lpstr>8.3.3 系统调用的实现</vt:lpstr>
      <vt:lpstr>8.3.3 系统调用的实现</vt:lpstr>
      <vt:lpstr>8.3.3 系统调用的实现</vt:lpstr>
      <vt:lpstr>8.3.3 系统调用的实现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linaikuang</dc:creator>
  <cp:lastModifiedBy>linaikuang</cp:lastModifiedBy>
  <cp:revision>28</cp:revision>
  <dcterms:created xsi:type="dcterms:W3CDTF">2020-10-16T01:13:59Z</dcterms:created>
  <dcterms:modified xsi:type="dcterms:W3CDTF">2020-10-16T01:13:59Z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