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583" r:id="rId3"/>
    <p:sldId id="584" r:id="rId4"/>
    <p:sldId id="585" r:id="rId5"/>
    <p:sldId id="586" r:id="rId6"/>
    <p:sldId id="587" r:id="rId7"/>
    <p:sldId id="588" r:id="rId8"/>
    <p:sldId id="589" r:id="rId9"/>
    <p:sldId id="590" r:id="rId10"/>
    <p:sldId id="591" r:id="rId11"/>
    <p:sldId id="592" r:id="rId1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Calibri" charset="0"/>
              <a:ea typeface="宋体" pitchFamily="2" charset="-122"/>
            </a:endParaRPr>
          </a:p>
        </p:txBody>
      </p:sp>
      <p:sp>
        <p:nvSpPr>
          <p:cNvPr id="6" name="页脚占位符 5"/>
          <p:cNvSpPr>
            <a:spLocks noGrp="1"/>
          </p:cNvSpPr>
          <p:nvPr>
            <p:ph type="ftr" sz="quarter" idx="11"/>
          </p:nvPr>
        </p:nvSpPr>
        <p:spPr/>
        <p:txBody>
          <a:bodyPr/>
          <a:lstStyle/>
          <a:p>
            <a:pPr lvl="0"/>
            <a:endParaRPr lang="en-US" altLang="zh-CN">
              <a:ea typeface="宋体"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标题 36865"/>
          <p:cNvSpPr>
            <a:spLocks noGrp="1"/>
          </p:cNvSpPr>
          <p:nvPr>
            <p:ph type="title"/>
          </p:nvPr>
        </p:nvSpPr>
        <p:spPr/>
        <p:txBody>
          <a:bodyPr anchor="b"/>
          <a:p>
            <a:r>
              <a:rPr lang="en-US" altLang="zh-CN" dirty="0"/>
              <a:t>8.4 </a:t>
            </a:r>
            <a:r>
              <a:rPr lang="zh-CN" altLang="en-US" dirty="0"/>
              <a:t>图形接口</a:t>
            </a:r>
            <a:endParaRPr lang="zh-CN" altLang="en-US" dirty="0"/>
          </a:p>
        </p:txBody>
      </p:sp>
      <p:sp>
        <p:nvSpPr>
          <p:cNvPr id="36867" name="文本占位符 36866"/>
          <p:cNvSpPr>
            <a:spLocks noGrp="1"/>
          </p:cNvSpPr>
          <p:nvPr>
            <p:ph type="body" idx="1"/>
          </p:nvPr>
        </p:nvSpPr>
        <p:spPr>
          <a:xfrm>
            <a:off x="1981200" y="1719263"/>
            <a:ext cx="8229600" cy="5138737"/>
          </a:xfrm>
        </p:spPr>
        <p:txBody>
          <a:bodyPr/>
          <a:p>
            <a:r>
              <a:rPr lang="zh-CN" altLang="en-US" dirty="0"/>
              <a:t>用户虽然可以通过命令行方式和批命令方式来获得操作系统的服务，并控制自己的作业运行，但却要牢记各种命令的动词和参数，必须严格按规定的格式输入命令，而且不同操作系统所提供的命令语言的词法、语法、语义及表达形式是不一样的，这样既不方便又花费时间。于是，图形化用户接口</a:t>
            </a:r>
            <a:r>
              <a:rPr lang="en-US" altLang="zh-CN" err="1"/>
              <a:t>GUI(Graphics</a:t>
            </a:r>
            <a:r>
              <a:rPr lang="en-US" altLang="zh-CN" dirty="0"/>
              <a:t> User Interface)</a:t>
            </a:r>
            <a:r>
              <a:rPr lang="zh-CN" altLang="en-US" dirty="0"/>
              <a:t>便应运而生。 </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a:latin typeface="Arial" panose="020B0604020202090204" pitchFamily="34" charset="0"/>
              </a:rPr>
            </a:fld>
            <a:endParaRPr lang="zh-CN" altLang="en-US">
              <a:latin typeface="Arial" panose="020B060402020209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标题 47105"/>
          <p:cNvSpPr>
            <a:spLocks noGrp="1"/>
          </p:cNvSpPr>
          <p:nvPr>
            <p:ph type="title"/>
          </p:nvPr>
        </p:nvSpPr>
        <p:spPr/>
        <p:txBody>
          <a:bodyPr anchor="b"/>
          <a:p>
            <a:r>
              <a:rPr lang="en-US" altLang="zh-CN" dirty="0"/>
              <a:t>8.4.4 </a:t>
            </a:r>
            <a:r>
              <a:rPr lang="zh-CN" altLang="en-US" dirty="0"/>
              <a:t>对话框</a:t>
            </a:r>
            <a:endParaRPr lang="zh-CN" altLang="en-US" dirty="0"/>
          </a:p>
        </p:txBody>
      </p:sp>
      <p:sp>
        <p:nvSpPr>
          <p:cNvPr id="47107" name="文本占位符 47106"/>
          <p:cNvSpPr>
            <a:spLocks noGrp="1"/>
          </p:cNvSpPr>
          <p:nvPr>
            <p:ph type="body" idx="1"/>
          </p:nvPr>
        </p:nvSpPr>
        <p:spPr>
          <a:xfrm>
            <a:off x="1981200" y="1412875"/>
            <a:ext cx="8229600" cy="5454650"/>
          </a:xfrm>
        </p:spPr>
        <p:txBody>
          <a:bodyPr/>
          <a:p>
            <a:r>
              <a:rPr lang="zh-CN" altLang="en-US" dirty="0"/>
              <a:t>对话框的组成</a:t>
            </a:r>
            <a:endParaRPr lang="zh-CN" altLang="en-US" dirty="0"/>
          </a:p>
          <a:p>
            <a:pPr lvl="1"/>
            <a:r>
              <a:rPr lang="en-US" altLang="zh-CN" dirty="0"/>
              <a:t>1) </a:t>
            </a:r>
            <a:r>
              <a:rPr lang="zh-CN" altLang="en-US" dirty="0"/>
              <a:t>标题栏</a:t>
            </a:r>
            <a:endParaRPr lang="zh-CN" altLang="en-US" dirty="0"/>
          </a:p>
          <a:p>
            <a:pPr lvl="2"/>
            <a:r>
              <a:rPr lang="zh-CN" altLang="en-US" dirty="0"/>
              <a:t>对话框的标题栏位于其顶部，其中，左边部分为对话框名称</a:t>
            </a:r>
            <a:r>
              <a:rPr lang="en-US" altLang="zh-CN" dirty="0"/>
              <a:t>(</a:t>
            </a:r>
            <a:r>
              <a:rPr lang="zh-CN" altLang="en-US" dirty="0"/>
              <a:t>如名称为“另存为”</a:t>
            </a:r>
            <a:r>
              <a:rPr lang="en-US" altLang="zh-CN" dirty="0"/>
              <a:t>)</a:t>
            </a:r>
            <a:r>
              <a:rPr lang="zh-CN" altLang="en-US" dirty="0"/>
              <a:t>，右边部分是帮助按钮和关闭按钮。</a:t>
            </a:r>
            <a:endParaRPr lang="zh-CN" altLang="en-US" dirty="0"/>
          </a:p>
          <a:p>
            <a:pPr lvl="1"/>
            <a:r>
              <a:rPr lang="en-US" altLang="zh-CN" dirty="0"/>
              <a:t>2) </a:t>
            </a:r>
            <a:r>
              <a:rPr lang="zh-CN" altLang="en-US" dirty="0"/>
              <a:t>输入框</a:t>
            </a:r>
            <a:endParaRPr lang="zh-CN" altLang="en-US" dirty="0"/>
          </a:p>
          <a:p>
            <a:pPr lvl="2"/>
            <a:r>
              <a:rPr lang="zh-CN" altLang="en-US" dirty="0"/>
              <a:t>输入框可分为两类</a:t>
            </a:r>
            <a:r>
              <a:rPr lang="en-US" altLang="zh-CN" dirty="0"/>
              <a:t>: </a:t>
            </a:r>
            <a:r>
              <a:rPr lang="zh-CN" altLang="en-US" dirty="0"/>
              <a:t>一类是文本框；另一类是列表框。</a:t>
            </a:r>
            <a:endParaRPr lang="zh-CN" altLang="en-US" dirty="0"/>
          </a:p>
          <a:p>
            <a:pPr lvl="1"/>
            <a:r>
              <a:rPr lang="en-US" altLang="zh-CN" dirty="0"/>
              <a:t>3) </a:t>
            </a:r>
            <a:r>
              <a:rPr lang="zh-CN" altLang="en-US" dirty="0"/>
              <a:t>按钮</a:t>
            </a:r>
            <a:endParaRPr lang="zh-CN" altLang="en-US" dirty="0"/>
          </a:p>
          <a:p>
            <a:pPr lvl="2"/>
            <a:r>
              <a:rPr lang="en-US" altLang="zh-CN" dirty="0"/>
              <a:t>(1) </a:t>
            </a:r>
            <a:r>
              <a:rPr lang="zh-CN" altLang="en-US" dirty="0"/>
              <a:t>命令按钮</a:t>
            </a:r>
            <a:endParaRPr lang="zh-CN" altLang="en-US" dirty="0"/>
          </a:p>
          <a:p>
            <a:pPr lvl="2"/>
            <a:r>
              <a:rPr lang="en-US" altLang="zh-CN" dirty="0"/>
              <a:t>(2) </a:t>
            </a:r>
            <a:r>
              <a:rPr lang="zh-CN" altLang="en-US" dirty="0"/>
              <a:t>选择按钮 </a:t>
            </a:r>
            <a:endParaRPr lang="zh-CN" altLang="en-US" dirty="0"/>
          </a:p>
          <a:p>
            <a:pPr lvl="2"/>
            <a:r>
              <a:rPr lang="en-US" altLang="zh-CN" dirty="0"/>
              <a:t>(3) </a:t>
            </a:r>
            <a:r>
              <a:rPr lang="zh-CN" altLang="en-US" dirty="0"/>
              <a:t>滑块式按钮 </a:t>
            </a:r>
            <a:endParaRPr lang="zh-CN" altLang="en-US" dirty="0"/>
          </a:p>
          <a:p>
            <a:pPr lvl="2"/>
            <a:r>
              <a:rPr lang="en-US" altLang="zh-CN" dirty="0"/>
              <a:t>(4) </a:t>
            </a:r>
            <a:r>
              <a:rPr lang="zh-CN" altLang="en-US" dirty="0"/>
              <a:t>数字式增减按钮 </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a:latin typeface="Arial" panose="020B0604020202090204" pitchFamily="34" charset="0"/>
              </a:rPr>
            </a:fld>
            <a:endParaRPr lang="zh-CN" altLang="en-US">
              <a:latin typeface="Arial" panose="020B060402020209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37889"/>
          <p:cNvSpPr>
            <a:spLocks noGrp="1"/>
          </p:cNvSpPr>
          <p:nvPr>
            <p:ph type="title"/>
          </p:nvPr>
        </p:nvSpPr>
        <p:spPr/>
        <p:txBody>
          <a:bodyPr anchor="b"/>
          <a:p>
            <a:r>
              <a:rPr lang="en-US" altLang="zh-CN" dirty="0"/>
              <a:t>8.4.1 </a:t>
            </a:r>
            <a:r>
              <a:rPr lang="zh-CN" altLang="en-US" dirty="0"/>
              <a:t>图形化用户界面</a:t>
            </a:r>
            <a:endParaRPr lang="zh-CN" altLang="en-US" dirty="0"/>
          </a:p>
        </p:txBody>
      </p:sp>
      <p:sp>
        <p:nvSpPr>
          <p:cNvPr id="37891" name="文本占位符 37890"/>
          <p:cNvSpPr>
            <a:spLocks noGrp="1"/>
          </p:cNvSpPr>
          <p:nvPr>
            <p:ph type="body" idx="1"/>
          </p:nvPr>
        </p:nvSpPr>
        <p:spPr>
          <a:xfrm>
            <a:off x="1981200" y="1719263"/>
            <a:ext cx="8229600" cy="5138737"/>
          </a:xfrm>
        </p:spPr>
        <p:txBody>
          <a:bodyPr/>
          <a:p>
            <a:r>
              <a:rPr lang="zh-CN" altLang="en-US" dirty="0"/>
              <a:t>图形化用户界面</a:t>
            </a:r>
            <a:r>
              <a:rPr lang="en-US" altLang="zh-CN" dirty="0"/>
              <a:t>(GUI)</a:t>
            </a:r>
            <a:r>
              <a:rPr lang="zh-CN" altLang="en-US" dirty="0"/>
              <a:t>是近年来最为流行的联机用户接口形式，并已制定了国际</a:t>
            </a:r>
            <a:r>
              <a:rPr lang="en-US" altLang="zh-CN" dirty="0"/>
              <a:t>GUI </a:t>
            </a:r>
            <a:r>
              <a:rPr lang="zh-CN" altLang="en-US" dirty="0"/>
              <a:t>标准。 </a:t>
            </a:r>
            <a:endParaRPr lang="zh-CN" altLang="en-US" dirty="0"/>
          </a:p>
          <a:p>
            <a:r>
              <a:rPr lang="en-US" altLang="zh-CN" dirty="0"/>
              <a:t>20 </a:t>
            </a:r>
            <a:r>
              <a:rPr lang="zh-CN" altLang="en-US" dirty="0"/>
              <a:t>世纪</a:t>
            </a:r>
            <a:r>
              <a:rPr lang="en-US" altLang="zh-CN" dirty="0"/>
              <a:t>90 </a:t>
            </a:r>
            <a:r>
              <a:rPr lang="zh-CN" altLang="en-US" dirty="0"/>
              <a:t>年代推出的主流操作系统都提供了</a:t>
            </a:r>
            <a:r>
              <a:rPr lang="en-US" altLang="zh-CN" dirty="0"/>
              <a:t>GUI</a:t>
            </a:r>
            <a:r>
              <a:rPr lang="zh-CN" altLang="en-US" dirty="0"/>
              <a:t>。</a:t>
            </a:r>
            <a:endParaRPr lang="zh-CN" altLang="en-US" dirty="0"/>
          </a:p>
          <a:p>
            <a:r>
              <a:rPr lang="pt-BR" altLang="zh-CN" dirty="0"/>
              <a:t>1981</a:t>
            </a:r>
            <a:r>
              <a:rPr lang="zh-CN" altLang="pt-BR" dirty="0"/>
              <a:t>年，</a:t>
            </a:r>
            <a:r>
              <a:rPr lang="pt-BR" altLang="zh-CN" dirty="0"/>
              <a:t>Xerox</a:t>
            </a:r>
            <a:r>
              <a:rPr lang="zh-CN" altLang="pt-BR" dirty="0"/>
              <a:t>公司在</a:t>
            </a:r>
            <a:r>
              <a:rPr lang="pt-BR" altLang="zh-CN" dirty="0"/>
              <a:t>Star 8010</a:t>
            </a:r>
            <a:r>
              <a:rPr lang="zh-CN" altLang="pt-BR" dirty="0"/>
              <a:t>工作站操作系统中，首次推出了图形用户接口。</a:t>
            </a:r>
            <a:endParaRPr lang="zh-CN" altLang="pt-BR" dirty="0"/>
          </a:p>
          <a:p>
            <a:r>
              <a:rPr lang="en-US" altLang="zh-CN" dirty="0"/>
              <a:t>1983</a:t>
            </a:r>
            <a:r>
              <a:rPr lang="zh-CN" altLang="en-US" dirty="0"/>
              <a:t>年，</a:t>
            </a:r>
            <a:r>
              <a:rPr lang="en-US" altLang="zh-CN" dirty="0"/>
              <a:t>Apple</a:t>
            </a:r>
            <a:r>
              <a:rPr lang="zh-CN" altLang="en-US" dirty="0"/>
              <a:t>公司又在</a:t>
            </a:r>
            <a:r>
              <a:rPr lang="en-US" altLang="zh-CN" dirty="0"/>
              <a:t>Apple Lisa</a:t>
            </a:r>
            <a:r>
              <a:rPr lang="zh-CN" altLang="en-US" dirty="0"/>
              <a:t>机和</a:t>
            </a:r>
            <a:r>
              <a:rPr lang="en-US" altLang="zh-CN" dirty="0"/>
              <a:t>Macintosh</a:t>
            </a:r>
            <a:r>
              <a:rPr lang="zh-CN" altLang="en-US" dirty="0"/>
              <a:t>机上的操作系统中成功使用了</a:t>
            </a:r>
            <a:r>
              <a:rPr lang="en-US" altLang="zh-CN" dirty="0"/>
              <a:t>GUI</a:t>
            </a:r>
            <a:r>
              <a:rPr lang="zh-CN" altLang="en-US" dirty="0"/>
              <a:t>。</a:t>
            </a:r>
            <a:endParaRPr lang="zh-CN" altLang="en-US" dirty="0"/>
          </a:p>
          <a:p>
            <a:r>
              <a:rPr lang="en-US" altLang="zh-CN" dirty="0"/>
              <a:t>Microsoft</a:t>
            </a:r>
            <a:r>
              <a:rPr lang="zh-CN" altLang="en-US" dirty="0"/>
              <a:t>公司的</a:t>
            </a:r>
            <a:r>
              <a:rPr lang="en-US" altLang="zh-CN" dirty="0"/>
              <a:t>Windows</a:t>
            </a:r>
            <a:r>
              <a:rPr lang="zh-CN" altLang="en-US" dirty="0"/>
              <a:t>，</a:t>
            </a:r>
            <a:r>
              <a:rPr lang="en-US" altLang="zh-CN" dirty="0"/>
              <a:t>IBM</a:t>
            </a:r>
            <a:r>
              <a:rPr lang="zh-CN" altLang="en-US" dirty="0"/>
              <a:t>公司的</a:t>
            </a:r>
            <a:r>
              <a:rPr lang="en-US" altLang="zh-CN" dirty="0"/>
              <a:t>OS/2</a:t>
            </a:r>
            <a:r>
              <a:rPr lang="zh-CN" altLang="en-US" dirty="0"/>
              <a:t>，</a:t>
            </a:r>
            <a:r>
              <a:rPr lang="en-US" altLang="zh-CN" dirty="0"/>
              <a:t>UNIX</a:t>
            </a:r>
            <a:r>
              <a:rPr lang="zh-CN" altLang="en-US" dirty="0"/>
              <a:t>和</a:t>
            </a:r>
            <a:r>
              <a:rPr lang="en-US" altLang="zh-CN" dirty="0"/>
              <a:t>Linux</a:t>
            </a:r>
            <a:r>
              <a:rPr lang="zh-CN" altLang="en-US" dirty="0"/>
              <a:t>使用的</a:t>
            </a:r>
            <a:r>
              <a:rPr lang="en-US" altLang="zh-CN" dirty="0"/>
              <a:t>X-Window</a:t>
            </a:r>
            <a:r>
              <a:rPr lang="zh-CN" altLang="en-US" dirty="0"/>
              <a:t>都使用了</a:t>
            </a:r>
            <a:r>
              <a:rPr lang="en-US" altLang="zh-CN" dirty="0"/>
              <a:t>GUI</a:t>
            </a:r>
            <a:r>
              <a:rPr lang="zh-CN" altLang="en-US" dirty="0"/>
              <a:t>。</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a:latin typeface="Arial" panose="020B0604020202090204" pitchFamily="34" charset="0"/>
              </a:rPr>
            </a:fld>
            <a:endParaRPr lang="zh-CN" altLang="en-US">
              <a:latin typeface="Arial" panose="020B060402020209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38913"/>
          <p:cNvSpPr>
            <a:spLocks noGrp="1"/>
          </p:cNvSpPr>
          <p:nvPr>
            <p:ph type="title"/>
          </p:nvPr>
        </p:nvSpPr>
        <p:spPr/>
        <p:txBody>
          <a:bodyPr anchor="b"/>
          <a:p>
            <a:r>
              <a:rPr lang="en-US" altLang="zh-CN" dirty="0"/>
              <a:t>8.4.1 </a:t>
            </a:r>
            <a:r>
              <a:rPr lang="zh-CN" altLang="en-US" dirty="0"/>
              <a:t>图形化用户界面</a:t>
            </a:r>
            <a:endParaRPr lang="zh-CN" altLang="en-US" dirty="0"/>
          </a:p>
        </p:txBody>
      </p:sp>
      <p:sp>
        <p:nvSpPr>
          <p:cNvPr id="38915" name="文本占位符 38914"/>
          <p:cNvSpPr>
            <a:spLocks noGrp="1"/>
          </p:cNvSpPr>
          <p:nvPr>
            <p:ph type="body" idx="1"/>
          </p:nvPr>
        </p:nvSpPr>
        <p:spPr>
          <a:xfrm>
            <a:off x="1981200" y="1719263"/>
            <a:ext cx="8229600" cy="5138737"/>
          </a:xfrm>
        </p:spPr>
        <p:txBody>
          <a:bodyPr/>
          <a:p>
            <a:r>
              <a:rPr lang="zh-CN" altLang="en-US" dirty="0"/>
              <a:t>在 </a:t>
            </a:r>
            <a:r>
              <a:rPr lang="en-US" altLang="zh-CN" dirty="0"/>
              <a:t>Windows</a:t>
            </a:r>
            <a:r>
              <a:rPr lang="zh-CN" altLang="en-US" dirty="0"/>
              <a:t>系统中，采用的是事件驱动控制方式，用户通过动作来产生事件以驱动程序工作。</a:t>
            </a:r>
            <a:endParaRPr lang="zh-CN" altLang="en-US" dirty="0"/>
          </a:p>
          <a:p>
            <a:r>
              <a:rPr lang="zh-CN" altLang="en-US" dirty="0"/>
              <a:t>事件实质就是发送给应用程序的一个消息，用户按键或点击鼠标等动作都会产生一个事件，通过中断系统引出事件驱动控制程序工作，对事件进行接收、分析、处理和清除。</a:t>
            </a:r>
            <a:endParaRPr lang="zh-CN" altLang="en-US" dirty="0"/>
          </a:p>
          <a:p>
            <a:r>
              <a:rPr lang="zh-CN" altLang="en-US" dirty="0"/>
              <a:t>用户可以通过鼠标</a:t>
            </a:r>
            <a:r>
              <a:rPr lang="en-US" altLang="zh-CN" dirty="0"/>
              <a:t>(</a:t>
            </a:r>
            <a:r>
              <a:rPr lang="zh-CN" altLang="en-US" dirty="0"/>
              <a:t>或键盘</a:t>
            </a:r>
            <a:r>
              <a:rPr lang="en-US" altLang="zh-CN" dirty="0"/>
              <a:t>)</a:t>
            </a:r>
            <a:r>
              <a:rPr lang="zh-CN" altLang="en-US" dirty="0"/>
              <a:t>点击操作选择所需要的菜单、图标或按钮，从而达到控制系统、运行某个程序、执行某个操作</a:t>
            </a:r>
            <a:r>
              <a:rPr lang="en-US" altLang="zh-CN" dirty="0"/>
              <a:t>(</a:t>
            </a:r>
            <a:r>
              <a:rPr lang="zh-CN" altLang="en-US" dirty="0"/>
              <a:t>命令</a:t>
            </a:r>
            <a:r>
              <a:rPr lang="en-US" altLang="zh-CN" dirty="0"/>
              <a:t>)</a:t>
            </a:r>
            <a:r>
              <a:rPr lang="zh-CN" altLang="en-US" dirty="0"/>
              <a:t>的目的。 </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a:latin typeface="Arial" panose="020B0604020202090204" pitchFamily="34" charset="0"/>
              </a:rPr>
            </a:fld>
            <a:endParaRPr lang="zh-CN" altLang="en-US">
              <a:latin typeface="Arial" panose="020B060402020209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标题 39937"/>
          <p:cNvSpPr>
            <a:spLocks noGrp="1"/>
          </p:cNvSpPr>
          <p:nvPr>
            <p:ph type="title"/>
          </p:nvPr>
        </p:nvSpPr>
        <p:spPr/>
        <p:txBody>
          <a:bodyPr anchor="b"/>
          <a:p>
            <a:r>
              <a:rPr lang="en-US" altLang="zh-CN" dirty="0"/>
              <a:t>8.4.2 </a:t>
            </a:r>
            <a:r>
              <a:rPr lang="zh-CN" altLang="en-US" dirty="0"/>
              <a:t>桌面、图标和超级任务栏</a:t>
            </a:r>
            <a:endParaRPr lang="zh-CN" altLang="en-US" dirty="0"/>
          </a:p>
        </p:txBody>
      </p:sp>
      <p:sp>
        <p:nvSpPr>
          <p:cNvPr id="39939" name="文本占位符 39938"/>
          <p:cNvSpPr>
            <a:spLocks noGrp="1"/>
          </p:cNvSpPr>
          <p:nvPr>
            <p:ph type="body" idx="1"/>
          </p:nvPr>
        </p:nvSpPr>
        <p:spPr>
          <a:xfrm>
            <a:off x="1981200" y="1719263"/>
            <a:ext cx="8229600" cy="5138737"/>
          </a:xfrm>
        </p:spPr>
        <p:txBody>
          <a:bodyPr/>
          <a:p>
            <a:r>
              <a:rPr lang="zh-CN" altLang="en-US" dirty="0"/>
              <a:t>桌面与图标的初步概念</a:t>
            </a:r>
            <a:endParaRPr lang="zh-CN" altLang="en-US" dirty="0"/>
          </a:p>
          <a:p>
            <a:r>
              <a:rPr lang="zh-CN" altLang="en-US" dirty="0"/>
              <a:t>在运行</a:t>
            </a:r>
            <a:r>
              <a:rPr lang="en-US" altLang="zh-CN" dirty="0"/>
              <a:t>Windows 7</a:t>
            </a:r>
            <a:r>
              <a:rPr lang="zh-CN" altLang="en-US" dirty="0"/>
              <a:t>时，其操作都是在桌面进行的。所谓桌面，是指整个屏幕空间。该桌面是由多个任务共享的。</a:t>
            </a:r>
            <a:endParaRPr lang="zh-CN" altLang="en-US" dirty="0"/>
          </a:p>
        </p:txBody>
      </p:sp>
      <p:pic>
        <p:nvPicPr>
          <p:cNvPr id="39940" name="图片 16"/>
          <p:cNvPicPr>
            <a:picLocks noChangeAspect="1"/>
          </p:cNvPicPr>
          <p:nvPr/>
        </p:nvPicPr>
        <p:blipFill>
          <a:blip r:embed="rId1"/>
          <a:stretch>
            <a:fillRect/>
          </a:stretch>
        </p:blipFill>
        <p:spPr>
          <a:xfrm>
            <a:off x="4656138" y="3770313"/>
            <a:ext cx="5184775" cy="3087687"/>
          </a:xfrm>
          <a:prstGeom prst="rect">
            <a:avLst/>
          </a:prstGeom>
          <a:noFill/>
          <a:ln w="9525">
            <a:noFill/>
          </a:ln>
        </p:spPr>
      </p:pic>
      <p:sp>
        <p:nvSpPr>
          <p:cNvPr id="2" name="灯片编号占位符 1"/>
          <p:cNvSpPr/>
          <p:nvPr>
            <p:ph type="sldNum" sz="quarter" idx="12"/>
          </p:nvPr>
        </p:nvSpPr>
        <p:spPr/>
        <p:txBody>
          <a:bodyPr/>
          <a:p>
            <a:pPr lvl="0"/>
            <a:fld id="{9A0DB2DC-4C9A-4742-B13C-FB6460FD3503}" type="slidenum">
              <a:rPr lang="zh-CN" altLang="en-US">
                <a:latin typeface="Arial" panose="020B0604020202090204" pitchFamily="34" charset="0"/>
              </a:rPr>
            </a:fld>
            <a:endParaRPr lang="zh-CN" altLang="en-US">
              <a:latin typeface="Arial" panose="020B060402020209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41985"/>
          <p:cNvSpPr>
            <a:spLocks noGrp="1"/>
          </p:cNvSpPr>
          <p:nvPr>
            <p:ph type="title"/>
          </p:nvPr>
        </p:nvSpPr>
        <p:spPr/>
        <p:txBody>
          <a:bodyPr anchor="b"/>
          <a:p>
            <a:r>
              <a:rPr lang="en-US" altLang="zh-CN" dirty="0"/>
              <a:t>8.4.2 </a:t>
            </a:r>
            <a:r>
              <a:rPr lang="zh-CN" altLang="en-US" dirty="0"/>
              <a:t>桌面、图标和超级任务栏</a:t>
            </a:r>
            <a:endParaRPr lang="zh-CN" altLang="en-US" dirty="0"/>
          </a:p>
        </p:txBody>
      </p:sp>
      <p:sp>
        <p:nvSpPr>
          <p:cNvPr id="41987" name="文本占位符 41986"/>
          <p:cNvSpPr>
            <a:spLocks noGrp="1"/>
          </p:cNvSpPr>
          <p:nvPr>
            <p:ph type="body" idx="1"/>
          </p:nvPr>
        </p:nvSpPr>
        <p:spPr>
          <a:xfrm>
            <a:off x="1981200" y="1719263"/>
            <a:ext cx="8229600" cy="5138737"/>
          </a:xfrm>
        </p:spPr>
        <p:txBody>
          <a:bodyPr/>
          <a:p>
            <a:pPr>
              <a:lnSpc>
                <a:spcPct val="90000"/>
              </a:lnSpc>
            </a:pPr>
            <a:r>
              <a:rPr lang="zh-CN" altLang="en-US" dirty="0"/>
              <a:t>桌面上常见的图标</a:t>
            </a:r>
            <a:endParaRPr lang="zh-CN" altLang="en-US" dirty="0"/>
          </a:p>
          <a:p>
            <a:pPr lvl="1">
              <a:lnSpc>
                <a:spcPct val="90000"/>
              </a:lnSpc>
            </a:pPr>
            <a:r>
              <a:rPr lang="en-US" altLang="zh-CN" dirty="0"/>
              <a:t>(1) “</a:t>
            </a:r>
            <a:r>
              <a:rPr lang="zh-CN" altLang="en-US" dirty="0"/>
              <a:t>计算机”。双击此图标后，桌面上将出现“计算机”窗口，或者可以称之为“资源管理器”窗口，并在窗口中显现出用户计算机的所有资源。</a:t>
            </a:r>
            <a:endParaRPr lang="zh-CN" altLang="en-US" dirty="0"/>
          </a:p>
          <a:p>
            <a:pPr lvl="1">
              <a:lnSpc>
                <a:spcPct val="90000"/>
              </a:lnSpc>
            </a:pPr>
            <a:r>
              <a:rPr lang="en-US" altLang="zh-CN" dirty="0"/>
              <a:t>(2) “</a:t>
            </a:r>
            <a:r>
              <a:rPr lang="zh-CN" altLang="en-US" dirty="0"/>
              <a:t>回收站”。该图标用于暂存用户所删除的文件及文件夹，以便在需要时将之恢复。</a:t>
            </a:r>
            <a:endParaRPr lang="zh-CN" altLang="en-US" dirty="0"/>
          </a:p>
          <a:p>
            <a:pPr lvl="1">
              <a:lnSpc>
                <a:spcPct val="90000"/>
              </a:lnSpc>
            </a:pPr>
            <a:r>
              <a:rPr lang="en-US" altLang="zh-CN" dirty="0"/>
              <a:t>(3) “administrator”</a:t>
            </a:r>
            <a:r>
              <a:rPr lang="zh-CN" altLang="en-US" dirty="0"/>
              <a:t>。该图标用于供管理者用户存放自己建立的文件夹和文件。</a:t>
            </a:r>
            <a:endParaRPr lang="zh-CN" altLang="en-US" dirty="0"/>
          </a:p>
          <a:p>
            <a:pPr lvl="1">
              <a:lnSpc>
                <a:spcPct val="90000"/>
              </a:lnSpc>
            </a:pPr>
            <a:r>
              <a:rPr lang="en-US" altLang="zh-CN" dirty="0"/>
              <a:t>(4) “</a:t>
            </a:r>
            <a:r>
              <a:rPr lang="zh-CN" altLang="en-US" dirty="0"/>
              <a:t>网络”。如果用户的电脑已连接到局域网，那么用户便可通过该图标方便地使用局域网中其它计算机上可共享的资源，还可查看本机上的共享资源，以及对本机的网络进行管理和配置。</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a:latin typeface="Arial" panose="020B0604020202090204" pitchFamily="34" charset="0"/>
              </a:rPr>
            </a:fld>
            <a:endParaRPr lang="zh-CN" altLang="en-US">
              <a:latin typeface="Arial" panose="020B060402020209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标题 43009"/>
          <p:cNvSpPr>
            <a:spLocks noGrp="1"/>
          </p:cNvSpPr>
          <p:nvPr>
            <p:ph type="title"/>
          </p:nvPr>
        </p:nvSpPr>
        <p:spPr/>
        <p:txBody>
          <a:bodyPr anchor="b"/>
          <a:p>
            <a:r>
              <a:rPr lang="en-US" altLang="zh-CN" dirty="0"/>
              <a:t>8.4.2 </a:t>
            </a:r>
            <a:r>
              <a:rPr lang="zh-CN" altLang="en-US" dirty="0"/>
              <a:t>桌面、图标和超级任务栏</a:t>
            </a:r>
            <a:endParaRPr lang="zh-CN" altLang="en-US" dirty="0"/>
          </a:p>
        </p:txBody>
      </p:sp>
      <p:sp>
        <p:nvSpPr>
          <p:cNvPr id="43011" name="文本占位符 43010"/>
          <p:cNvSpPr>
            <a:spLocks noGrp="1"/>
          </p:cNvSpPr>
          <p:nvPr>
            <p:ph type="body" idx="1"/>
          </p:nvPr>
        </p:nvSpPr>
        <p:spPr>
          <a:xfrm>
            <a:off x="1981200" y="1719263"/>
            <a:ext cx="8229600" cy="5138737"/>
          </a:xfrm>
        </p:spPr>
        <p:txBody>
          <a:bodyPr/>
          <a:p>
            <a:r>
              <a:rPr lang="en-US" altLang="zh-CN" dirty="0"/>
              <a:t>“</a:t>
            </a:r>
            <a:r>
              <a:rPr lang="zh-CN" altLang="en-US" dirty="0"/>
              <a:t>开始”按钮和超级任务栏</a:t>
            </a:r>
            <a:endParaRPr lang="zh-CN" altLang="en-US" dirty="0"/>
          </a:p>
          <a:p>
            <a:pPr lvl="1"/>
            <a:r>
              <a:rPr lang="zh-CN" altLang="en-US" dirty="0"/>
              <a:t>在 </a:t>
            </a:r>
            <a:r>
              <a:rPr lang="en-US" altLang="zh-CN" dirty="0"/>
              <a:t>Windows 7</a:t>
            </a:r>
            <a:r>
              <a:rPr lang="zh-CN" altLang="en-US" dirty="0"/>
              <a:t>桌面的下方，一般都设置了“开始”按钮和超级任务栏，并作为系统的默认设置。只要</a:t>
            </a:r>
            <a:r>
              <a:rPr lang="en-US" altLang="zh-CN" dirty="0"/>
              <a:t>Windows 7</a:t>
            </a:r>
            <a:r>
              <a:rPr lang="zh-CN" altLang="en-US" dirty="0"/>
              <a:t>在运行，在屏幕下方即可见到它。</a:t>
            </a:r>
            <a:endParaRPr lang="zh-CN" altLang="en-US" dirty="0"/>
          </a:p>
          <a:p>
            <a:pPr lvl="1"/>
            <a:r>
              <a:rPr lang="en-US" altLang="zh-CN" dirty="0"/>
              <a:t>(1) “</a:t>
            </a:r>
            <a:r>
              <a:rPr lang="zh-CN" altLang="en-US" dirty="0"/>
              <a:t>开始”按钮</a:t>
            </a:r>
            <a:endParaRPr lang="zh-CN" altLang="en-US" dirty="0"/>
          </a:p>
          <a:p>
            <a:pPr lvl="1"/>
            <a:r>
              <a:rPr lang="en-US" altLang="zh-CN" dirty="0"/>
              <a:t>(2) </a:t>
            </a:r>
            <a:r>
              <a:rPr lang="zh-CN" altLang="en-US" dirty="0"/>
              <a:t>超级任务栏</a:t>
            </a:r>
            <a:endParaRPr lang="zh-CN" altLang="en-US" dirty="0"/>
          </a:p>
          <a:p>
            <a:pPr lvl="1"/>
            <a:r>
              <a:rPr lang="en-US" altLang="zh-CN" dirty="0"/>
              <a:t>(3) </a:t>
            </a:r>
            <a:r>
              <a:rPr lang="zh-CN" altLang="en-US" dirty="0"/>
              <a:t>超级任务栏的隐藏方式</a:t>
            </a:r>
            <a:endParaRPr lang="zh-CN" altLang="en-US" dirty="0"/>
          </a:p>
          <a:p>
            <a:pPr lvl="1"/>
            <a:r>
              <a:rPr lang="en-US" altLang="zh-CN" dirty="0"/>
              <a:t>(4) </a:t>
            </a:r>
            <a:r>
              <a:rPr lang="zh-CN" altLang="en-US" dirty="0"/>
              <a:t>任务子栏</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a:latin typeface="Arial" panose="020B0604020202090204" pitchFamily="34" charset="0"/>
              </a:rPr>
            </a:fld>
            <a:endParaRPr lang="zh-CN" altLang="en-US">
              <a:latin typeface="Arial" panose="020B060402020209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标题 44033"/>
          <p:cNvSpPr>
            <a:spLocks noGrp="1"/>
          </p:cNvSpPr>
          <p:nvPr>
            <p:ph type="title"/>
          </p:nvPr>
        </p:nvSpPr>
        <p:spPr/>
        <p:txBody>
          <a:bodyPr anchor="b"/>
          <a:p>
            <a:r>
              <a:rPr lang="en-US" altLang="zh-CN" dirty="0"/>
              <a:t>8.4.3 </a:t>
            </a:r>
            <a:r>
              <a:rPr lang="zh-CN" altLang="en-US" dirty="0"/>
              <a:t>窗口</a:t>
            </a:r>
            <a:endParaRPr lang="zh-CN" altLang="en-US" dirty="0"/>
          </a:p>
        </p:txBody>
      </p:sp>
      <p:sp>
        <p:nvSpPr>
          <p:cNvPr id="44035" name="文本占位符 44034"/>
          <p:cNvSpPr>
            <a:spLocks noGrp="1"/>
          </p:cNvSpPr>
          <p:nvPr>
            <p:ph type="body" idx="1"/>
          </p:nvPr>
        </p:nvSpPr>
        <p:spPr>
          <a:xfrm>
            <a:off x="1981200" y="1719263"/>
            <a:ext cx="8229600" cy="5138737"/>
          </a:xfrm>
        </p:spPr>
        <p:txBody>
          <a:bodyPr/>
          <a:p>
            <a:r>
              <a:rPr lang="zh-CN" altLang="en-US" dirty="0"/>
              <a:t>窗口的组成</a:t>
            </a:r>
            <a:endParaRPr lang="zh-CN" altLang="en-US" dirty="0"/>
          </a:p>
        </p:txBody>
      </p:sp>
      <p:pic>
        <p:nvPicPr>
          <p:cNvPr id="44036" name="图片 3"/>
          <p:cNvPicPr>
            <a:picLocks noChangeAspect="1"/>
          </p:cNvPicPr>
          <p:nvPr/>
        </p:nvPicPr>
        <p:blipFill>
          <a:blip r:embed="rId1"/>
          <a:stretch>
            <a:fillRect/>
          </a:stretch>
        </p:blipFill>
        <p:spPr>
          <a:xfrm>
            <a:off x="2208213" y="2349500"/>
            <a:ext cx="7559675" cy="4422775"/>
          </a:xfrm>
          <a:prstGeom prst="rect">
            <a:avLst/>
          </a:prstGeom>
          <a:noFill/>
          <a:ln w="9525">
            <a:noFill/>
          </a:ln>
        </p:spPr>
      </p:pic>
      <p:sp>
        <p:nvSpPr>
          <p:cNvPr id="2" name="灯片编号占位符 1"/>
          <p:cNvSpPr/>
          <p:nvPr>
            <p:ph type="sldNum" sz="quarter" idx="12"/>
          </p:nvPr>
        </p:nvSpPr>
        <p:spPr/>
        <p:txBody>
          <a:bodyPr/>
          <a:p>
            <a:pPr lvl="0"/>
            <a:fld id="{9A0DB2DC-4C9A-4742-B13C-FB6460FD3503}" type="slidenum">
              <a:rPr lang="zh-CN" altLang="en-US">
                <a:latin typeface="Arial" panose="020B0604020202090204" pitchFamily="34" charset="0"/>
              </a:rPr>
            </a:fld>
            <a:endParaRPr lang="zh-CN" altLang="en-US">
              <a:latin typeface="Arial" panose="020B060402020209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标题 45057"/>
          <p:cNvSpPr>
            <a:spLocks noGrp="1"/>
          </p:cNvSpPr>
          <p:nvPr>
            <p:ph type="title"/>
          </p:nvPr>
        </p:nvSpPr>
        <p:spPr/>
        <p:txBody>
          <a:bodyPr anchor="b"/>
          <a:p>
            <a:r>
              <a:rPr lang="en-US" altLang="zh-CN" dirty="0"/>
              <a:t>8.4.3 </a:t>
            </a:r>
            <a:r>
              <a:rPr lang="zh-CN" altLang="en-US" dirty="0"/>
              <a:t>窗口</a:t>
            </a:r>
            <a:endParaRPr lang="zh-CN" altLang="en-US" dirty="0"/>
          </a:p>
        </p:txBody>
      </p:sp>
      <p:sp>
        <p:nvSpPr>
          <p:cNvPr id="45059" name="文本占位符 45058"/>
          <p:cNvSpPr>
            <a:spLocks noGrp="1"/>
          </p:cNvSpPr>
          <p:nvPr>
            <p:ph type="body" idx="1"/>
          </p:nvPr>
        </p:nvSpPr>
        <p:spPr>
          <a:xfrm>
            <a:off x="1981200" y="1719263"/>
            <a:ext cx="8229600" cy="5138737"/>
          </a:xfrm>
        </p:spPr>
        <p:txBody>
          <a:bodyPr/>
          <a:p>
            <a:r>
              <a:rPr lang="zh-CN" altLang="en-US" dirty="0"/>
              <a:t>窗口的性质</a:t>
            </a:r>
            <a:endParaRPr lang="zh-CN" altLang="en-US" dirty="0"/>
          </a:p>
          <a:p>
            <a:r>
              <a:rPr lang="en-US" altLang="zh-CN" dirty="0"/>
              <a:t>1) </a:t>
            </a:r>
            <a:r>
              <a:rPr lang="zh-CN" altLang="en-US" dirty="0"/>
              <a:t>窗口的状态</a:t>
            </a:r>
            <a:endParaRPr lang="zh-CN" altLang="en-US" dirty="0"/>
          </a:p>
          <a:p>
            <a:pPr lvl="1"/>
            <a:r>
              <a:rPr lang="zh-CN" altLang="en-US" dirty="0"/>
              <a:t>激活状态</a:t>
            </a:r>
            <a:endParaRPr lang="zh-CN" altLang="en-US" dirty="0"/>
          </a:p>
          <a:p>
            <a:pPr lvl="1"/>
            <a:r>
              <a:rPr lang="zh-CN" altLang="en-US" dirty="0"/>
              <a:t>非激活状态</a:t>
            </a:r>
            <a:endParaRPr lang="zh-CN" altLang="en-US" dirty="0"/>
          </a:p>
          <a:p>
            <a:pPr lvl="1"/>
            <a:r>
              <a:rPr lang="zh-CN" altLang="en-US" dirty="0"/>
              <a:t>打开状态</a:t>
            </a:r>
            <a:endParaRPr lang="zh-CN" altLang="en-US" dirty="0"/>
          </a:p>
          <a:p>
            <a:r>
              <a:rPr lang="en-US" altLang="zh-CN" dirty="0"/>
              <a:t>2) </a:t>
            </a:r>
            <a:r>
              <a:rPr lang="zh-CN" altLang="en-US" dirty="0"/>
              <a:t>窗口的改变</a:t>
            </a:r>
            <a:endParaRPr lang="zh-CN" altLang="en-US" dirty="0"/>
          </a:p>
          <a:p>
            <a:pPr lvl="1"/>
            <a:r>
              <a:rPr lang="zh-CN" altLang="en-US" dirty="0"/>
              <a:t>用户可用鼠标来改变窗口的大小及其在桌面上的位置。因此，既可用鼠标来拖拽窗口边框或窗口角，以改变窗口的大小，又可利用最大化和最小化按钮或控制菜单，来将窗口最大化或最小化。</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a:latin typeface="Arial" panose="020B0604020202090204" pitchFamily="34" charset="0"/>
              </a:rPr>
            </a:fld>
            <a:endParaRPr lang="zh-CN" altLang="en-US">
              <a:latin typeface="Arial" panose="020B060402020209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46081"/>
          <p:cNvSpPr>
            <a:spLocks noGrp="1"/>
          </p:cNvSpPr>
          <p:nvPr>
            <p:ph type="title"/>
          </p:nvPr>
        </p:nvSpPr>
        <p:spPr/>
        <p:txBody>
          <a:bodyPr anchor="b"/>
          <a:p>
            <a:r>
              <a:rPr lang="en-US" altLang="zh-CN" dirty="0"/>
              <a:t>8.4.4 </a:t>
            </a:r>
            <a:r>
              <a:rPr lang="zh-CN" altLang="en-US" dirty="0"/>
              <a:t>对话框</a:t>
            </a:r>
            <a:endParaRPr lang="zh-CN" altLang="en-US" dirty="0"/>
          </a:p>
        </p:txBody>
      </p:sp>
      <p:sp>
        <p:nvSpPr>
          <p:cNvPr id="46083" name="文本占位符 46082"/>
          <p:cNvSpPr>
            <a:spLocks noGrp="1"/>
          </p:cNvSpPr>
          <p:nvPr>
            <p:ph type="body" idx="1"/>
          </p:nvPr>
        </p:nvSpPr>
        <p:spPr>
          <a:xfrm>
            <a:off x="1981200" y="1412875"/>
            <a:ext cx="8229600" cy="5445125"/>
          </a:xfrm>
        </p:spPr>
        <p:txBody>
          <a:bodyPr/>
          <a:p>
            <a:r>
              <a:rPr lang="zh-CN" altLang="en-US" dirty="0"/>
              <a:t>对话框的用途</a:t>
            </a:r>
            <a:endParaRPr lang="zh-CN" altLang="en-US" dirty="0"/>
          </a:p>
          <a:p>
            <a:pPr lvl="1"/>
            <a:r>
              <a:rPr lang="zh-CN" altLang="en-US" dirty="0"/>
              <a:t>对话框是在桌面上带有标题条、输入框和按钮的一个临时窗口，也称为对话窗口。虽然对话框与窗口有些相似，但也有明显差别，主要表现为</a:t>
            </a:r>
            <a:r>
              <a:rPr lang="en-US" altLang="zh-CN"/>
              <a:t>: </a:t>
            </a:r>
            <a:endParaRPr lang="en-US" altLang="zh-CN"/>
          </a:p>
          <a:p>
            <a:pPr lvl="2"/>
            <a:r>
              <a:rPr lang="zh-CN" altLang="en-US" dirty="0"/>
              <a:t>在所有对话框上都没有工具栏；</a:t>
            </a:r>
            <a:endParaRPr lang="zh-CN" altLang="en-US" dirty="0"/>
          </a:p>
          <a:p>
            <a:pPr lvl="2"/>
            <a:r>
              <a:rPr lang="zh-CN" altLang="en-US" dirty="0"/>
              <a:t>对话框的大小是固定不变的；</a:t>
            </a:r>
            <a:endParaRPr lang="zh-CN" altLang="en-US" dirty="0"/>
          </a:p>
          <a:p>
            <a:pPr lvl="2"/>
            <a:r>
              <a:rPr lang="zh-CN" altLang="en-US" dirty="0"/>
              <a:t>对话框也不能像窗口那样用鼠标拖拽其边框或窗口角来改变其大小和位置；</a:t>
            </a:r>
            <a:endParaRPr lang="zh-CN" altLang="en-US" dirty="0"/>
          </a:p>
          <a:p>
            <a:pPr lvl="2"/>
            <a:r>
              <a:rPr lang="zh-CN" altLang="en-US" dirty="0"/>
              <a:t>对话框是临时窗口，用完后便自动消失，或用取消命令将它消除。</a:t>
            </a:r>
            <a:endParaRPr lang="zh-CN" altLang="en-US" dirty="0"/>
          </a:p>
          <a:p>
            <a:pPr lvl="1"/>
            <a:r>
              <a:rPr lang="zh-CN" altLang="en-US" dirty="0"/>
              <a:t>对话框的主要用途是实现人</a:t>
            </a:r>
            <a:r>
              <a:rPr lang="en-US" altLang="zh-CN">
                <a:latin typeface="Arial" panose="020B0604020202090204" pitchFamily="34" charset="0"/>
              </a:rPr>
              <a:t>—</a:t>
            </a:r>
            <a:r>
              <a:rPr lang="zh-CN" altLang="en-US" dirty="0"/>
              <a:t>机对话。</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a:latin typeface="Arial" panose="020B0604020202090204" pitchFamily="34" charset="0"/>
              </a:rPr>
            </a:fld>
            <a:endParaRPr lang="zh-CN" altLang="en-US">
              <a:latin typeface="Arial" panose="020B0604020202090204" pitchFamily="34"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1582</Words>
  <Application>WPS 演示</Application>
  <PresentationFormat>宽屏</PresentationFormat>
  <Paragraphs>97</Paragraphs>
  <Slides>10</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10</vt:i4>
      </vt:variant>
    </vt:vector>
  </HeadingPairs>
  <TitlesOfParts>
    <vt:vector size="29" baseType="lpstr">
      <vt:lpstr>Arial</vt:lpstr>
      <vt:lpstr>方正书宋_GBK</vt:lpstr>
      <vt:lpstr>Wingdings</vt:lpstr>
      <vt:lpstr>宋体</vt:lpstr>
      <vt:lpstr>Arial Unicode MS</vt:lpstr>
      <vt:lpstr>Calibri Light</vt:lpstr>
      <vt:lpstr>Helvetica Neue</vt:lpstr>
      <vt:lpstr>汉仪书宋二KW</vt:lpstr>
      <vt:lpstr>Calibri</vt:lpstr>
      <vt:lpstr>微软雅黑</vt:lpstr>
      <vt:lpstr>汉仪旗黑</vt:lpstr>
      <vt:lpstr>Times New Roman</vt:lpstr>
      <vt:lpstr>宋体</vt:lpstr>
      <vt:lpstr>黑体</vt:lpstr>
      <vt:lpstr>汉仪中黑KW</vt:lpstr>
      <vt:lpstr>Tahoma</vt:lpstr>
      <vt:lpstr>Wingdings 2</vt:lpstr>
      <vt:lpstr>宋体-简</vt:lpstr>
      <vt:lpstr>Office 主题</vt:lpstr>
      <vt:lpstr>8.4 图形接口</vt:lpstr>
      <vt:lpstr>8.4.1 图形化用户界面</vt:lpstr>
      <vt:lpstr>8.4.1 图形化用户界面</vt:lpstr>
      <vt:lpstr>8.4.2 桌面、图标和超级任务栏</vt:lpstr>
      <vt:lpstr>8.4.2 桌面、图标和超级任务栏</vt:lpstr>
      <vt:lpstr>8.4.2 桌面、图标和超级任务栏</vt:lpstr>
      <vt:lpstr>8.4.3 窗口</vt:lpstr>
      <vt:lpstr>8.4.3 窗口</vt:lpstr>
      <vt:lpstr>8.4.4 对话框</vt:lpstr>
      <vt:lpstr>8.4.4 对话框</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linaikuang</dc:creator>
  <cp:lastModifiedBy>linaikuang</cp:lastModifiedBy>
  <cp:revision>29</cp:revision>
  <dcterms:created xsi:type="dcterms:W3CDTF">2020-10-16T01:14:50Z</dcterms:created>
  <dcterms:modified xsi:type="dcterms:W3CDTF">2020-10-16T01:14:50Z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