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93" r:id="rId3"/>
    <p:sldId id="594" r:id="rId4"/>
    <p:sldId id="595" r:id="rId5"/>
    <p:sldId id="596" r:id="rId6"/>
    <p:sldId id="59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7272337" cy="1081087"/>
          </a:xfrm>
        </p:spPr>
        <p:txBody>
          <a:bodyPr vert="horz" wrap="square" lIns="91440" tIns="45720" rIns="91440" bIns="45720" anchor="b">
            <a:normAutofit fontScale="90000"/>
          </a:bodyPr>
          <a:p>
            <a:pPr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9.1 Android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概述</a:t>
            </a:r>
            <a:b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</a:br>
            <a:r>
              <a:rPr lang="en-US" altLang="zh-CN" sz="3200" dirty="0">
                <a:latin typeface="Times New Roman" panose="02020503050405090304" pitchFamily="18" charset="0"/>
                <a:ea typeface="黑体" pitchFamily="2" charset="-122"/>
              </a:rPr>
              <a:t>9.1.1 </a:t>
            </a:r>
            <a:r>
              <a:rPr lang="zh-CN" altLang="en-US" sz="3200" dirty="0">
                <a:latin typeface="Times New Roman" panose="02020503050405090304" pitchFamily="18" charset="0"/>
                <a:ea typeface="黑体" pitchFamily="2" charset="-122"/>
              </a:rPr>
              <a:t>什么是</a:t>
            </a:r>
            <a:r>
              <a:rPr lang="en-US" altLang="zh-CN" sz="3200" dirty="0">
                <a:latin typeface="Times New Roman" panose="02020503050405090304" pitchFamily="18" charset="0"/>
                <a:ea typeface="黑体" pitchFamily="2" charset="-122"/>
              </a:rPr>
              <a:t>Android</a:t>
            </a:r>
            <a:r>
              <a:rPr lang="zh-CN" altLang="en-US" sz="3200" dirty="0">
                <a:latin typeface="Times New Roman" panose="02020503050405090304" pitchFamily="18" charset="0"/>
                <a:ea typeface="黑体" pitchFamily="2" charset="-122"/>
              </a:rPr>
              <a:t>系统</a:t>
            </a:r>
            <a:endParaRPr lang="zh-CN" altLang="en-US" sz="32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08213" y="1401763"/>
            <a:ext cx="7848600" cy="41503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公司于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日发布的一种基于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系统的自由及开放源代码的智能手机操作系统，一种移动操作系统平台。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平台由操作系统、中间件、用户界面和应用软件组成。它采用软件堆层架构，分为上、中、下三层。下层以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 2.6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版的内核为基础，用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语言开发，只提供基本功能。中间层包括函数库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Library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和虚拟机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Virtual Machine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C++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开发。最上层是各种应用软件，包括通话程序、短信程序、视频等。应用软件由用户根据需要自行开发，使用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Java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编写，支持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SQLite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数据库、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2D/3D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图形加速、多媒体播放、摄像头等硬件设备。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884363" y="115888"/>
            <a:ext cx="7812087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9.1.2  Android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系统的发展历程</a:t>
            </a:r>
            <a:endParaRPr lang="zh-CN" altLang="en-US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47850" y="1552575"/>
            <a:ext cx="8496300" cy="51695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之父安迪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鲁宾（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Andy Rubin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）、利奇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米纳尔（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Rich Miner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）、尼克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席尔斯（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Nick Sears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）、凯瑞斯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•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怀特（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Chris White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）等组建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研发团队。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8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低调收购了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科技公司及其团队。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公司正式进入移动领域。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向外界展示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OS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，宣布成立一个全球性的联盟组织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开放手持设备联盟（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Open Handset Alliance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OHA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2008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1.0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推出基于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1.5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系统的智能手机，并以甜品的名字命名。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1.5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被命名为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Cupcake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（纸杯蛋糕）。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1.6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正式版，甜品名称是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Donut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（甜甜圈）。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2009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2.0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，甜品名称是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Eclair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（松饼）。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850" y="1428750"/>
            <a:ext cx="8424863" cy="5367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2.2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，甜品名称是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Froyo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（冻酸奶）。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2.3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，甜品名称是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Gingerbread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（姜饼）。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3.0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，优化了平板，全新设计了用户界面增强网页浏览功能等。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3.0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改进版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3.1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3.2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3.0/3.1/3.2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有趣的甜品名称都是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Honeycomb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（蜂巢）。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月份统计，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系统的应用数达到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48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万，在智能手机市场的占有率达到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43%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，位居第一。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19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4.0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，甜品名称是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Ice Cream Sandwich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（冰激凌三明治）。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741680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9.1.2  Android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系统的发展历程</a:t>
            </a:r>
            <a:endParaRPr lang="zh-CN" altLang="en-US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2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7416800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9.1.2  Android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系统的发展历程</a:t>
            </a:r>
            <a:endParaRPr lang="zh-CN" altLang="en-US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4825" y="1428750"/>
            <a:ext cx="8642350" cy="53676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28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4.1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4.2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4.1/4.2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有趣的甜品名称都是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Jelly Bean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（果冻豆）。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7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发布升级版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4.3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，甜品名称仍然沿用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Jelly Bean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（果冻豆）。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正式发布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4.4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，甜品名称是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KitKat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（奇巧巧克力）。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2014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年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26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日，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公司在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 I/O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大会发布了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Android 5.0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，支持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64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位处理器和协处理器芯片，提供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5000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个全新软件接口，用户界面更加简约，图标更加圆润，全新的字体和调色板，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Cloud Dataflow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方便用户创建数据管道用于提取和分析大数据，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Google Cloud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也支持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SQL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NoSQLogic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BigQuery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以及自家的计算引擎，增加了被盗自毁功能，阐述了对下一代手机、平板、手表、模块化手机、车载系统、机顶盒等硬件设备规范。甜品名称是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Lollipop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（棒棒糖）。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9228138" y="6616700"/>
            <a:ext cx="1439862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1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dirty="0">
                <a:ea typeface="华文细黑" pitchFamily="2" charset="-122"/>
              </a:rPr>
              <a:t>Page </a:t>
            </a:r>
            <a:r>
              <a:rPr lang="de-DE" altLang="zh-CN" sz="1000" b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ea typeface="华文细黑" pitchFamily="2" charset="-122"/>
              </a:rPr>
            </a:fld>
            <a:endParaRPr lang="zh-CN" altLang="en-US" sz="1000" b="1" dirty="0">
              <a:ea typeface="华文细黑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2135188" y="115888"/>
            <a:ext cx="7129462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2" charset="-122"/>
              </a:rPr>
              <a:t>9.1.3 Android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2" charset="-122"/>
              </a:rPr>
              <a:t>系统的特点</a:t>
            </a:r>
            <a:endParaRPr lang="en-US" altLang="zh-CN" sz="4300" dirty="0">
              <a:latin typeface="Times New Roman" panose="02020503050405090304" pitchFamily="18" charset="0"/>
              <a:ea typeface="黑体" pitchFamily="2" charset="-122"/>
            </a:endParaRPr>
          </a:p>
        </p:txBody>
      </p:sp>
      <p:sp>
        <p:nvSpPr>
          <p:cNvPr id="20483" name="矩形 11"/>
          <p:cNvSpPr/>
          <p:nvPr/>
        </p:nvSpPr>
        <p:spPr>
          <a:xfrm>
            <a:off x="3432175" y="1989138"/>
            <a:ext cx="5400675" cy="3412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80000"/>
              </a:lnSpc>
            </a:pPr>
            <a:r>
              <a:rPr lang="en-US" altLang="zh-CN" sz="2400" i="0" dirty="0">
                <a:latin typeface="Times New Roman" panose="02020503050405090304" pitchFamily="18" charset="0"/>
                <a:ea typeface="黑体" pitchFamily="2" charset="-122"/>
              </a:rPr>
              <a:t>1. </a:t>
            </a:r>
            <a:r>
              <a:rPr lang="zh-CN" altLang="en-US" sz="2400" i="0" dirty="0">
                <a:latin typeface="Times New Roman" panose="02020503050405090304" pitchFamily="18" charset="0"/>
                <a:ea typeface="黑体" pitchFamily="2" charset="-122"/>
              </a:rPr>
              <a:t>开放性</a:t>
            </a:r>
            <a:endParaRPr lang="zh-CN" altLang="en-US" sz="2400" i="0" dirty="0">
              <a:latin typeface="Times New Roman" panose="02020503050405090304" pitchFamily="18" charset="0"/>
              <a:ea typeface="黑体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400" i="0" dirty="0">
                <a:latin typeface="Times New Roman" panose="02020503050405090304" pitchFamily="18" charset="0"/>
                <a:ea typeface="黑体" pitchFamily="2" charset="-122"/>
              </a:rPr>
              <a:t>2. </a:t>
            </a:r>
            <a:r>
              <a:rPr lang="zh-CN" altLang="en-US" sz="2400" i="0" dirty="0">
                <a:latin typeface="Times New Roman" panose="02020503050405090304" pitchFamily="18" charset="0"/>
                <a:ea typeface="黑体" pitchFamily="2" charset="-122"/>
              </a:rPr>
              <a:t>方便性</a:t>
            </a:r>
            <a:endParaRPr lang="zh-CN" altLang="en-US" sz="2400" i="0" dirty="0">
              <a:latin typeface="Times New Roman" panose="02020503050405090304" pitchFamily="18" charset="0"/>
              <a:ea typeface="黑体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400" i="0" dirty="0">
                <a:latin typeface="Times New Roman" panose="02020503050405090304" pitchFamily="18" charset="0"/>
                <a:ea typeface="黑体" pitchFamily="2" charset="-122"/>
              </a:rPr>
              <a:t>3. </a:t>
            </a:r>
            <a:r>
              <a:rPr lang="zh-CN" altLang="en-US" sz="2400" i="0" dirty="0">
                <a:latin typeface="Times New Roman" panose="02020503050405090304" pitchFamily="18" charset="0"/>
                <a:ea typeface="黑体" pitchFamily="2" charset="-122"/>
              </a:rPr>
              <a:t>基于组件的应用程序框架</a:t>
            </a:r>
            <a:endParaRPr lang="zh-CN" altLang="en-US" sz="2400" i="0" dirty="0">
              <a:latin typeface="Times New Roman" panose="02020503050405090304" pitchFamily="18" charset="0"/>
              <a:ea typeface="黑体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400" i="0" dirty="0">
                <a:latin typeface="Times New Roman" panose="02020503050405090304" pitchFamily="18" charset="0"/>
                <a:ea typeface="黑体" pitchFamily="2" charset="-122"/>
              </a:rPr>
              <a:t>4. </a:t>
            </a:r>
            <a:r>
              <a:rPr lang="zh-CN" altLang="en-US" sz="2400" i="0" dirty="0">
                <a:latin typeface="Times New Roman" panose="02020503050405090304" pitchFamily="18" charset="0"/>
                <a:ea typeface="黑体" pitchFamily="2" charset="-122"/>
              </a:rPr>
              <a:t>高效、快速地数据存储方式</a:t>
            </a:r>
            <a:endParaRPr lang="zh-CN" altLang="en-US" sz="2400" i="0" dirty="0">
              <a:latin typeface="Times New Roman" panose="02020503050405090304" pitchFamily="18" charset="0"/>
              <a:ea typeface="黑体" pitchFamily="2" charset="-122"/>
            </a:endParaRPr>
          </a:p>
          <a:p>
            <a:pPr algn="just">
              <a:lnSpc>
                <a:spcPct val="180000"/>
              </a:lnSpc>
            </a:pPr>
            <a:r>
              <a:rPr lang="en-US" altLang="zh-CN" sz="2400" i="0" dirty="0">
                <a:latin typeface="Times New Roman" panose="02020503050405090304" pitchFamily="18" charset="0"/>
                <a:ea typeface="黑体" pitchFamily="2" charset="-122"/>
              </a:rPr>
              <a:t>5. </a:t>
            </a:r>
            <a:r>
              <a:rPr lang="zh-CN" altLang="en-US" sz="2400" i="0" dirty="0">
                <a:latin typeface="Times New Roman" panose="02020503050405090304" pitchFamily="18" charset="0"/>
                <a:ea typeface="黑体" pitchFamily="2" charset="-122"/>
              </a:rPr>
              <a:t>支持广泛的业务应用</a:t>
            </a:r>
            <a:endParaRPr lang="zh-CN" altLang="en-US" sz="2400" i="0" dirty="0">
              <a:latin typeface="Times New Roman" panose="02020503050405090304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1773</Words>
  <Application>WPS 演示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Tahoma</vt:lpstr>
      <vt:lpstr>Wingdings 2</vt:lpstr>
      <vt:lpstr>宋体-简</vt:lpstr>
      <vt:lpstr>华文细黑</vt:lpstr>
      <vt:lpstr>黑体-简</vt:lpstr>
      <vt:lpstr>MS UI Gothic</vt:lpstr>
      <vt:lpstr>冬青黑体简体中文</vt:lpstr>
      <vt:lpstr>Office 主题</vt:lpstr>
      <vt:lpstr>9.1 Android概述 9.1.1 什么是Android系统</vt:lpstr>
      <vt:lpstr>9.1.2  Android系统的发展历程</vt:lpstr>
      <vt:lpstr>9.1.2  Android系统的发展历程</vt:lpstr>
      <vt:lpstr>9.1.2  Android系统的发展历程</vt:lpstr>
      <vt:lpstr>9.1.3 Android系统的特点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30</cp:revision>
  <dcterms:created xsi:type="dcterms:W3CDTF">2020-10-16T01:16:35Z</dcterms:created>
  <dcterms:modified xsi:type="dcterms:W3CDTF">2020-10-16T01:16:35Z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