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98" r:id="rId3"/>
    <p:sldId id="599" r:id="rId4"/>
    <p:sldId id="600" r:id="rId5"/>
    <p:sldId id="601" r:id="rId6"/>
    <p:sldId id="602" r:id="rId7"/>
    <p:sldId id="603"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628" name="Rectangle 36"/>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a typeface="华文细黑" pitchFamily="2" charset="-122"/>
            </a:endParaRPr>
          </a:p>
        </p:txBody>
      </p:sp>
      <p:graphicFrame>
        <p:nvGraphicFramePr>
          <p:cNvPr id="366627" name="对象 366626"/>
          <p:cNvGraphicFramePr/>
          <p:nvPr/>
        </p:nvGraphicFramePr>
        <p:xfrm>
          <a:off x="1703388" y="981075"/>
          <a:ext cx="8208962" cy="5472113"/>
        </p:xfrm>
        <a:graphic>
          <a:graphicData uri="http://schemas.openxmlformats.org/presentationml/2006/ole">
            <mc:AlternateContent xmlns:mc="http://schemas.openxmlformats.org/markup-compatibility/2006">
              <mc:Choice xmlns:v="urn:schemas-microsoft-com:vml" Requires="v">
                <p:oleObj spid="_x0000_s3076" name="" r:id="rId1" imgW="4622800" imgH="3860800" progId="Visio.Drawing.11">
                  <p:embed/>
                </p:oleObj>
              </mc:Choice>
              <mc:Fallback>
                <p:oleObj name="" r:id="rId1" imgW="4622800" imgH="3860800" progId="Visio.Drawing.11">
                  <p:embed/>
                  <p:pic>
                    <p:nvPicPr>
                      <p:cNvPr id="0" name="图片 3075"/>
                      <p:cNvPicPr/>
                      <p:nvPr/>
                    </p:nvPicPr>
                    <p:blipFill>
                      <a:blip r:embed="rId2"/>
                      <a:stretch>
                        <a:fillRect/>
                      </a:stretch>
                    </p:blipFill>
                    <p:spPr>
                      <a:xfrm>
                        <a:off x="1703388" y="981075"/>
                        <a:ext cx="8208962" cy="5472113"/>
                      </a:xfrm>
                      <a:prstGeom prst="rect">
                        <a:avLst/>
                      </a:prstGeom>
                      <a:noFill/>
                      <a:ln w="38100">
                        <a:noFill/>
                        <a:miter/>
                      </a:ln>
                    </p:spPr>
                  </p:pic>
                </p:oleObj>
              </mc:Fallback>
            </mc:AlternateContent>
          </a:graphicData>
        </a:graphic>
      </p:graphicFrame>
      <p:sp>
        <p:nvSpPr>
          <p:cNvPr id="366629" name="Rectangle 4"/>
          <p:cNvSpPr>
            <a:spLocks noGrp="1"/>
          </p:cNvSpPr>
          <p:nvPr>
            <p:ph type="title" idx="4294967295"/>
          </p:nvPr>
        </p:nvSpPr>
        <p:spPr>
          <a:xfrm>
            <a:off x="2208213" y="215900"/>
            <a:ext cx="6048375" cy="692150"/>
          </a:xfrm>
        </p:spPr>
        <p:txBody>
          <a:bodyPr vert="horz" wrap="square" lIns="91440" tIns="45720" rIns="91440" bIns="45720" anchor="b">
            <a:normAutofit fontScale="90000"/>
          </a:bodyPr>
          <a:p>
            <a:pPr eaLnBrk="1" hangingPunct="1"/>
            <a:r>
              <a:rPr lang="en-US" altLang="zh-CN" sz="4300" dirty="0">
                <a:latin typeface="Times New Roman" panose="02020503050405090304" pitchFamily="18" charset="0"/>
                <a:ea typeface="黑体" pitchFamily="2" charset="-122"/>
              </a:rPr>
              <a:t>9.2 Android</a:t>
            </a:r>
            <a:r>
              <a:rPr lang="zh-CN" altLang="en-US" sz="4300" dirty="0">
                <a:latin typeface="Times New Roman" panose="02020503050405090304" pitchFamily="18" charset="0"/>
                <a:ea typeface="黑体" pitchFamily="2" charset="-122"/>
              </a:rPr>
              <a:t>系统架构</a:t>
            </a:r>
            <a:endParaRPr lang="zh-CN" altLang="en-US" sz="4300" dirty="0">
              <a:latin typeface="Times New Roman" panose="02020503050405090304" pitchFamily="18" charset="0"/>
              <a:ea typeface="黑体" pitchFamily="2" charset="-122"/>
            </a:endParaRPr>
          </a:p>
        </p:txBody>
      </p:sp>
      <p:sp>
        <p:nvSpPr>
          <p:cNvPr id="366630" name="Text Box 39"/>
          <p:cNvSpPr txBox="1"/>
          <p:nvPr/>
        </p:nvSpPr>
        <p:spPr>
          <a:xfrm>
            <a:off x="5002213" y="6446838"/>
            <a:ext cx="1884680" cy="368300"/>
          </a:xfrm>
          <a:prstGeom prst="rect">
            <a:avLst/>
          </a:prstGeom>
          <a:noFill/>
          <a:ln w="9525">
            <a:noFill/>
          </a:ln>
        </p:spPr>
        <p:txBody>
          <a:bodyPr wrap="none">
            <a:spAutoFit/>
          </a:bodyPr>
          <a:p>
            <a:r>
              <a:rPr lang="en-US" altLang="zh-CN" dirty="0">
                <a:latin typeface="Arial" panose="020B0604020202090204" pitchFamily="34" charset="0"/>
              </a:rPr>
              <a:t>Android</a:t>
            </a:r>
            <a:r>
              <a:rPr lang="zh-CN" altLang="en-US" dirty="0">
                <a:latin typeface="Arial" panose="020B0604020202090204" pitchFamily="34" charset="0"/>
              </a:rPr>
              <a:t>系统框架</a:t>
            </a:r>
            <a:endParaRPr lang="zh-CN" altLang="en-US" dirty="0">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7"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67618" name="Rectangle 4"/>
          <p:cNvSpPr>
            <a:spLocks noGrp="1"/>
          </p:cNvSpPr>
          <p:nvPr>
            <p:ph type="title" idx="4294967295"/>
          </p:nvPr>
        </p:nvSpPr>
        <p:spPr>
          <a:xfrm>
            <a:off x="2135188"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9.2.1  Linux</a:t>
            </a:r>
            <a:r>
              <a:rPr lang="zh-CN" altLang="en-US" sz="4300" dirty="0">
                <a:latin typeface="Times New Roman" panose="02020503050405090304" pitchFamily="18" charset="0"/>
                <a:ea typeface="黑体" pitchFamily="2" charset="-122"/>
              </a:rPr>
              <a:t>内核层</a:t>
            </a:r>
            <a:endParaRPr lang="zh-CN" altLang="en-US" sz="4300" dirty="0">
              <a:latin typeface="Times New Roman" panose="02020503050405090304" pitchFamily="18" charset="0"/>
              <a:ea typeface="黑体" pitchFamily="2" charset="-122"/>
            </a:endParaRPr>
          </a:p>
        </p:txBody>
      </p:sp>
      <p:sp>
        <p:nvSpPr>
          <p:cNvPr id="367619" name="矩形 9"/>
          <p:cNvSpPr/>
          <p:nvPr/>
        </p:nvSpPr>
        <p:spPr>
          <a:xfrm>
            <a:off x="1668463" y="1114425"/>
            <a:ext cx="8820150" cy="5408295"/>
          </a:xfrm>
          <a:prstGeom prst="rect">
            <a:avLst/>
          </a:prstGeom>
          <a:noFill/>
          <a:ln w="9525">
            <a:noFill/>
          </a:ln>
        </p:spPr>
        <p:txBody>
          <a:bodyPr>
            <a:spAutoFit/>
          </a:bodyPr>
          <a:p>
            <a:pPr indent="457200" algn="just">
              <a:lnSpc>
                <a:spcPct val="120000"/>
              </a:lnSpc>
            </a:pPr>
            <a:r>
              <a:rPr lang="en-US" altLang="zh-CN" sz="2400" i="0" dirty="0">
                <a:latin typeface="Times New Roman" panose="02020503050405090304" pitchFamily="18" charset="0"/>
                <a:ea typeface="黑体" pitchFamily="2" charset="-122"/>
              </a:rPr>
              <a:t>Android</a:t>
            </a:r>
            <a:r>
              <a:rPr lang="zh-CN" altLang="en-US" sz="2400" i="0" dirty="0">
                <a:latin typeface="Times New Roman" panose="02020503050405090304" pitchFamily="18" charset="0"/>
                <a:ea typeface="黑体" pitchFamily="2" charset="-122"/>
              </a:rPr>
              <a:t>系统核心服务的实现是基于</a:t>
            </a:r>
            <a:r>
              <a:rPr lang="en-US" altLang="zh-CN" sz="2400" i="0" dirty="0">
                <a:latin typeface="Times New Roman" panose="02020503050405090304" pitchFamily="18" charset="0"/>
                <a:ea typeface="黑体" pitchFamily="2" charset="-122"/>
              </a:rPr>
              <a:t>Linux</a:t>
            </a:r>
            <a:r>
              <a:rPr lang="zh-CN" altLang="en-US" sz="2400" i="0" dirty="0">
                <a:latin typeface="Times New Roman" panose="02020503050405090304" pitchFamily="18" charset="0"/>
                <a:ea typeface="黑体" pitchFamily="2" charset="-122"/>
              </a:rPr>
              <a:t>内核的，包括内存管理、进程管理、网络协议栈、安全性和驱动模块等都依赖于该内核。</a:t>
            </a:r>
            <a:r>
              <a:rPr lang="en-US" altLang="zh-CN" sz="2400" i="0" dirty="0">
                <a:latin typeface="Times New Roman" panose="02020503050405090304" pitchFamily="18" charset="0"/>
                <a:ea typeface="黑体" pitchFamily="2" charset="-122"/>
              </a:rPr>
              <a:t>Linux</a:t>
            </a:r>
            <a:r>
              <a:rPr lang="zh-CN" altLang="en-US" sz="2400" i="0" dirty="0">
                <a:latin typeface="Times New Roman" panose="02020503050405090304" pitchFamily="18" charset="0"/>
                <a:ea typeface="黑体" pitchFamily="2" charset="-122"/>
              </a:rPr>
              <a:t>内核作为硬件和软件栈之间的抽象层，</a:t>
            </a:r>
            <a:r>
              <a:rPr lang="en-US" altLang="zh-CN" sz="2400" i="0" dirty="0">
                <a:latin typeface="Times New Roman" panose="02020503050405090304" pitchFamily="18" charset="0"/>
                <a:ea typeface="黑体" pitchFamily="2" charset="-122"/>
              </a:rPr>
              <a:t>Android</a:t>
            </a:r>
            <a:r>
              <a:rPr lang="zh-CN" altLang="en-US" sz="2400" i="0" dirty="0">
                <a:latin typeface="Times New Roman" panose="02020503050405090304" pitchFamily="18" charset="0"/>
                <a:ea typeface="黑体" pitchFamily="2" charset="-122"/>
              </a:rPr>
              <a:t>对其完成了增强，主要涉及硬件时钟（</a:t>
            </a:r>
            <a:r>
              <a:rPr lang="en-US" altLang="zh-CN" sz="2400" i="0" dirty="0">
                <a:latin typeface="Times New Roman" panose="02020503050405090304" pitchFamily="18" charset="0"/>
                <a:ea typeface="黑体" pitchFamily="2" charset="-122"/>
              </a:rPr>
              <a:t>Alarm</a:t>
            </a:r>
            <a:r>
              <a:rPr lang="zh-CN" altLang="en-US" sz="2400" i="0" dirty="0">
                <a:latin typeface="Times New Roman" panose="02020503050405090304" pitchFamily="18" charset="0"/>
                <a:ea typeface="黑体" pitchFamily="2" charset="-122"/>
              </a:rPr>
              <a:t>）、内存分配与共享（</a:t>
            </a:r>
            <a:r>
              <a:rPr lang="en-US" altLang="zh-CN" sz="2400" i="0" dirty="0">
                <a:latin typeface="Times New Roman" panose="02020503050405090304" pitchFamily="18" charset="0"/>
                <a:ea typeface="黑体" pitchFamily="2" charset="-122"/>
              </a:rPr>
              <a:t>Ashmem</a:t>
            </a:r>
            <a:r>
              <a:rPr lang="zh-CN" altLang="en-US" sz="2400" i="0" dirty="0">
                <a:latin typeface="Times New Roman" panose="02020503050405090304" pitchFamily="18" charset="0"/>
                <a:ea typeface="黑体" pitchFamily="2" charset="-122"/>
              </a:rPr>
              <a:t>）、低内存管理（</a:t>
            </a:r>
            <a:r>
              <a:rPr lang="en-US" altLang="zh-CN" sz="2400" i="0" dirty="0">
                <a:latin typeface="Times New Roman" panose="02020503050405090304" pitchFamily="18" charset="0"/>
                <a:ea typeface="黑体" pitchFamily="2" charset="-122"/>
              </a:rPr>
              <a:t>Low Memory Killer</a:t>
            </a:r>
            <a:r>
              <a:rPr lang="zh-CN" altLang="en-US" sz="2400" i="0" dirty="0">
                <a:latin typeface="Times New Roman" panose="02020503050405090304" pitchFamily="18" charset="0"/>
                <a:ea typeface="黑体" pitchFamily="2" charset="-122"/>
              </a:rPr>
              <a:t>）、</a:t>
            </a:r>
            <a:r>
              <a:rPr lang="en-US" altLang="zh-CN" sz="2400" i="0" dirty="0">
                <a:latin typeface="Times New Roman" panose="02020503050405090304" pitchFamily="18" charset="0"/>
                <a:ea typeface="黑体" pitchFamily="2" charset="-122"/>
              </a:rPr>
              <a:t>Kernel</a:t>
            </a:r>
            <a:r>
              <a:rPr lang="zh-CN" altLang="en-US" sz="2400" i="0" dirty="0">
                <a:latin typeface="Times New Roman" panose="02020503050405090304" pitchFamily="18" charset="0"/>
                <a:ea typeface="黑体" pitchFamily="2" charset="-122"/>
              </a:rPr>
              <a:t>调试（</a:t>
            </a:r>
            <a:r>
              <a:rPr lang="en-US" altLang="zh-CN" sz="2400" i="0" dirty="0">
                <a:latin typeface="Times New Roman" panose="02020503050405090304" pitchFamily="18" charset="0"/>
                <a:ea typeface="黑体" pitchFamily="2" charset="-122"/>
              </a:rPr>
              <a:t>Kernel Debugger</a:t>
            </a:r>
            <a:r>
              <a:rPr lang="zh-CN" altLang="en-US" sz="2400" i="0" dirty="0">
                <a:latin typeface="Times New Roman" panose="02020503050405090304" pitchFamily="18" charset="0"/>
                <a:ea typeface="黑体" pitchFamily="2" charset="-122"/>
              </a:rPr>
              <a:t>）、日志设备（</a:t>
            </a:r>
            <a:r>
              <a:rPr lang="en-US" altLang="zh-CN" sz="2400" i="0" dirty="0">
                <a:latin typeface="Times New Roman" panose="02020503050405090304" pitchFamily="18" charset="0"/>
                <a:ea typeface="黑体" pitchFamily="2" charset="-122"/>
              </a:rPr>
              <a:t>Logger</a:t>
            </a:r>
            <a:r>
              <a:rPr lang="zh-CN" altLang="en-US" sz="2400" i="0" dirty="0">
                <a:latin typeface="Times New Roman" panose="02020503050405090304" pitchFamily="18" charset="0"/>
                <a:ea typeface="黑体" pitchFamily="2" charset="-122"/>
              </a:rPr>
              <a:t>）、</a:t>
            </a:r>
            <a:r>
              <a:rPr lang="en-US" altLang="zh-CN" sz="2400" i="0" dirty="0">
                <a:latin typeface="Times New Roman" panose="02020503050405090304" pitchFamily="18" charset="0"/>
                <a:ea typeface="黑体" pitchFamily="2" charset="-122"/>
              </a:rPr>
              <a:t>Android IPC</a:t>
            </a:r>
            <a:r>
              <a:rPr lang="zh-CN" altLang="en-US" sz="2400" i="0" dirty="0">
                <a:latin typeface="Times New Roman" panose="02020503050405090304" pitchFamily="18" charset="0"/>
                <a:ea typeface="黑体" pitchFamily="2" charset="-122"/>
              </a:rPr>
              <a:t>机制（</a:t>
            </a:r>
            <a:r>
              <a:rPr lang="en-US" altLang="zh-CN" sz="2400" i="0" dirty="0">
                <a:latin typeface="Times New Roman" panose="02020503050405090304" pitchFamily="18" charset="0"/>
                <a:ea typeface="黑体" pitchFamily="2" charset="-122"/>
              </a:rPr>
              <a:t>Binder</a:t>
            </a:r>
            <a:r>
              <a:rPr lang="zh-CN" altLang="en-US" sz="2400" i="0" dirty="0">
                <a:latin typeface="Times New Roman" panose="02020503050405090304" pitchFamily="18" charset="0"/>
                <a:ea typeface="黑体" pitchFamily="2" charset="-122"/>
              </a:rPr>
              <a:t>）和电源管理（</a:t>
            </a:r>
            <a:r>
              <a:rPr lang="en-US" altLang="zh-CN" sz="2400" i="0" dirty="0">
                <a:latin typeface="Times New Roman" panose="02020503050405090304" pitchFamily="18" charset="0"/>
                <a:ea typeface="黑体" pitchFamily="2" charset="-122"/>
              </a:rPr>
              <a:t>Power Management</a:t>
            </a:r>
            <a:r>
              <a:rPr lang="zh-CN" altLang="en-US" sz="2400" i="0" dirty="0">
                <a:latin typeface="Times New Roman" panose="02020503050405090304" pitchFamily="18" charset="0"/>
                <a:ea typeface="黑体" pitchFamily="2" charset="-122"/>
              </a:rPr>
              <a:t>）等内容。与此同时，</a:t>
            </a:r>
            <a:r>
              <a:rPr lang="en-US" altLang="zh-CN" sz="2400" i="0" dirty="0">
                <a:latin typeface="Times New Roman" panose="02020503050405090304" pitchFamily="18" charset="0"/>
                <a:ea typeface="黑体" pitchFamily="2" charset="-122"/>
              </a:rPr>
              <a:t>Android</a:t>
            </a:r>
            <a:r>
              <a:rPr lang="zh-CN" altLang="en-US" sz="2400" i="0" dirty="0">
                <a:latin typeface="Times New Roman" panose="02020503050405090304" pitchFamily="18" charset="0"/>
                <a:ea typeface="黑体" pitchFamily="2" charset="-122"/>
              </a:rPr>
              <a:t>系统对</a:t>
            </a:r>
            <a:r>
              <a:rPr lang="en-US" altLang="zh-CN" sz="2400" i="0" dirty="0">
                <a:latin typeface="Times New Roman" panose="02020503050405090304" pitchFamily="18" charset="0"/>
                <a:ea typeface="黑体" pitchFamily="2" charset="-122"/>
              </a:rPr>
              <a:t>Linux</a:t>
            </a:r>
            <a:r>
              <a:rPr lang="zh-CN" altLang="en-US" sz="2400" i="0" dirty="0">
                <a:latin typeface="Times New Roman" panose="02020503050405090304" pitchFamily="18" charset="0"/>
                <a:ea typeface="黑体" pitchFamily="2" charset="-122"/>
              </a:rPr>
              <a:t>内核还进行了部分修改，主要内容：</a:t>
            </a:r>
            <a:endParaRPr lang="zh-CN" altLang="en-US" sz="2400" i="0" dirty="0">
              <a:latin typeface="Times New Roman" panose="02020503050405090304" pitchFamily="18" charset="0"/>
              <a:ea typeface="黑体" pitchFamily="2" charset="-122"/>
            </a:endParaRPr>
          </a:p>
          <a:p>
            <a:pPr indent="457200" algn="just">
              <a:lnSpc>
                <a:spcPct val="120000"/>
              </a:lnSpc>
            </a:pPr>
            <a:r>
              <a:rPr lang="zh-CN" altLang="en-US" sz="2400" i="0" dirty="0">
                <a:latin typeface="Times New Roman" panose="02020503050405090304" pitchFamily="18" charset="0"/>
                <a:ea typeface="黑体" pitchFamily="2" charset="-122"/>
              </a:rPr>
              <a:t>（</a:t>
            </a:r>
            <a:r>
              <a:rPr lang="en-US" altLang="zh-CN" sz="2400" i="0" dirty="0">
                <a:latin typeface="Times New Roman" panose="02020503050405090304" pitchFamily="18" charset="0"/>
                <a:ea typeface="黑体" pitchFamily="2" charset="-122"/>
              </a:rPr>
              <a:t>1</a:t>
            </a:r>
            <a:r>
              <a:rPr lang="zh-CN" altLang="en-US" sz="2400" i="0" dirty="0">
                <a:latin typeface="Times New Roman" panose="02020503050405090304" pitchFamily="18" charset="0"/>
                <a:ea typeface="黑体" pitchFamily="2" charset="-122"/>
              </a:rPr>
              <a:t>）</a:t>
            </a:r>
            <a:r>
              <a:rPr lang="en-US" altLang="zh-CN" sz="2400" i="0" dirty="0">
                <a:latin typeface="Times New Roman" panose="02020503050405090304" pitchFamily="18" charset="0"/>
                <a:ea typeface="黑体" pitchFamily="2" charset="-122"/>
              </a:rPr>
              <a:t>Binder</a:t>
            </a:r>
            <a:r>
              <a:rPr lang="zh-CN" altLang="en-US" sz="2400" i="0" dirty="0">
                <a:latin typeface="Times New Roman" panose="02020503050405090304" pitchFamily="18" charset="0"/>
                <a:ea typeface="黑体" pitchFamily="2" charset="-122"/>
              </a:rPr>
              <a:t>：提供有效的进程间通信。虽然</a:t>
            </a:r>
            <a:r>
              <a:rPr lang="en-US" altLang="zh-CN" sz="2400" i="0" dirty="0">
                <a:latin typeface="Times New Roman" panose="02020503050405090304" pitchFamily="18" charset="0"/>
                <a:ea typeface="黑体" pitchFamily="2" charset="-122"/>
              </a:rPr>
              <a:t>Linux</a:t>
            </a:r>
            <a:r>
              <a:rPr lang="zh-CN" altLang="en-US" sz="2400" i="0" dirty="0">
                <a:latin typeface="Times New Roman" panose="02020503050405090304" pitchFamily="18" charset="0"/>
                <a:ea typeface="黑体" pitchFamily="2" charset="-122"/>
              </a:rPr>
              <a:t>内核本身已经提供了这些功能，但</a:t>
            </a:r>
            <a:r>
              <a:rPr lang="en-US" altLang="zh-CN" sz="2400" i="0" dirty="0">
                <a:latin typeface="Times New Roman" panose="02020503050405090304" pitchFamily="18" charset="0"/>
                <a:ea typeface="黑体" pitchFamily="2" charset="-122"/>
              </a:rPr>
              <a:t>Android</a:t>
            </a:r>
            <a:r>
              <a:rPr lang="zh-CN" altLang="en-US" sz="2400" i="0" dirty="0">
                <a:latin typeface="Times New Roman" panose="02020503050405090304" pitchFamily="18" charset="0"/>
                <a:ea typeface="黑体" pitchFamily="2" charset="-122"/>
              </a:rPr>
              <a:t>系统很多服务都需要用到该功能，为了某种原因其实现了自己的一套。</a:t>
            </a:r>
            <a:endParaRPr lang="zh-CN" altLang="en-US" sz="2400" i="0" dirty="0">
              <a:latin typeface="Times New Roman" panose="02020503050405090304" pitchFamily="18" charset="0"/>
              <a:ea typeface="黑体" pitchFamily="2" charset="-122"/>
            </a:endParaRPr>
          </a:p>
          <a:p>
            <a:pPr indent="457200" algn="just">
              <a:lnSpc>
                <a:spcPct val="120000"/>
              </a:lnSpc>
            </a:pPr>
            <a:r>
              <a:rPr lang="zh-CN" altLang="en-US" sz="2400" i="0" dirty="0">
                <a:latin typeface="Times New Roman" panose="02020503050405090304" pitchFamily="18" charset="0"/>
                <a:ea typeface="黑体" pitchFamily="2" charset="-122"/>
              </a:rPr>
              <a:t>（</a:t>
            </a:r>
            <a:r>
              <a:rPr lang="en-US" altLang="zh-CN" sz="2400" i="0" dirty="0">
                <a:latin typeface="Times New Roman" panose="02020503050405090304" pitchFamily="18" charset="0"/>
                <a:ea typeface="黑体" pitchFamily="2" charset="-122"/>
              </a:rPr>
              <a:t>2</a:t>
            </a:r>
            <a:r>
              <a:rPr lang="zh-CN" altLang="en-US" sz="2400" i="0" dirty="0">
                <a:latin typeface="Times New Roman" panose="02020503050405090304" pitchFamily="18" charset="0"/>
                <a:ea typeface="黑体" pitchFamily="2" charset="-122"/>
              </a:rPr>
              <a:t>）电源管理：为手持设备节省能耗。</a:t>
            </a:r>
            <a:endParaRPr lang="zh-CN" altLang="en-US" sz="2400" i="0" dirty="0">
              <a:latin typeface="Times New Roman" panose="02020503050405090304" pitchFamily="18" charset="0"/>
              <a:ea typeface="黑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1"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68642" name="Rectangle 2"/>
          <p:cNvSpPr>
            <a:spLocks noGrp="1"/>
          </p:cNvSpPr>
          <p:nvPr>
            <p:ph type="title" idx="4294967295"/>
          </p:nvPr>
        </p:nvSpPr>
        <p:spPr>
          <a:xfrm>
            <a:off x="2063750" y="115888"/>
            <a:ext cx="489585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9.2.2  </a:t>
            </a:r>
            <a:r>
              <a:rPr lang="zh-CN" altLang="en-US" sz="4300" dirty="0">
                <a:latin typeface="Times New Roman" panose="02020503050405090304" pitchFamily="18" charset="0"/>
                <a:ea typeface="黑体" pitchFamily="2" charset="-122"/>
              </a:rPr>
              <a:t>系统运行库层</a:t>
            </a:r>
            <a:endParaRPr lang="zh-CN" altLang="en-US" sz="4300" dirty="0">
              <a:latin typeface="Times New Roman" panose="02020503050405090304" pitchFamily="18" charset="0"/>
              <a:ea typeface="黑体" pitchFamily="2" charset="-122"/>
            </a:endParaRPr>
          </a:p>
        </p:txBody>
      </p:sp>
      <p:sp>
        <p:nvSpPr>
          <p:cNvPr id="368643" name="矩形 21"/>
          <p:cNvSpPr/>
          <p:nvPr/>
        </p:nvSpPr>
        <p:spPr>
          <a:xfrm>
            <a:off x="1589088" y="995363"/>
            <a:ext cx="8964612" cy="5631180"/>
          </a:xfrm>
          <a:prstGeom prst="rect">
            <a:avLst/>
          </a:prstGeom>
          <a:noFill/>
          <a:ln w="9525">
            <a:noFill/>
          </a:ln>
        </p:spPr>
        <p:txBody>
          <a:bodyPr>
            <a:spAutoFit/>
          </a:bodyPr>
          <a:p>
            <a:pPr indent="457200" algn="just"/>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系统一般包含一些</a:t>
            </a:r>
            <a:r>
              <a:rPr lang="en-US" altLang="zh-CN" sz="2000" i="0" dirty="0">
                <a:latin typeface="Times New Roman" panose="02020503050405090304" pitchFamily="18" charset="0"/>
                <a:ea typeface="黑体" pitchFamily="2" charset="-122"/>
              </a:rPr>
              <a:t>C/C++</a:t>
            </a:r>
            <a:r>
              <a:rPr lang="zh-CN" altLang="en-US" sz="2000" i="0" dirty="0">
                <a:latin typeface="Times New Roman" panose="02020503050405090304" pitchFamily="18" charset="0"/>
                <a:ea typeface="黑体" pitchFamily="2" charset="-122"/>
              </a:rPr>
              <a:t>库，这些库能够被</a:t>
            </a:r>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系统中不同的组件使用，它们通过</a:t>
            </a:r>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应用程序框架为开发者提供服务，构成了</a:t>
            </a:r>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的系统运行库层，具体又被分为程序库和</a:t>
            </a:r>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运行库。程序库的内容主要有：</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1</a:t>
            </a:r>
            <a:r>
              <a:rPr lang="zh-CN" altLang="en-US" sz="2000" i="0" dirty="0">
                <a:latin typeface="Times New Roman" panose="02020503050405090304" pitchFamily="18" charset="0"/>
                <a:ea typeface="黑体" pitchFamily="2" charset="-122"/>
              </a:rPr>
              <a:t>）系统</a:t>
            </a:r>
            <a:r>
              <a:rPr lang="en-US" altLang="zh-CN" sz="2000" i="0" dirty="0">
                <a:latin typeface="Times New Roman" panose="02020503050405090304" pitchFamily="18" charset="0"/>
                <a:ea typeface="黑体" pitchFamily="2" charset="-122"/>
              </a:rPr>
              <a:t>C</a:t>
            </a:r>
            <a:r>
              <a:rPr lang="zh-CN" altLang="en-US" sz="2000" i="0" dirty="0">
                <a:latin typeface="Times New Roman" panose="02020503050405090304" pitchFamily="18" charset="0"/>
                <a:ea typeface="黑体" pitchFamily="2" charset="-122"/>
              </a:rPr>
              <a:t>库，这是一个从</a:t>
            </a:r>
            <a:r>
              <a:rPr lang="en-US" altLang="zh-CN" sz="2000" i="0" dirty="0">
                <a:latin typeface="Times New Roman" panose="02020503050405090304" pitchFamily="18" charset="0"/>
                <a:ea typeface="黑体" pitchFamily="2" charset="-122"/>
              </a:rPr>
              <a:t>BSD</a:t>
            </a:r>
            <a:r>
              <a:rPr lang="zh-CN" altLang="en-US" sz="2000" i="0" dirty="0">
                <a:latin typeface="Times New Roman" panose="02020503050405090304" pitchFamily="18" charset="0"/>
                <a:ea typeface="黑体" pitchFamily="2" charset="-122"/>
              </a:rPr>
              <a:t>继承而来的标准</a:t>
            </a:r>
            <a:r>
              <a:rPr lang="en-US" altLang="zh-CN" sz="2000" i="0" dirty="0">
                <a:latin typeface="Times New Roman" panose="02020503050405090304" pitchFamily="18" charset="0"/>
                <a:ea typeface="黑体" pitchFamily="2" charset="-122"/>
              </a:rPr>
              <a:t>C</a:t>
            </a:r>
            <a:r>
              <a:rPr lang="zh-CN" altLang="en-US" sz="2000" i="0" dirty="0">
                <a:latin typeface="Times New Roman" panose="02020503050405090304" pitchFamily="18" charset="0"/>
                <a:ea typeface="黑体" pitchFamily="2" charset="-122"/>
              </a:rPr>
              <a:t>系统函数库，它专门为基于</a:t>
            </a:r>
            <a:r>
              <a:rPr lang="en-US" altLang="zh-CN" sz="2000" i="0" dirty="0">
                <a:latin typeface="Times New Roman" panose="02020503050405090304" pitchFamily="18" charset="0"/>
                <a:ea typeface="黑体" pitchFamily="2" charset="-122"/>
              </a:rPr>
              <a:t>Embedded Linux</a:t>
            </a:r>
            <a:r>
              <a:rPr lang="zh-CN" altLang="en-US" sz="2000" i="0" dirty="0">
                <a:latin typeface="Times New Roman" panose="02020503050405090304" pitchFamily="18" charset="0"/>
                <a:ea typeface="黑体" pitchFamily="2" charset="-122"/>
              </a:rPr>
              <a:t>的设备而定制。</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2</a:t>
            </a:r>
            <a:r>
              <a:rPr lang="zh-CN" altLang="en-US" sz="2000" i="0" dirty="0">
                <a:latin typeface="Times New Roman" panose="02020503050405090304" pitchFamily="18" charset="0"/>
                <a:ea typeface="黑体" pitchFamily="2" charset="-122"/>
              </a:rPr>
              <a:t>）媒体库，它基于</a:t>
            </a:r>
            <a:r>
              <a:rPr lang="en-US" altLang="zh-CN" sz="2000" i="0" dirty="0">
                <a:latin typeface="Times New Roman" panose="02020503050405090304" pitchFamily="18" charset="0"/>
                <a:ea typeface="黑体" pitchFamily="2" charset="-122"/>
              </a:rPr>
              <a:t>PacketVideo OpenCORE</a:t>
            </a:r>
            <a:r>
              <a:rPr lang="zh-CN" altLang="en-US" sz="2000" i="0" dirty="0">
                <a:latin typeface="Times New Roman" panose="02020503050405090304" pitchFamily="18" charset="0"/>
                <a:ea typeface="黑体" pitchFamily="2" charset="-122"/>
              </a:rPr>
              <a:t>，能够支持多种常用的音频、视频格式回放与录制功能，还支持普通的静态图像文件。编码格式则包括</a:t>
            </a:r>
            <a:r>
              <a:rPr lang="en-US" altLang="zh-CN" sz="2000" i="0" dirty="0">
                <a:latin typeface="Times New Roman" panose="02020503050405090304" pitchFamily="18" charset="0"/>
                <a:ea typeface="黑体" pitchFamily="2" charset="-122"/>
              </a:rPr>
              <a:t>MPEG4</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H.264</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MP3</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AAC</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AMR</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JPG</a:t>
            </a:r>
            <a:r>
              <a:rPr lang="zh-CN" altLang="en-US" sz="2000" i="0" dirty="0">
                <a:latin typeface="Times New Roman" panose="02020503050405090304" pitchFamily="18" charset="0"/>
                <a:ea typeface="黑体" pitchFamily="2" charset="-122"/>
              </a:rPr>
              <a:t>和</a:t>
            </a:r>
            <a:r>
              <a:rPr lang="en-US" altLang="zh-CN" sz="2000" i="0" dirty="0">
                <a:latin typeface="Times New Roman" panose="02020503050405090304" pitchFamily="18" charset="0"/>
                <a:ea typeface="黑体" pitchFamily="2" charset="-122"/>
              </a:rPr>
              <a:t>PNG</a:t>
            </a:r>
            <a:r>
              <a:rPr lang="zh-CN" altLang="en-US" sz="2000" i="0" dirty="0">
                <a:latin typeface="Times New Roman" panose="02020503050405090304" pitchFamily="18" charset="0"/>
                <a:ea typeface="黑体" pitchFamily="2" charset="-122"/>
              </a:rPr>
              <a:t>等。</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3</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Surface Manager</a:t>
            </a:r>
            <a:r>
              <a:rPr lang="zh-CN" altLang="en-US" sz="2000" i="0" dirty="0">
                <a:latin typeface="Times New Roman" panose="02020503050405090304" pitchFamily="18" charset="0"/>
                <a:ea typeface="黑体" pitchFamily="2" charset="-122"/>
              </a:rPr>
              <a:t>，它能实现对显示子系统的基本管理，同时为多个应用程序提供</a:t>
            </a:r>
            <a:r>
              <a:rPr lang="en-US" altLang="zh-CN" sz="2000" i="0" dirty="0">
                <a:latin typeface="Times New Roman" panose="02020503050405090304" pitchFamily="18" charset="0"/>
                <a:ea typeface="黑体" pitchFamily="2" charset="-122"/>
              </a:rPr>
              <a:t>2D</a:t>
            </a:r>
            <a:r>
              <a:rPr lang="zh-CN" altLang="en-US" sz="2000" i="0" dirty="0">
                <a:latin typeface="Times New Roman" panose="02020503050405090304" pitchFamily="18" charset="0"/>
                <a:ea typeface="黑体" pitchFamily="2" charset="-122"/>
              </a:rPr>
              <a:t>和</a:t>
            </a:r>
            <a:r>
              <a:rPr lang="en-US" altLang="zh-CN" sz="2000" i="0" dirty="0">
                <a:latin typeface="Times New Roman" panose="02020503050405090304" pitchFamily="18" charset="0"/>
                <a:ea typeface="黑体" pitchFamily="2" charset="-122"/>
              </a:rPr>
              <a:t>3D</a:t>
            </a:r>
            <a:r>
              <a:rPr lang="zh-CN" altLang="en-US" sz="2000" i="0" dirty="0">
                <a:latin typeface="Times New Roman" panose="02020503050405090304" pitchFamily="18" charset="0"/>
                <a:ea typeface="黑体" pitchFamily="2" charset="-122"/>
              </a:rPr>
              <a:t>图层的无缝融合。</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4</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LibWebCore</a:t>
            </a:r>
            <a:r>
              <a:rPr lang="zh-CN" altLang="en-US" sz="2000" i="0" dirty="0">
                <a:latin typeface="Times New Roman" panose="02020503050405090304" pitchFamily="18" charset="0"/>
                <a:ea typeface="黑体" pitchFamily="2" charset="-122"/>
              </a:rPr>
              <a:t>，这是一个最新的</a:t>
            </a:r>
            <a:r>
              <a:rPr lang="en-US" altLang="zh-CN" sz="2000" i="0" dirty="0">
                <a:latin typeface="Times New Roman" panose="02020503050405090304" pitchFamily="18" charset="0"/>
                <a:ea typeface="黑体" pitchFamily="2" charset="-122"/>
              </a:rPr>
              <a:t>web</a:t>
            </a:r>
            <a:r>
              <a:rPr lang="zh-CN" altLang="en-US" sz="2000" i="0" dirty="0">
                <a:latin typeface="Times New Roman" panose="02020503050405090304" pitchFamily="18" charset="0"/>
                <a:ea typeface="黑体" pitchFamily="2" charset="-122"/>
              </a:rPr>
              <a:t>浏览器引擎，它用以支持</a:t>
            </a:r>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浏览器和一个可嵌入的</a:t>
            </a:r>
            <a:r>
              <a:rPr lang="en-US" altLang="zh-CN" sz="2000" i="0" dirty="0">
                <a:latin typeface="Times New Roman" panose="02020503050405090304" pitchFamily="18" charset="0"/>
                <a:ea typeface="黑体" pitchFamily="2" charset="-122"/>
              </a:rPr>
              <a:t>web</a:t>
            </a:r>
            <a:r>
              <a:rPr lang="zh-CN" altLang="en-US" sz="2000" i="0" dirty="0">
                <a:latin typeface="Times New Roman" panose="02020503050405090304" pitchFamily="18" charset="0"/>
                <a:ea typeface="黑体" pitchFamily="2" charset="-122"/>
              </a:rPr>
              <a:t>视图。</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5</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SGL</a:t>
            </a:r>
            <a:r>
              <a:rPr lang="zh-CN" altLang="en-US" sz="2000" i="0" dirty="0">
                <a:latin typeface="Times New Roman" panose="02020503050405090304" pitchFamily="18" charset="0"/>
                <a:ea typeface="黑体" pitchFamily="2" charset="-122"/>
              </a:rPr>
              <a:t>，底层的</a:t>
            </a:r>
            <a:r>
              <a:rPr lang="en-US" altLang="zh-CN" sz="2000" i="0" dirty="0">
                <a:latin typeface="Times New Roman" panose="02020503050405090304" pitchFamily="18" charset="0"/>
                <a:ea typeface="黑体" pitchFamily="2" charset="-122"/>
              </a:rPr>
              <a:t>2D</a:t>
            </a:r>
            <a:r>
              <a:rPr lang="zh-CN" altLang="en-US" sz="2000" i="0" dirty="0">
                <a:latin typeface="Times New Roman" panose="02020503050405090304" pitchFamily="18" charset="0"/>
                <a:ea typeface="黑体" pitchFamily="2" charset="-122"/>
              </a:rPr>
              <a:t>图形引擎。</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6</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3D libraries</a:t>
            </a:r>
            <a:r>
              <a:rPr lang="zh-CN" altLang="en-US" sz="2000" i="0" dirty="0">
                <a:latin typeface="Times New Roman" panose="02020503050405090304" pitchFamily="18" charset="0"/>
                <a:ea typeface="黑体" pitchFamily="2" charset="-122"/>
              </a:rPr>
              <a:t>，基于</a:t>
            </a:r>
            <a:r>
              <a:rPr lang="en-US" altLang="zh-CN" sz="2000" i="0" dirty="0">
                <a:latin typeface="Times New Roman" panose="02020503050405090304" pitchFamily="18" charset="0"/>
                <a:ea typeface="黑体" pitchFamily="2" charset="-122"/>
              </a:rPr>
              <a:t>OpenGL ES 1.0 APIs</a:t>
            </a:r>
            <a:r>
              <a:rPr lang="zh-CN" altLang="en-US" sz="2000" i="0" dirty="0">
                <a:latin typeface="Times New Roman" panose="02020503050405090304" pitchFamily="18" charset="0"/>
                <a:ea typeface="黑体" pitchFamily="2" charset="-122"/>
              </a:rPr>
              <a:t>实现的一个库，它可以使用硬件</a:t>
            </a:r>
            <a:r>
              <a:rPr lang="en-US" altLang="zh-CN" sz="2000" i="0" dirty="0">
                <a:latin typeface="Times New Roman" panose="02020503050405090304" pitchFamily="18" charset="0"/>
                <a:ea typeface="黑体" pitchFamily="2" charset="-122"/>
              </a:rPr>
              <a:t>3D</a:t>
            </a:r>
            <a:r>
              <a:rPr lang="zh-CN" altLang="en-US" sz="2000" i="0" dirty="0">
                <a:latin typeface="Times New Roman" panose="02020503050405090304" pitchFamily="18" charset="0"/>
                <a:ea typeface="黑体" pitchFamily="2" charset="-122"/>
              </a:rPr>
              <a:t>加速或者使用高度优化的</a:t>
            </a:r>
            <a:r>
              <a:rPr lang="en-US" altLang="zh-CN" sz="2000" i="0" dirty="0">
                <a:latin typeface="Times New Roman" panose="02020503050405090304" pitchFamily="18" charset="0"/>
                <a:ea typeface="黑体" pitchFamily="2" charset="-122"/>
              </a:rPr>
              <a:t>3D</a:t>
            </a:r>
            <a:r>
              <a:rPr lang="zh-CN" altLang="en-US" sz="2000" i="0" dirty="0">
                <a:latin typeface="Times New Roman" panose="02020503050405090304" pitchFamily="18" charset="0"/>
                <a:ea typeface="黑体" pitchFamily="2" charset="-122"/>
              </a:rPr>
              <a:t>软加速。</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7</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FreeType</a:t>
            </a:r>
            <a:r>
              <a:rPr lang="zh-CN" altLang="en-US" sz="2000" i="0" dirty="0">
                <a:latin typeface="Times New Roman" panose="02020503050405090304" pitchFamily="18" charset="0"/>
                <a:ea typeface="黑体" pitchFamily="2" charset="-122"/>
              </a:rPr>
              <a:t>，用于支持位图</a:t>
            </a:r>
            <a:r>
              <a:rPr lang="en-US" altLang="zh-CN" sz="2000" i="0" dirty="0">
                <a:latin typeface="Times New Roman" panose="02020503050405090304" pitchFamily="18" charset="0"/>
                <a:ea typeface="黑体" pitchFamily="2" charset="-122"/>
              </a:rPr>
              <a:t>(bitmap)</a:t>
            </a:r>
            <a:r>
              <a:rPr lang="zh-CN" altLang="en-US" sz="2000" i="0" dirty="0">
                <a:latin typeface="Times New Roman" panose="02020503050405090304" pitchFamily="18" charset="0"/>
                <a:ea typeface="黑体" pitchFamily="2" charset="-122"/>
              </a:rPr>
              <a:t>和矢量</a:t>
            </a:r>
            <a:r>
              <a:rPr lang="en-US" altLang="zh-CN" sz="2000" i="0" dirty="0">
                <a:latin typeface="Times New Roman" panose="02020503050405090304" pitchFamily="18" charset="0"/>
                <a:ea typeface="黑体" pitchFamily="2" charset="-122"/>
              </a:rPr>
              <a:t>(vector)</a:t>
            </a:r>
            <a:r>
              <a:rPr lang="zh-CN" altLang="en-US" sz="2000" i="0" dirty="0">
                <a:latin typeface="Times New Roman" panose="02020503050405090304" pitchFamily="18" charset="0"/>
                <a:ea typeface="黑体" pitchFamily="2" charset="-122"/>
              </a:rPr>
              <a:t>字体的显示。</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8</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SQLite</a:t>
            </a:r>
            <a:r>
              <a:rPr lang="zh-CN" altLang="en-US" sz="2000" i="0" dirty="0">
                <a:latin typeface="Times New Roman" panose="02020503050405090304" pitchFamily="18" charset="0"/>
                <a:ea typeface="黑体" pitchFamily="2" charset="-122"/>
              </a:rPr>
              <a:t>，这是一个对于所有应用程序可用且功能强劲的轻型关系型数据库引擎。</a:t>
            </a:r>
            <a:endParaRPr lang="zh-CN" altLang="en-US" sz="2000" i="0" dirty="0">
              <a:latin typeface="Times New Roman" panose="02020503050405090304" pitchFamily="18" charset="0"/>
              <a:ea typeface="黑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5"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69666" name="Rectangle 2"/>
          <p:cNvSpPr>
            <a:spLocks noGrp="1"/>
          </p:cNvSpPr>
          <p:nvPr>
            <p:ph type="title" idx="4294967295"/>
          </p:nvPr>
        </p:nvSpPr>
        <p:spPr>
          <a:xfrm>
            <a:off x="2063750" y="115888"/>
            <a:ext cx="489585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9.2.2  </a:t>
            </a:r>
            <a:r>
              <a:rPr lang="zh-CN" altLang="en-US" sz="4300" dirty="0">
                <a:latin typeface="Times New Roman" panose="02020503050405090304" pitchFamily="18" charset="0"/>
                <a:ea typeface="黑体" pitchFamily="2" charset="-122"/>
              </a:rPr>
              <a:t>系统运行库层</a:t>
            </a:r>
            <a:endParaRPr lang="zh-CN" altLang="en-US" sz="4300" dirty="0">
              <a:latin typeface="Times New Roman" panose="02020503050405090304" pitchFamily="18" charset="0"/>
              <a:ea typeface="黑体" pitchFamily="2" charset="-122"/>
            </a:endParaRPr>
          </a:p>
        </p:txBody>
      </p:sp>
      <p:sp>
        <p:nvSpPr>
          <p:cNvPr id="6" name="矩形 5"/>
          <p:cNvSpPr/>
          <p:nvPr/>
        </p:nvSpPr>
        <p:spPr>
          <a:xfrm>
            <a:off x="1992313" y="1484313"/>
            <a:ext cx="8135938" cy="4556125"/>
          </a:xfrm>
          <a:prstGeom prst="rect">
            <a:avLst/>
          </a:prstGeom>
        </p:spPr>
        <p:txBody>
          <a:bodyPr>
            <a:spAutoFit/>
          </a:bodyPr>
          <a:lstStyle/>
          <a:p>
            <a:pPr marL="0" marR="0" lvl="0" indent="457200" algn="just" defTabSz="914400" rtl="0" eaLnBrk="1" fontAlgn="base" latinLnBrk="0" hangingPunct="1">
              <a:lnSpc>
                <a:spcPct val="12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运行库又分为核心库和</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Dalvik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虚拟机两个部分，它的主要内容是一个核心库，能提供</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编程语言核心库的大多数功能，还可以通过</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JNI</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的方式向应用程序框架层提供调用底层程序库的接口。每一个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应用程序都在它自己的进程中运行，且拥有一个独立的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Dalvik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虚拟机实例。此时，</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Dalvik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被设计成一个可以同时高效地运行多个虚拟系统的设备，</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Dalvik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虚拟机执行的是</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Dalvik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可执行文件，该格式文件针对小内存的使用作出了优化。</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Dalvik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虚拟机依赖于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内核的某些功能，例如线程机制和底层内存管理机制。由于虚拟机是基于寄存器的，所有的类也都经由</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JAVA</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编译器编译，然后才能通过</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SDK</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中的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dx</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工具转化成</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dex</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格式文件并交由虚拟机执行。</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89"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0690" name="Rectangle 2"/>
          <p:cNvSpPr>
            <a:spLocks noGrp="1"/>
          </p:cNvSpPr>
          <p:nvPr>
            <p:ph type="title" idx="4294967295"/>
          </p:nvPr>
        </p:nvSpPr>
        <p:spPr>
          <a:xfrm>
            <a:off x="2208213" y="144463"/>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9.2.3  </a:t>
            </a:r>
            <a:r>
              <a:rPr lang="zh-CN" altLang="zh-CN" sz="4300" dirty="0">
                <a:latin typeface="Times New Roman" panose="02020503050405090304" pitchFamily="18" charset="0"/>
                <a:ea typeface="黑体" pitchFamily="2" charset="-122"/>
              </a:rPr>
              <a:t>应用程序框架层</a:t>
            </a:r>
            <a:endParaRPr lang="zh-CN" altLang="zh-CN" sz="4300" dirty="0">
              <a:latin typeface="Times New Roman" panose="02020503050405090304" pitchFamily="18" charset="0"/>
              <a:ea typeface="黑体" pitchFamily="2" charset="-122"/>
            </a:endParaRPr>
          </a:p>
        </p:txBody>
      </p:sp>
      <p:sp>
        <p:nvSpPr>
          <p:cNvPr id="370691" name="矩形 21"/>
          <p:cNvSpPr/>
          <p:nvPr/>
        </p:nvSpPr>
        <p:spPr>
          <a:xfrm>
            <a:off x="1774825" y="1128713"/>
            <a:ext cx="8569325" cy="5323205"/>
          </a:xfrm>
          <a:prstGeom prst="rect">
            <a:avLst/>
          </a:prstGeom>
          <a:noFill/>
          <a:ln w="9525">
            <a:noFill/>
          </a:ln>
        </p:spPr>
        <p:txBody>
          <a:bodyPr>
            <a:spAutoFit/>
          </a:bodyPr>
          <a:p>
            <a:pPr indent="457200" algn="just"/>
            <a:r>
              <a:rPr lang="en-US" altLang="zh-CN" sz="2000" i="0" dirty="0">
                <a:latin typeface="Times New Roman" panose="02020503050405090304" pitchFamily="18" charset="0"/>
                <a:ea typeface="黑体" pitchFamily="2" charset="-122"/>
              </a:rPr>
              <a:t>Android</a:t>
            </a:r>
            <a:r>
              <a:rPr lang="zh-CN" altLang="en-US" sz="2000" i="0" dirty="0">
                <a:latin typeface="Times New Roman" panose="02020503050405090304" pitchFamily="18" charset="0"/>
                <a:ea typeface="黑体" pitchFamily="2" charset="-122"/>
              </a:rPr>
              <a:t>系统允许开发人员完全访问核心应用程序所使用的</a:t>
            </a:r>
            <a:r>
              <a:rPr lang="en-US" altLang="zh-CN" sz="2000" i="0" dirty="0">
                <a:latin typeface="Times New Roman" panose="02020503050405090304" pitchFamily="18" charset="0"/>
                <a:ea typeface="黑体" pitchFamily="2" charset="-122"/>
              </a:rPr>
              <a:t>API</a:t>
            </a:r>
            <a:r>
              <a:rPr lang="zh-CN" altLang="en-US" sz="2000" i="0" dirty="0">
                <a:latin typeface="Times New Roman" panose="02020503050405090304" pitchFamily="18" charset="0"/>
                <a:ea typeface="黑体" pitchFamily="2" charset="-122"/>
              </a:rPr>
              <a:t>框架，于是应用程序框架层的存在简化了组件的重用，能帮助程序员快速的开发程序。可以认为，借助应用程序框架层任何一个应用程序都能发布它的功能块、且任何其他的应用程序也都可以使用其所发布的功能块（前提是遵循框架的安全性限制）；同时，该应用程序重用机制还使用户得以方便地替换程序组件。隐藏在单一应用之后的通常是一系列的服务和系统</a:t>
            </a:r>
            <a:r>
              <a:rPr lang="en-US" altLang="zh-CN" sz="2000" i="0" dirty="0">
                <a:latin typeface="Times New Roman" panose="02020503050405090304" pitchFamily="18" charset="0"/>
                <a:ea typeface="黑体" pitchFamily="2" charset="-122"/>
              </a:rPr>
              <a:t>, </a:t>
            </a:r>
            <a:r>
              <a:rPr lang="zh-CN" altLang="en-US" sz="2000" i="0" dirty="0">
                <a:latin typeface="Times New Roman" panose="02020503050405090304" pitchFamily="18" charset="0"/>
                <a:ea typeface="黑体" pitchFamily="2" charset="-122"/>
              </a:rPr>
              <a:t>其中包括：</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1</a:t>
            </a:r>
            <a:r>
              <a:rPr lang="zh-CN" altLang="en-US" sz="2000" i="0" dirty="0">
                <a:latin typeface="Times New Roman" panose="02020503050405090304" pitchFamily="18" charset="0"/>
                <a:ea typeface="黑体" pitchFamily="2" charset="-122"/>
              </a:rPr>
              <a:t>）丰富且可扩展的视图（</a:t>
            </a:r>
            <a:r>
              <a:rPr lang="en-US" altLang="zh-CN" sz="2000" i="0" dirty="0">
                <a:latin typeface="Times New Roman" panose="02020503050405090304" pitchFamily="18" charset="0"/>
                <a:ea typeface="黑体" pitchFamily="2" charset="-122"/>
              </a:rPr>
              <a:t>Views)</a:t>
            </a:r>
            <a:r>
              <a:rPr lang="zh-CN" altLang="en-US" sz="2000" i="0" dirty="0">
                <a:latin typeface="Times New Roman" panose="02020503050405090304" pitchFamily="18" charset="0"/>
                <a:ea typeface="黑体" pitchFamily="2" charset="-122"/>
              </a:rPr>
              <a:t>，它可以用来构建应用程序，具体内容包括列表（</a:t>
            </a:r>
            <a:r>
              <a:rPr lang="en-US" altLang="zh-CN" sz="2000" i="0" dirty="0">
                <a:latin typeface="Times New Roman" panose="02020503050405090304" pitchFamily="18" charset="0"/>
                <a:ea typeface="黑体" pitchFamily="2" charset="-122"/>
              </a:rPr>
              <a:t>Lists)</a:t>
            </a:r>
            <a:r>
              <a:rPr lang="zh-CN" altLang="en-US" sz="2000" i="0" dirty="0">
                <a:latin typeface="Times New Roman" panose="02020503050405090304" pitchFamily="18" charset="0"/>
                <a:ea typeface="黑体" pitchFamily="2" charset="-122"/>
              </a:rPr>
              <a:t>、网格（</a:t>
            </a:r>
            <a:r>
              <a:rPr lang="en-US" altLang="zh-CN" sz="2000" i="0" dirty="0">
                <a:latin typeface="Times New Roman" panose="02020503050405090304" pitchFamily="18" charset="0"/>
                <a:ea typeface="黑体" pitchFamily="2" charset="-122"/>
              </a:rPr>
              <a:t>Grids)</a:t>
            </a:r>
            <a:r>
              <a:rPr lang="zh-CN" altLang="en-US" sz="2000" i="0" dirty="0">
                <a:latin typeface="Times New Roman" panose="02020503050405090304" pitchFamily="18" charset="0"/>
                <a:ea typeface="黑体" pitchFamily="2" charset="-122"/>
              </a:rPr>
              <a:t>、文本框（</a:t>
            </a:r>
            <a:r>
              <a:rPr lang="en-US" altLang="zh-CN" sz="2000" i="0" dirty="0">
                <a:latin typeface="Times New Roman" panose="02020503050405090304" pitchFamily="18" charset="0"/>
                <a:ea typeface="黑体" pitchFamily="2" charset="-122"/>
              </a:rPr>
              <a:t>Text boxes)</a:t>
            </a:r>
            <a:r>
              <a:rPr lang="zh-CN" altLang="en-US" sz="2000" i="0" dirty="0">
                <a:latin typeface="Times New Roman" panose="02020503050405090304" pitchFamily="18" charset="0"/>
                <a:ea typeface="黑体" pitchFamily="2" charset="-122"/>
              </a:rPr>
              <a:t>、按钮（</a:t>
            </a:r>
            <a:r>
              <a:rPr lang="en-US" altLang="zh-CN" sz="2000" i="0" dirty="0">
                <a:latin typeface="Times New Roman" panose="02020503050405090304" pitchFamily="18" charset="0"/>
                <a:ea typeface="黑体" pitchFamily="2" charset="-122"/>
              </a:rPr>
              <a:t>Buttons)</a:t>
            </a:r>
            <a:r>
              <a:rPr lang="zh-CN" altLang="en-US" sz="2000" i="0" dirty="0">
                <a:latin typeface="Times New Roman" panose="02020503050405090304" pitchFamily="18" charset="0"/>
                <a:ea typeface="黑体" pitchFamily="2" charset="-122"/>
              </a:rPr>
              <a:t>，甚至是可嵌入的</a:t>
            </a:r>
            <a:r>
              <a:rPr lang="en-US" altLang="zh-CN" sz="2000" i="0" dirty="0">
                <a:latin typeface="Times New Roman" panose="02020503050405090304" pitchFamily="18" charset="0"/>
                <a:ea typeface="黑体" pitchFamily="2" charset="-122"/>
              </a:rPr>
              <a:t>web</a:t>
            </a:r>
            <a:r>
              <a:rPr lang="zh-CN" altLang="en-US" sz="2000" i="0" dirty="0">
                <a:latin typeface="Times New Roman" panose="02020503050405090304" pitchFamily="18" charset="0"/>
                <a:ea typeface="黑体" pitchFamily="2" charset="-122"/>
              </a:rPr>
              <a:t>浏览器。</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2</a:t>
            </a:r>
            <a:r>
              <a:rPr lang="zh-CN" altLang="en-US" sz="2000" i="0" dirty="0">
                <a:latin typeface="Times New Roman" panose="02020503050405090304" pitchFamily="18" charset="0"/>
                <a:ea typeface="黑体" pitchFamily="2" charset="-122"/>
              </a:rPr>
              <a:t>）内容提供器（</a:t>
            </a:r>
            <a:r>
              <a:rPr lang="en-US" altLang="zh-CN" sz="2000" i="0" dirty="0">
                <a:latin typeface="Times New Roman" panose="02020503050405090304" pitchFamily="18" charset="0"/>
                <a:ea typeface="黑体" pitchFamily="2" charset="-122"/>
              </a:rPr>
              <a:t>Content Providers)</a:t>
            </a:r>
            <a:r>
              <a:rPr lang="zh-CN" altLang="en-US" sz="2000" i="0" dirty="0">
                <a:latin typeface="Times New Roman" panose="02020503050405090304" pitchFamily="18" charset="0"/>
                <a:ea typeface="黑体" pitchFamily="2" charset="-122"/>
              </a:rPr>
              <a:t>，它使得应用程序可以访问另一个应用程序的数据（如联系人数据库等</a:t>
            </a:r>
            <a:r>
              <a:rPr lang="en-US" altLang="zh-CN" sz="2000" i="0" dirty="0">
                <a:latin typeface="Times New Roman" panose="02020503050405090304" pitchFamily="18" charset="0"/>
                <a:ea typeface="黑体" pitchFamily="2" charset="-122"/>
              </a:rPr>
              <a:t>)</a:t>
            </a:r>
            <a:r>
              <a:rPr lang="zh-CN" altLang="en-US" sz="2000" i="0" dirty="0">
                <a:latin typeface="Times New Roman" panose="02020503050405090304" pitchFamily="18" charset="0"/>
                <a:ea typeface="黑体" pitchFamily="2" charset="-122"/>
              </a:rPr>
              <a:t>，或者共享它们自己的数据。</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3</a:t>
            </a:r>
            <a:r>
              <a:rPr lang="zh-CN" altLang="en-US" sz="2000" i="0" dirty="0">
                <a:latin typeface="Times New Roman" panose="02020503050405090304" pitchFamily="18" charset="0"/>
                <a:ea typeface="黑体" pitchFamily="2" charset="-122"/>
              </a:rPr>
              <a:t>）资源管理器（</a:t>
            </a:r>
            <a:r>
              <a:rPr lang="en-US" altLang="zh-CN" sz="2000" i="0" dirty="0">
                <a:latin typeface="Times New Roman" panose="02020503050405090304" pitchFamily="18" charset="0"/>
                <a:ea typeface="黑体" pitchFamily="2" charset="-122"/>
              </a:rPr>
              <a:t>Resource Manager)</a:t>
            </a:r>
            <a:r>
              <a:rPr lang="zh-CN" altLang="en-US" sz="2000" i="0" dirty="0">
                <a:latin typeface="Times New Roman" panose="02020503050405090304" pitchFamily="18" charset="0"/>
                <a:ea typeface="黑体" pitchFamily="2" charset="-122"/>
              </a:rPr>
              <a:t>，它可以提供非代码资源的访问，如本地字符串、图形和布局文件等。</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4</a:t>
            </a:r>
            <a:r>
              <a:rPr lang="zh-CN" altLang="en-US" sz="2000" i="0" dirty="0">
                <a:latin typeface="Times New Roman" panose="02020503050405090304" pitchFamily="18" charset="0"/>
                <a:ea typeface="黑体" pitchFamily="2" charset="-122"/>
              </a:rPr>
              <a:t>）通知管理器（</a:t>
            </a:r>
            <a:r>
              <a:rPr lang="en-US" altLang="zh-CN" sz="2000" i="0" dirty="0">
                <a:latin typeface="Times New Roman" panose="02020503050405090304" pitchFamily="18" charset="0"/>
                <a:ea typeface="黑体" pitchFamily="2" charset="-122"/>
              </a:rPr>
              <a:t>Notification Manager)</a:t>
            </a:r>
            <a:r>
              <a:rPr lang="zh-CN" altLang="en-US" sz="2000" i="0" dirty="0">
                <a:latin typeface="Times New Roman" panose="02020503050405090304" pitchFamily="18" charset="0"/>
                <a:ea typeface="黑体" pitchFamily="2" charset="-122"/>
              </a:rPr>
              <a:t>，主要用于支持应用程序在状态栏中显示自定义的提示信息。</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5</a:t>
            </a:r>
            <a:r>
              <a:rPr lang="zh-CN" altLang="en-US" sz="2000" i="0" dirty="0">
                <a:latin typeface="Times New Roman" panose="02020503050405090304" pitchFamily="18" charset="0"/>
                <a:ea typeface="黑体" pitchFamily="2" charset="-122"/>
              </a:rPr>
              <a:t>）活动管理器（</a:t>
            </a:r>
            <a:r>
              <a:rPr lang="en-US" altLang="zh-CN" sz="2000" i="0" dirty="0">
                <a:latin typeface="Times New Roman" panose="02020503050405090304" pitchFamily="18" charset="0"/>
                <a:ea typeface="黑体" pitchFamily="2" charset="-122"/>
              </a:rPr>
              <a:t>Activity Manager)</a:t>
            </a:r>
            <a:r>
              <a:rPr lang="zh-CN" altLang="en-US" sz="2000" i="0" dirty="0">
                <a:latin typeface="Times New Roman" panose="02020503050405090304" pitchFamily="18" charset="0"/>
                <a:ea typeface="黑体" pitchFamily="2" charset="-122"/>
              </a:rPr>
              <a:t>，它可用来管理应用程序生命周期并提供常用的导航回退等功能。</a:t>
            </a:r>
            <a:endParaRPr lang="zh-CN" altLang="en-US" sz="2000" i="0" dirty="0">
              <a:latin typeface="Times New Roman" panose="02020503050405090304" pitchFamily="18" charset="0"/>
              <a:ea typeface="黑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3"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1714"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9.2.4  </a:t>
            </a:r>
            <a:r>
              <a:rPr lang="zh-CN" altLang="en-US" sz="4300" dirty="0">
                <a:latin typeface="Times New Roman" panose="02020503050405090304" pitchFamily="18" charset="0"/>
                <a:ea typeface="黑体" pitchFamily="2" charset="-122"/>
              </a:rPr>
              <a:t>应用程序层</a:t>
            </a:r>
            <a:endParaRPr lang="zh-CN" altLang="en-US" sz="4300" dirty="0">
              <a:latin typeface="Times New Roman" panose="02020503050405090304" pitchFamily="18" charset="0"/>
              <a:ea typeface="黑体" pitchFamily="2" charset="-122"/>
            </a:endParaRPr>
          </a:p>
        </p:txBody>
      </p:sp>
      <p:sp>
        <p:nvSpPr>
          <p:cNvPr id="371715" name="矩形 4"/>
          <p:cNvSpPr/>
          <p:nvPr/>
        </p:nvSpPr>
        <p:spPr>
          <a:xfrm>
            <a:off x="1992313" y="935038"/>
            <a:ext cx="8064500" cy="5369560"/>
          </a:xfrm>
          <a:prstGeom prst="rect">
            <a:avLst/>
          </a:prstGeom>
          <a:noFill/>
          <a:ln w="9525">
            <a:noFill/>
          </a:ln>
        </p:spPr>
        <p:txBody>
          <a:bodyPr>
            <a:spAutoFit/>
          </a:bodyPr>
          <a:p>
            <a:pPr indent="457200" algn="just">
              <a:lnSpc>
                <a:spcPct val="130000"/>
              </a:lnSpc>
            </a:pPr>
            <a:r>
              <a:rPr lang="zh-CN" altLang="en-US" sz="2200" i="0" dirty="0">
                <a:latin typeface="Times New Roman" panose="02020503050405090304" pitchFamily="18" charset="0"/>
                <a:ea typeface="黑体" pitchFamily="2" charset="-122"/>
              </a:rPr>
              <a:t>应用程序层是</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系统最高的一层，它最接近于</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用户并能为之提供应用程序的良好用户界面。在这一层，</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系统将一系列的核心应用程序一起打包发布，其中包括客户端、</a:t>
            </a:r>
            <a:r>
              <a:rPr lang="en-US" altLang="zh-CN" sz="2200" i="0" dirty="0">
                <a:latin typeface="Times New Roman" panose="02020503050405090304" pitchFamily="18" charset="0"/>
                <a:ea typeface="黑体" pitchFamily="2" charset="-122"/>
              </a:rPr>
              <a:t>SMS</a:t>
            </a:r>
            <a:r>
              <a:rPr lang="zh-CN" altLang="en-US" sz="2200" i="0" dirty="0">
                <a:latin typeface="Times New Roman" panose="02020503050405090304" pitchFamily="18" charset="0"/>
                <a:ea typeface="黑体" pitchFamily="2" charset="-122"/>
              </a:rPr>
              <a:t>短消息程序、日历、地图、浏览器、联系人管理程序等内容。</a:t>
            </a:r>
            <a:endParaRPr lang="zh-CN" altLang="en-US" sz="2200" i="0" dirty="0">
              <a:latin typeface="Times New Roman" panose="02020503050405090304" pitchFamily="18" charset="0"/>
              <a:ea typeface="黑体" pitchFamily="2" charset="-122"/>
            </a:endParaRPr>
          </a:p>
          <a:p>
            <a:pPr indent="457200" algn="just">
              <a:lnSpc>
                <a:spcPct val="130000"/>
              </a:lnSpc>
            </a:pPr>
            <a:r>
              <a:rPr lang="zh-CN" altLang="en-US" sz="2200" i="0" dirty="0">
                <a:latin typeface="Times New Roman" panose="02020503050405090304" pitchFamily="18" charset="0"/>
                <a:ea typeface="黑体" pitchFamily="2" charset="-122"/>
              </a:rPr>
              <a:t>这一层所有的应用程序都是由</a:t>
            </a:r>
            <a:r>
              <a:rPr lang="en-US" altLang="zh-CN" sz="2200" i="0" dirty="0">
                <a:latin typeface="Times New Roman" panose="02020503050405090304" pitchFamily="18" charset="0"/>
                <a:ea typeface="黑体" pitchFamily="2" charset="-122"/>
              </a:rPr>
              <a:t>JAVA</a:t>
            </a:r>
            <a:r>
              <a:rPr lang="zh-CN" altLang="en-US" sz="2200" i="0" dirty="0">
                <a:latin typeface="Times New Roman" panose="02020503050405090304" pitchFamily="18" charset="0"/>
                <a:ea typeface="黑体" pitchFamily="2" charset="-122"/>
              </a:rPr>
              <a:t>语言编写，其中可以包含各种资源文件，它们被放置在</a:t>
            </a:r>
            <a:r>
              <a:rPr lang="en-US" altLang="zh-CN" sz="2200" i="0" dirty="0">
                <a:latin typeface="Times New Roman" panose="02020503050405090304" pitchFamily="18" charset="0"/>
                <a:ea typeface="黑体" pitchFamily="2" charset="-122"/>
              </a:rPr>
              <a:t>res</a:t>
            </a:r>
            <a:r>
              <a:rPr lang="zh-CN" altLang="en-US" sz="2200" i="0" dirty="0">
                <a:latin typeface="Times New Roman" panose="02020503050405090304" pitchFamily="18" charset="0"/>
                <a:ea typeface="黑体" pitchFamily="2" charset="-122"/>
              </a:rPr>
              <a:t>目录中。</a:t>
            </a:r>
            <a:r>
              <a:rPr lang="en-US" altLang="zh-CN" sz="2200" i="0" dirty="0">
                <a:latin typeface="Times New Roman" panose="02020503050405090304" pitchFamily="18" charset="0"/>
                <a:ea typeface="黑体" pitchFamily="2" charset="-122"/>
              </a:rPr>
              <a:t>JAVA</a:t>
            </a:r>
            <a:r>
              <a:rPr lang="zh-CN" altLang="en-US" sz="2200" i="0" dirty="0">
                <a:latin typeface="Times New Roman" panose="02020503050405090304" pitchFamily="18" charset="0"/>
                <a:ea typeface="黑体" pitchFamily="2" charset="-122"/>
              </a:rPr>
              <a:t>程序及相关资源经过编译后，将生成一个</a:t>
            </a:r>
            <a:r>
              <a:rPr lang="en-US" altLang="zh-CN" sz="2200" i="0" dirty="0">
                <a:latin typeface="Times New Roman" panose="02020503050405090304" pitchFamily="18" charset="0"/>
                <a:ea typeface="黑体" pitchFamily="2" charset="-122"/>
              </a:rPr>
              <a:t>APK</a:t>
            </a:r>
            <a:r>
              <a:rPr lang="zh-CN" altLang="en-US" sz="2200" i="0" dirty="0">
                <a:latin typeface="Times New Roman" panose="02020503050405090304" pitchFamily="18" charset="0"/>
                <a:ea typeface="黑体" pitchFamily="2" charset="-122"/>
              </a:rPr>
              <a:t>包。</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用户的应用请求可通过调用应用程序框架层所提供的</a:t>
            </a:r>
            <a:r>
              <a:rPr lang="en-US" altLang="zh-CN" sz="2200" i="0" dirty="0">
                <a:latin typeface="Times New Roman" panose="02020503050405090304" pitchFamily="18" charset="0"/>
                <a:ea typeface="黑体" pitchFamily="2" charset="-122"/>
              </a:rPr>
              <a:t>API</a:t>
            </a:r>
            <a:r>
              <a:rPr lang="zh-CN" altLang="en-US" sz="2200" i="0" dirty="0">
                <a:latin typeface="Times New Roman" panose="02020503050405090304" pitchFamily="18" charset="0"/>
                <a:ea typeface="黑体" pitchFamily="2" charset="-122"/>
              </a:rPr>
              <a:t>来实现。每一个应用程序由一个或者多个活动组成，活动必须以</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类为超类，活动类似于操作系统中的进程。相比之下，活动比操作系统的进程更加灵活，两者的类似之处在于活动在多种状态之间可以进行切换。</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2286</Words>
  <Application>WPS 演示</Application>
  <PresentationFormat>宽屏</PresentationFormat>
  <Paragraphs>50</Paragraphs>
  <Slides>6</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30"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Visio.Drawing.11</vt:lpstr>
      <vt:lpstr>9.2 Android系统架构</vt:lpstr>
      <vt:lpstr>9.2.1  Linux内核层</vt:lpstr>
      <vt:lpstr>9.2.2  系统运行库层</vt:lpstr>
      <vt:lpstr>9.2.2  系统运行库层</vt:lpstr>
      <vt:lpstr>9.2.3  应用程序框架层</vt:lpstr>
      <vt:lpstr>9.2.4  应用程序层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31</cp:revision>
  <dcterms:created xsi:type="dcterms:W3CDTF">2020-10-16T01:17:16Z</dcterms:created>
  <dcterms:modified xsi:type="dcterms:W3CDTF">2020-10-16T01:17:16Z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