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04" r:id="rId3"/>
    <p:sldId id="605" r:id="rId4"/>
    <p:sldId id="606" r:id="rId5"/>
    <p:sldId id="607" r:id="rId6"/>
    <p:sldId id="608" r:id="rId7"/>
    <p:sldId id="609" r:id="rId8"/>
    <p:sldId id="610" r:id="rId9"/>
    <p:sldId id="611" r:id="rId10"/>
    <p:sldId id="612" r:id="rId11"/>
    <p:sldId id="613" r:id="rId12"/>
    <p:sldId id="614" r:id="rId13"/>
    <p:sldId id="615" r:id="rId14"/>
    <p:sldId id="616" r:id="rId15"/>
    <p:sldId id="617" r:id="rId16"/>
    <p:sldId id="618" r:id="rId17"/>
    <p:sldId id="619" r:id="rId18"/>
    <p:sldId id="620"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7" name="Rectangle 10"/>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2738" name="Rectangle 2"/>
          <p:cNvSpPr>
            <a:spLocks noGrp="1"/>
          </p:cNvSpPr>
          <p:nvPr>
            <p:ph type="title" idx="4294967295"/>
          </p:nvPr>
        </p:nvSpPr>
        <p:spPr>
          <a:xfrm>
            <a:off x="2063750" y="115888"/>
            <a:ext cx="6119813" cy="1225550"/>
          </a:xfrm>
        </p:spPr>
        <p:txBody>
          <a:bodyPr vert="horz" wrap="square" lIns="91440" tIns="45720" rIns="91440" bIns="45720" anchor="b"/>
          <a:p>
            <a:pPr eaLnBrk="1" hangingPunct="1"/>
            <a:r>
              <a:rPr lang="en-US" altLang="zh-CN" sz="4300" dirty="0">
                <a:latin typeface="Times New Roman" panose="02020503050405090304" pitchFamily="18" charset="0"/>
                <a:ea typeface="黑体" pitchFamily="2" charset="-122"/>
              </a:rPr>
              <a:t>9.3 Android</a:t>
            </a:r>
            <a:r>
              <a:rPr lang="zh-CN" altLang="en-US" sz="4300" dirty="0">
                <a:latin typeface="Times New Roman" panose="02020503050405090304" pitchFamily="18" charset="0"/>
                <a:ea typeface="黑体" pitchFamily="2" charset="-122"/>
              </a:rPr>
              <a:t>进程管理</a:t>
            </a:r>
            <a:br>
              <a:rPr lang="zh-CN" altLang="en-US" sz="4300" dirty="0">
                <a:latin typeface="Times New Roman" panose="02020503050405090304" pitchFamily="18" charset="0"/>
                <a:ea typeface="黑体" pitchFamily="2" charset="-122"/>
              </a:rPr>
            </a:br>
            <a:r>
              <a:rPr lang="en-US" altLang="zh-CN" sz="3600" dirty="0">
                <a:latin typeface="Times New Roman" panose="02020503050405090304" pitchFamily="18" charset="0"/>
                <a:ea typeface="黑体" pitchFamily="2" charset="-122"/>
              </a:rPr>
              <a:t>9.3.1  Android</a:t>
            </a:r>
            <a:r>
              <a:rPr lang="zh-CN" altLang="zh-CN" sz="3600" dirty="0">
                <a:latin typeface="Times New Roman" panose="02020503050405090304" pitchFamily="18" charset="0"/>
                <a:ea typeface="黑体" pitchFamily="2" charset="-122"/>
              </a:rPr>
              <a:t>进程概述</a:t>
            </a:r>
            <a:endParaRPr lang="zh-CN" altLang="zh-CN" sz="3600" dirty="0">
              <a:latin typeface="Times New Roman" panose="02020503050405090304" pitchFamily="18" charset="0"/>
              <a:ea typeface="黑体" pitchFamily="2" charset="-122"/>
            </a:endParaRPr>
          </a:p>
        </p:txBody>
      </p:sp>
      <p:sp>
        <p:nvSpPr>
          <p:cNvPr id="16" name="矩形 15"/>
          <p:cNvSpPr/>
          <p:nvPr/>
        </p:nvSpPr>
        <p:spPr>
          <a:xfrm>
            <a:off x="2351088" y="1655763"/>
            <a:ext cx="7489825" cy="4050030"/>
          </a:xfrm>
          <a:prstGeom prst="rect">
            <a:avLst/>
          </a:prstGeom>
        </p:spPr>
        <p:txBody>
          <a:bodyPr>
            <a:spAutoFit/>
          </a:bodyPr>
          <a:lstStyle/>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当一个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Application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，应用程序）第一次启动时，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系统会为它创建一个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进程，并且为这个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进程分配一个赋予一定权限的用户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IDentity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，进程标识符）。通常情况下，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系统中一个用户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ROM</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中的一个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对应，每个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运行在自己的进程中，每个进程对应一个虚拟机。通过</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AndroidManifest.xml</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系统允许为两个或两个以上的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分配相同的用户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，即一个进程可以有多个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。这些</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APP</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拥有相同的用户</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，使用同一个虚拟机，共享进程的内存。</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3"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81954"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9.3.3  Android</a:t>
            </a:r>
            <a:r>
              <a:rPr lang="zh-CN" altLang="en-US" sz="4300" dirty="0">
                <a:latin typeface="Times New Roman" panose="02020503050405090304" pitchFamily="18" charset="0"/>
                <a:ea typeface="黑体" pitchFamily="2" charset="-122"/>
              </a:rPr>
              <a:t>进程同步</a:t>
            </a:r>
            <a:endParaRPr lang="zh-CN" altLang="en-US" sz="4300" dirty="0">
              <a:latin typeface="Times New Roman" panose="02020503050405090304" pitchFamily="18" charset="0"/>
              <a:ea typeface="黑体" pitchFamily="2" charset="-122"/>
            </a:endParaRPr>
          </a:p>
        </p:txBody>
      </p:sp>
      <p:sp>
        <p:nvSpPr>
          <p:cNvPr id="4" name="矩形 3"/>
          <p:cNvSpPr/>
          <p:nvPr/>
        </p:nvSpPr>
        <p:spPr>
          <a:xfrm>
            <a:off x="3575050" y="2205038"/>
            <a:ext cx="5400675" cy="2306955"/>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系统的同步机制：</a:t>
            </a: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1. </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互斥</a:t>
            </a:r>
            <a:r>
              <a:rPr kumimoji="0" lang="en-US" altLang="zh-CN" sz="24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2. </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条件变量</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3. </a:t>
            </a: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屏障</a:t>
            </a:r>
            <a:r>
              <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endPar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7"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 name="矩形 3"/>
          <p:cNvSpPr/>
          <p:nvPr/>
        </p:nvSpPr>
        <p:spPr>
          <a:xfrm>
            <a:off x="1774825" y="981075"/>
            <a:ext cx="8569325" cy="2563495"/>
          </a:xfrm>
          <a:prstGeom prst="rect">
            <a:avLst/>
          </a:prstGeom>
        </p:spPr>
        <p:txBody>
          <a:bodyPr>
            <a:spAutoFit/>
          </a:bodyPr>
          <a:lstStyle/>
          <a:p>
            <a:pPr marL="0" marR="0" lvl="0" indent="457200" algn="just" defTabSz="914400" rtl="0" eaLnBrk="1" fontAlgn="base" latinLnBrk="0" hangingPunct="1">
              <a:lnSpc>
                <a:spcPct val="12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en-US" altLang="zh-CN" sz="24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2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系统中，</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只对</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pthread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提供的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API</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进行简单封装以便调用者操作，是一个互斥类，用于协调同一进程内部多线程或进程间访问临界资源。同时，</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包含了一个</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AutoLock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的嵌套类，是一个利用变量生命周期的特点而设计的一个辅助类，用于简化</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unlock()</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函数出现频率。</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82979"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9.3.3  Android</a:t>
            </a:r>
            <a:r>
              <a:rPr lang="zh-CN" altLang="en-US" sz="4300" dirty="0">
                <a:latin typeface="Times New Roman" panose="02020503050405090304" pitchFamily="18" charset="0"/>
                <a:ea typeface="黑体" pitchFamily="2" charset="-122"/>
              </a:rPr>
              <a:t>进程同步</a:t>
            </a:r>
            <a:endParaRPr lang="zh-CN" altLang="en-US" sz="4300" dirty="0">
              <a:latin typeface="Times New Roman" panose="02020503050405090304" pitchFamily="18" charset="0"/>
              <a:ea typeface="黑体" pitchFamily="2" charset="-122"/>
            </a:endParaRPr>
          </a:p>
        </p:txBody>
      </p:sp>
      <p:sp>
        <p:nvSpPr>
          <p:cNvPr id="382980" name="矩形 6"/>
          <p:cNvSpPr/>
          <p:nvPr/>
        </p:nvSpPr>
        <p:spPr>
          <a:xfrm>
            <a:off x="1847850" y="3500438"/>
            <a:ext cx="8640763" cy="2861310"/>
          </a:xfrm>
          <a:prstGeom prst="rect">
            <a:avLst/>
          </a:prstGeom>
          <a:noFill/>
          <a:ln w="9525">
            <a:noFill/>
          </a:ln>
        </p:spPr>
        <p:txBody>
          <a:bodyPr>
            <a:spAutoFit/>
          </a:bodyPr>
          <a:p>
            <a:pPr indent="457200" algn="just"/>
            <a:r>
              <a:rPr lang="en-US" altLang="zh-CN" sz="2000" i="0" dirty="0">
                <a:latin typeface="Arial" panose="020B0604020202090204" pitchFamily="34" charset="0"/>
                <a:ea typeface="华文细黑" pitchFamily="2" charset="-122"/>
              </a:rPr>
              <a:t>Mutex</a:t>
            </a:r>
            <a:r>
              <a:rPr lang="zh-CN" altLang="en-US" sz="2000" i="0" dirty="0">
                <a:latin typeface="Arial" panose="020B0604020202090204" pitchFamily="34" charset="0"/>
                <a:ea typeface="华文细黑" pitchFamily="2" charset="-122"/>
              </a:rPr>
              <a:t>类中的一个</a:t>
            </a:r>
            <a:r>
              <a:rPr lang="en-US" altLang="zh-CN" sz="2000" i="0" dirty="0">
                <a:latin typeface="Arial" panose="020B0604020202090204" pitchFamily="34" charset="0"/>
                <a:ea typeface="华文细黑" pitchFamily="2" charset="-122"/>
              </a:rPr>
              <a:t>enum</a:t>
            </a:r>
            <a:r>
              <a:rPr lang="zh-CN" altLang="en-US" sz="2000" i="0" dirty="0">
                <a:latin typeface="Arial" panose="020B0604020202090204" pitchFamily="34" charset="0"/>
                <a:ea typeface="华文细黑" pitchFamily="2" charset="-122"/>
              </a:rPr>
              <a:t>定义如下：</a:t>
            </a:r>
            <a:endParaRPr lang="zh-CN" altLang="en-US" sz="2000" i="0" dirty="0">
              <a:latin typeface="Arial" panose="020B0604020202090204" pitchFamily="34" charset="0"/>
              <a:ea typeface="华文细黑" pitchFamily="2" charset="-122"/>
            </a:endParaRPr>
          </a:p>
          <a:p>
            <a:pPr indent="457200" algn="just"/>
            <a:r>
              <a:rPr lang="en-US" altLang="zh-CN" sz="2000" i="0" dirty="0">
                <a:latin typeface="Arial" panose="020B0604020202090204" pitchFamily="34" charset="0"/>
                <a:ea typeface="华文细黑" pitchFamily="2" charset="-122"/>
              </a:rPr>
              <a:t>class Mutex {</a:t>
            </a:r>
            <a:endParaRPr lang="en-US" altLang="zh-CN" sz="2000" i="0" dirty="0">
              <a:latin typeface="Arial" panose="020B0604020202090204" pitchFamily="34" charset="0"/>
              <a:ea typeface="华文细黑" pitchFamily="2" charset="-122"/>
            </a:endParaRPr>
          </a:p>
          <a:p>
            <a:pPr indent="457200" algn="just"/>
            <a:r>
              <a:rPr lang="en-US" altLang="zh-CN" sz="2000" i="0" dirty="0">
                <a:latin typeface="Arial" panose="020B0604020202090204" pitchFamily="34" charset="0"/>
                <a:ea typeface="华文细黑" pitchFamily="2" charset="-122"/>
              </a:rPr>
              <a:t>public:</a:t>
            </a:r>
            <a:endParaRPr lang="en-US" altLang="zh-CN" sz="2000" i="0" dirty="0">
              <a:latin typeface="Arial" panose="020B0604020202090204" pitchFamily="34" charset="0"/>
              <a:ea typeface="华文细黑" pitchFamily="2" charset="-122"/>
            </a:endParaRPr>
          </a:p>
          <a:p>
            <a:pPr indent="457200" algn="just"/>
            <a:r>
              <a:rPr lang="en-US" altLang="zh-CN" sz="2000" i="0" dirty="0">
                <a:latin typeface="Arial" panose="020B0604020202090204" pitchFamily="34" charset="0"/>
                <a:ea typeface="华文细黑" pitchFamily="2" charset="-122"/>
              </a:rPr>
              <a:t>    enum {</a:t>
            </a:r>
            <a:endParaRPr lang="en-US" altLang="zh-CN" sz="2000" i="0" dirty="0">
              <a:latin typeface="Arial" panose="020B0604020202090204" pitchFamily="34" charset="0"/>
              <a:ea typeface="华文细黑" pitchFamily="2" charset="-122"/>
            </a:endParaRPr>
          </a:p>
          <a:p>
            <a:pPr indent="457200" algn="just"/>
            <a:r>
              <a:rPr lang="en-US" altLang="zh-CN" sz="2000" i="0" dirty="0">
                <a:latin typeface="Arial" panose="020B0604020202090204" pitchFamily="34" charset="0"/>
                <a:ea typeface="华文细黑" pitchFamily="2" charset="-122"/>
              </a:rPr>
              <a:t>        PRIVATE = 0</a:t>
            </a:r>
            <a:r>
              <a:rPr lang="zh-CN" altLang="en-US" sz="2000" i="0" dirty="0">
                <a:latin typeface="Arial" panose="020B0604020202090204" pitchFamily="34" charset="0"/>
                <a:ea typeface="华文细黑" pitchFamily="2" charset="-122"/>
              </a:rPr>
              <a:t>；  </a:t>
            </a:r>
            <a:r>
              <a:rPr lang="en-US" altLang="zh-CN" sz="2000" i="0" dirty="0">
                <a:latin typeface="Arial" panose="020B0604020202090204" pitchFamily="34" charset="0"/>
                <a:ea typeface="华文细黑" pitchFamily="2" charset="-122"/>
              </a:rPr>
              <a:t>//</a:t>
            </a:r>
            <a:r>
              <a:rPr lang="zh-CN" altLang="en-US" sz="2000" i="0" dirty="0">
                <a:latin typeface="Arial" panose="020B0604020202090204" pitchFamily="34" charset="0"/>
                <a:ea typeface="华文细黑" pitchFamily="2" charset="-122"/>
              </a:rPr>
              <a:t>同一进程内部的同步</a:t>
            </a:r>
            <a:endParaRPr lang="zh-CN" altLang="en-US" sz="2000" i="0" dirty="0">
              <a:latin typeface="Arial" panose="020B0604020202090204" pitchFamily="34" charset="0"/>
              <a:ea typeface="华文细黑" pitchFamily="2" charset="-122"/>
            </a:endParaRPr>
          </a:p>
          <a:p>
            <a:pPr indent="457200" algn="just"/>
            <a:r>
              <a:rPr lang="zh-CN" altLang="en-US" sz="2000" i="0" dirty="0">
                <a:latin typeface="Arial" panose="020B0604020202090204" pitchFamily="34" charset="0"/>
                <a:ea typeface="华文细黑" pitchFamily="2" charset="-122"/>
              </a:rPr>
              <a:t>        </a:t>
            </a:r>
            <a:r>
              <a:rPr lang="en-US" altLang="zh-CN" sz="2000" i="0" dirty="0">
                <a:latin typeface="Arial" panose="020B0604020202090204" pitchFamily="34" charset="0"/>
                <a:ea typeface="华文细黑" pitchFamily="2" charset="-122"/>
              </a:rPr>
              <a:t>SHARED = 1</a:t>
            </a:r>
            <a:r>
              <a:rPr lang="zh-CN" altLang="en-US" sz="2000" i="0" dirty="0">
                <a:latin typeface="Arial" panose="020B0604020202090204" pitchFamily="34" charset="0"/>
                <a:ea typeface="华文细黑" pitchFamily="2" charset="-122"/>
              </a:rPr>
              <a:t>；  </a:t>
            </a:r>
            <a:r>
              <a:rPr lang="en-US" altLang="zh-CN" sz="2000" i="0" dirty="0">
                <a:latin typeface="Arial" panose="020B0604020202090204" pitchFamily="34" charset="0"/>
                <a:ea typeface="华文细黑" pitchFamily="2" charset="-122"/>
              </a:rPr>
              <a:t>//</a:t>
            </a:r>
            <a:r>
              <a:rPr lang="zh-CN" altLang="en-US" sz="2000" i="0" dirty="0">
                <a:latin typeface="Arial" panose="020B0604020202090204" pitchFamily="34" charset="0"/>
                <a:ea typeface="华文细黑" pitchFamily="2" charset="-122"/>
              </a:rPr>
              <a:t>进程间的同步</a:t>
            </a:r>
            <a:endParaRPr lang="zh-CN" altLang="en-US" sz="2000" i="0" dirty="0">
              <a:latin typeface="Arial" panose="020B0604020202090204" pitchFamily="34" charset="0"/>
              <a:ea typeface="华文细黑" pitchFamily="2" charset="-122"/>
            </a:endParaRPr>
          </a:p>
          <a:p>
            <a:pPr indent="457200" algn="just"/>
            <a:r>
              <a:rPr lang="zh-CN" altLang="en-US" sz="2000" i="0" dirty="0">
                <a:latin typeface="Arial" panose="020B0604020202090204" pitchFamily="34" charset="0"/>
                <a:ea typeface="华文细黑" pitchFamily="2" charset="-122"/>
              </a:rPr>
              <a:t>   </a:t>
            </a:r>
            <a:r>
              <a:rPr lang="en-US" altLang="zh-CN" sz="2000" i="0" dirty="0">
                <a:latin typeface="Arial" panose="020B0604020202090204" pitchFamily="34" charset="0"/>
                <a:ea typeface="华文细黑" pitchFamily="2" charset="-122"/>
              </a:rPr>
              <a:t>}</a:t>
            </a:r>
            <a:r>
              <a:rPr lang="zh-CN" altLang="en-US" sz="2000" i="0" dirty="0">
                <a:latin typeface="Arial" panose="020B0604020202090204" pitchFamily="34" charset="0"/>
                <a:ea typeface="华文细黑" pitchFamily="2" charset="-122"/>
              </a:rPr>
              <a:t>；</a:t>
            </a:r>
            <a:endParaRPr lang="zh-CN" altLang="en-US" sz="2000" i="0" dirty="0">
              <a:latin typeface="Arial" panose="020B0604020202090204" pitchFamily="34" charset="0"/>
              <a:ea typeface="华文细黑" pitchFamily="2" charset="-122"/>
            </a:endParaRPr>
          </a:p>
          <a:p>
            <a:pPr indent="457200" algn="just"/>
            <a:r>
              <a:rPr lang="en-US" altLang="zh-CN" sz="2000" i="0" dirty="0">
                <a:latin typeface="Arial" panose="020B0604020202090204" pitchFamily="34" charset="0"/>
                <a:ea typeface="华文细黑" pitchFamily="2" charset="-122"/>
              </a:rPr>
              <a:t>Mutex</a:t>
            </a:r>
            <a:r>
              <a:rPr lang="zh-CN" altLang="en-US" sz="2000" i="0" dirty="0">
                <a:latin typeface="Arial" panose="020B0604020202090204" pitchFamily="34" charset="0"/>
                <a:ea typeface="华文细黑" pitchFamily="2" charset="-122"/>
              </a:rPr>
              <a:t>类中提供了三个重要的接口成员函数：</a:t>
            </a:r>
            <a:r>
              <a:rPr lang="en-US" altLang="zh-CN" sz="2000" i="0" dirty="0">
                <a:latin typeface="Arial" panose="020B0604020202090204" pitchFamily="34" charset="0"/>
                <a:ea typeface="华文细黑" pitchFamily="2" charset="-122"/>
              </a:rPr>
              <a:t>lock()</a:t>
            </a:r>
            <a:r>
              <a:rPr lang="zh-CN" altLang="en-US" sz="2000" i="0" dirty="0">
                <a:latin typeface="Arial" panose="020B0604020202090204" pitchFamily="34" charset="0"/>
                <a:ea typeface="华文细黑" pitchFamily="2" charset="-122"/>
              </a:rPr>
              <a:t>、</a:t>
            </a:r>
            <a:r>
              <a:rPr lang="en-US" altLang="zh-CN" sz="2000" i="0" dirty="0">
                <a:latin typeface="Arial" panose="020B0604020202090204" pitchFamily="34" charset="0"/>
                <a:ea typeface="华文细黑" pitchFamily="2" charset="-122"/>
              </a:rPr>
              <a:t>unlock()</a:t>
            </a:r>
            <a:r>
              <a:rPr lang="zh-CN" altLang="en-US" sz="2000" i="0" dirty="0">
                <a:latin typeface="Arial" panose="020B0604020202090204" pitchFamily="34" charset="0"/>
                <a:ea typeface="华文细黑" pitchFamily="2" charset="-122"/>
              </a:rPr>
              <a:t>和</a:t>
            </a:r>
            <a:r>
              <a:rPr lang="en-US" altLang="zh-CN" sz="2000" i="0" dirty="0">
                <a:latin typeface="Arial" panose="020B0604020202090204" pitchFamily="34" charset="0"/>
                <a:ea typeface="华文细黑" pitchFamily="2" charset="-122"/>
              </a:rPr>
              <a:t>tryLock()</a:t>
            </a:r>
            <a:r>
              <a:rPr lang="zh-CN" altLang="en-US" sz="2000" i="0" dirty="0">
                <a:latin typeface="Arial" panose="020B0604020202090204" pitchFamily="34" charset="0"/>
                <a:ea typeface="华文细黑" pitchFamily="2" charset="-122"/>
              </a:rPr>
              <a:t>，分别用于获取资源锁、释放资源锁和判断当前资源是否可用。</a:t>
            </a:r>
            <a:endParaRPr lang="zh-CN" altLang="en-US" sz="2000" i="0" dirty="0">
              <a:latin typeface="Arial" panose="020B0604020202090204" pitchFamily="34" charset="0"/>
              <a:ea typeface="华文细黑"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1"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 name="矩形 3"/>
          <p:cNvSpPr/>
          <p:nvPr/>
        </p:nvSpPr>
        <p:spPr>
          <a:xfrm>
            <a:off x="2063750" y="1524000"/>
            <a:ext cx="7848600" cy="4199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Condition</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是一个用于多线程同步中的条件类。一般是当一个线程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正在进行初始化工作时，而其它线程（例如</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等）只能等到该线程初始化工作完成之后才能开始工作。即线程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在等待一个条件，线程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称为等待者。当线程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完成初始化工作时，会触发这个条件，唤醒线程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Thread3</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，线程</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Thread1</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称为触发者。</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84003"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9.3.3  Android</a:t>
            </a:r>
            <a:r>
              <a:rPr lang="zh-CN" altLang="en-US" sz="4300" dirty="0">
                <a:latin typeface="Times New Roman" panose="02020503050405090304" pitchFamily="18" charset="0"/>
                <a:ea typeface="黑体" pitchFamily="2" charset="-122"/>
              </a:rPr>
              <a:t>进程同步</a:t>
            </a:r>
            <a:endParaRPr lang="zh-CN" altLang="en-US" sz="4300" dirty="0">
              <a:latin typeface="Times New Roman" panose="02020503050405090304" pitchFamily="18" charset="0"/>
              <a:ea typeface="黑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5"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 name="矩形 3"/>
          <p:cNvSpPr/>
          <p:nvPr/>
        </p:nvSpPr>
        <p:spPr>
          <a:xfrm>
            <a:off x="1558925" y="884238"/>
            <a:ext cx="9037638" cy="5877560"/>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类的定义如下：</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class Condition {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public:</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enum</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PRIVATE = 0,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SHARED = 1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status_t</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wait(</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&amp;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等待某个条件出现 </a:t>
            </a:r>
            <a:endPar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status_t</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waitRelative</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&amp;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nsecs_t</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reltime</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等待某个条件出现，超过规定时间将自动退出</a:t>
            </a:r>
            <a:endPar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 signal();   //</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条件满足时，唤醒相应的阻塞线程</a:t>
            </a:r>
            <a:endPar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 broadcast();  //</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条件满足时，唤醒所有的阻塞线程 </a:t>
            </a:r>
            <a:endPar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private: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#if defined(HAVE_PTHREADS)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pthread_cond_t</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mCond</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#else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mState</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7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endif</a:t>
            </a: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zh-CN" altLang="en-US" sz="17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通常情况下，每一个</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都与一个</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一起使用，从而保证了等待线程能够获取可用资源。</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49"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 name="矩形 3"/>
          <p:cNvSpPr/>
          <p:nvPr/>
        </p:nvSpPr>
        <p:spPr>
          <a:xfrm>
            <a:off x="1919288" y="1125538"/>
            <a:ext cx="8424863" cy="5215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Barrier</a:t>
            </a:r>
            <a:endPar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表示“条件变量”，</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表示“屏障”。</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是对</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Conditon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的一个应用，即</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是填充了“具体条件”的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类是专门为</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SurfaceFlinger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设计，</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Condition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作为常用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Utility</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可以提供给整个</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系统使用。</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为开发者提供了三个接口函数：</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wait()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open()</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close()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，用于对条件变量</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state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进行互斥访问操作。</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wait()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函数返回时，已经自动释放了</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锁，执行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wait()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的线程不再拥有对共享资源的锁。程序已经不再拥有对共享资源的锁了。</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一般用于判断线程是否完成初始化。</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86051"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9.3.3  Android</a:t>
            </a:r>
            <a:r>
              <a:rPr lang="zh-CN" altLang="en-US" sz="4300" dirty="0">
                <a:latin typeface="Times New Roman" panose="02020503050405090304" pitchFamily="18" charset="0"/>
                <a:ea typeface="黑体" pitchFamily="2" charset="-122"/>
              </a:rPr>
              <a:t>进程同步</a:t>
            </a:r>
            <a:endParaRPr lang="zh-CN" altLang="en-US" sz="4300" dirty="0">
              <a:latin typeface="Times New Roman" panose="02020503050405090304" pitchFamily="18" charset="0"/>
              <a:ea typeface="黑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3"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4" name="矩形 3"/>
          <p:cNvSpPr/>
          <p:nvPr/>
        </p:nvSpPr>
        <p:spPr>
          <a:xfrm>
            <a:off x="2135188" y="981075"/>
            <a:ext cx="4537075" cy="5539105"/>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Barrier</a:t>
            </a:r>
            <a:r>
              <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类的定义如下：</a:t>
            </a:r>
            <a:endPar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class Barrier{</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public:</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inline Barrier() :state(CLOSED) {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inline ~Barrier() {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open()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Autolock_l</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(lock);</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state = OPENED;</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cv.broadcast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close()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Autolock_l</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(lock);</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state = CLOSED;</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wait() const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Mutex</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Autolock_l</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(lock);</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while (state ==CLOSED)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cv.wait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(lock);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
        <p:nvSpPr>
          <p:cNvPr id="387075" name="矩形 5"/>
          <p:cNvSpPr/>
          <p:nvPr/>
        </p:nvSpPr>
        <p:spPr>
          <a:xfrm>
            <a:off x="6527800" y="1746250"/>
            <a:ext cx="3816350" cy="1753235"/>
          </a:xfrm>
          <a:prstGeom prst="rect">
            <a:avLst/>
          </a:prstGeom>
          <a:noFill/>
          <a:ln w="9525">
            <a:noFill/>
          </a:ln>
        </p:spPr>
        <p:txBody>
          <a:bodyPr>
            <a:spAutoFit/>
          </a:bodyPr>
          <a:p>
            <a:pPr algn="just"/>
            <a:r>
              <a:rPr lang="en-US" altLang="zh-CN" i="0" dirty="0">
                <a:latin typeface="Times New Roman" panose="02020503050405090304" pitchFamily="18" charset="0"/>
                <a:ea typeface="华文细黑" pitchFamily="2" charset="-122"/>
              </a:rPr>
              <a:t>private:</a:t>
            </a:r>
            <a:endParaRPr lang="en-US" altLang="zh-CN" i="0" dirty="0">
              <a:latin typeface="Times New Roman" panose="02020503050405090304" pitchFamily="18" charset="0"/>
              <a:ea typeface="华文细黑" pitchFamily="2" charset="-122"/>
            </a:endParaRPr>
          </a:p>
          <a:p>
            <a:pPr algn="just"/>
            <a:r>
              <a:rPr lang="en-US" altLang="zh-CN" i="0" dirty="0">
                <a:latin typeface="Times New Roman" panose="02020503050405090304" pitchFamily="18" charset="0"/>
                <a:ea typeface="华文细黑" pitchFamily="2" charset="-122"/>
              </a:rPr>
              <a:t>    enum { OPENED, CLOSED };</a:t>
            </a:r>
            <a:endParaRPr lang="en-US" altLang="zh-CN" i="0" dirty="0">
              <a:latin typeface="Times New Roman" panose="02020503050405090304" pitchFamily="18" charset="0"/>
              <a:ea typeface="华文细黑" pitchFamily="2" charset="-122"/>
            </a:endParaRPr>
          </a:p>
          <a:p>
            <a:pPr algn="just"/>
            <a:r>
              <a:rPr lang="en-US" altLang="zh-CN" i="0" dirty="0">
                <a:latin typeface="Times New Roman" panose="02020503050405090304" pitchFamily="18" charset="0"/>
                <a:ea typeface="华文细黑" pitchFamily="2" charset="-122"/>
              </a:rPr>
              <a:t>    mutable  Mutex  lock;</a:t>
            </a:r>
            <a:endParaRPr lang="en-US" altLang="zh-CN" i="0" dirty="0">
              <a:latin typeface="Times New Roman" panose="02020503050405090304" pitchFamily="18" charset="0"/>
              <a:ea typeface="华文细黑" pitchFamily="2" charset="-122"/>
            </a:endParaRPr>
          </a:p>
          <a:p>
            <a:pPr algn="just"/>
            <a:r>
              <a:rPr lang="en-US" altLang="zh-CN" i="0" dirty="0">
                <a:latin typeface="Times New Roman" panose="02020503050405090304" pitchFamily="18" charset="0"/>
                <a:ea typeface="华文细黑" pitchFamily="2" charset="-122"/>
              </a:rPr>
              <a:t>    mutable  Condition  cv;</a:t>
            </a:r>
            <a:endParaRPr lang="en-US" altLang="zh-CN" i="0" dirty="0">
              <a:latin typeface="Times New Roman" panose="02020503050405090304" pitchFamily="18" charset="0"/>
              <a:ea typeface="华文细黑" pitchFamily="2" charset="-122"/>
            </a:endParaRPr>
          </a:p>
          <a:p>
            <a:pPr algn="just"/>
            <a:r>
              <a:rPr lang="en-US" altLang="zh-CN" i="0" dirty="0">
                <a:latin typeface="Times New Roman" panose="02020503050405090304" pitchFamily="18" charset="0"/>
                <a:ea typeface="华文细黑" pitchFamily="2" charset="-122"/>
              </a:rPr>
              <a:t>    volatile  int  state;</a:t>
            </a:r>
            <a:endParaRPr lang="en-US" altLang="zh-CN" i="0" dirty="0">
              <a:latin typeface="Times New Roman" panose="02020503050405090304" pitchFamily="18" charset="0"/>
              <a:ea typeface="华文细黑" pitchFamily="2" charset="-122"/>
            </a:endParaRPr>
          </a:p>
          <a:p>
            <a:pPr algn="just"/>
            <a:r>
              <a:rPr lang="en-US" altLang="zh-CN" i="0" dirty="0">
                <a:latin typeface="Times New Roman" panose="02020503050405090304" pitchFamily="18" charset="0"/>
                <a:ea typeface="华文细黑" pitchFamily="2" charset="-122"/>
              </a:rPr>
              <a:t>};</a:t>
            </a:r>
            <a:endParaRPr lang="en-US" altLang="zh-CN" i="0" dirty="0">
              <a:latin typeface="Times New Roman" panose="02020503050405090304" pitchFamily="18" charset="0"/>
              <a:ea typeface="华文细黑" pitchFamily="2" charset="-122"/>
            </a:endParaRPr>
          </a:p>
        </p:txBody>
      </p:sp>
      <p:sp>
        <p:nvSpPr>
          <p:cNvPr id="387076"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9.3.3  Android</a:t>
            </a:r>
            <a:r>
              <a:rPr lang="zh-CN" altLang="en-US" sz="4300" dirty="0">
                <a:latin typeface="Times New Roman" panose="02020503050405090304" pitchFamily="18" charset="0"/>
                <a:ea typeface="黑体" pitchFamily="2" charset="-122"/>
              </a:rPr>
              <a:t>进程同步</a:t>
            </a:r>
            <a:endParaRPr lang="zh-CN" altLang="en-US" sz="4300" dirty="0">
              <a:latin typeface="Times New Roman" panose="02020503050405090304" pitchFamily="18" charset="0"/>
              <a:ea typeface="黑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7"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88098"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9.3.4  Android</a:t>
            </a:r>
            <a:r>
              <a:rPr lang="zh-CN" altLang="en-US" sz="4300" dirty="0">
                <a:latin typeface="Times New Roman" panose="02020503050405090304" pitchFamily="18" charset="0"/>
                <a:ea typeface="黑体" pitchFamily="2" charset="-122"/>
              </a:rPr>
              <a:t>进程通信</a:t>
            </a:r>
            <a:endParaRPr lang="zh-CN" altLang="en-US" sz="4300" dirty="0">
              <a:latin typeface="Times New Roman" panose="02020503050405090304" pitchFamily="18" charset="0"/>
              <a:ea typeface="黑体" pitchFamily="2" charset="-122"/>
            </a:endParaRPr>
          </a:p>
        </p:txBody>
      </p:sp>
      <p:sp>
        <p:nvSpPr>
          <p:cNvPr id="4" name="矩形 3"/>
          <p:cNvSpPr/>
          <p:nvPr/>
        </p:nvSpPr>
        <p:spPr>
          <a:xfrm>
            <a:off x="1847850" y="1214438"/>
            <a:ext cx="8351838" cy="466153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Android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系统的进程通信机制主要采用了基于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机制的进程通信机制、基于系统</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内核的管道以及</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socket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等通信机制。</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是一种基于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Client-Server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通信模式，传输过程只需一次拷贝，具有可扩展性、健壮性、灵活性、低延迟、低开销以及简单的编程模型等优点。</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通信的</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架构体系定义了四个组件：</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驱动、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ServiceManager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 Client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 Server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ServiceManager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 Client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 Server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运行于用户空间，</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Binder</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驱动运行于内核空间，这四个组件的关系如图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9.2</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所示。</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1"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89122"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9.3.4  Android</a:t>
            </a:r>
            <a:r>
              <a:rPr lang="zh-CN" altLang="en-US" sz="4300" dirty="0">
                <a:latin typeface="Times New Roman" panose="02020503050405090304" pitchFamily="18" charset="0"/>
                <a:ea typeface="黑体" pitchFamily="2" charset="-122"/>
              </a:rPr>
              <a:t>进程通信</a:t>
            </a:r>
            <a:endParaRPr lang="zh-CN" altLang="en-US" sz="4300" dirty="0">
              <a:latin typeface="Times New Roman" panose="02020503050405090304" pitchFamily="18" charset="0"/>
              <a:ea typeface="黑体" pitchFamily="2" charset="-122"/>
            </a:endParaRPr>
          </a:p>
        </p:txBody>
      </p:sp>
      <p:pic>
        <p:nvPicPr>
          <p:cNvPr id="389123" name="Picture 26" descr="C:\Users\Administrator\AppData\Roaming\Tencent\Users\23785004\QQ\WinTemp\RichOle\QMXR8~]}BR%([2HD2TFTI%Q.png"/>
          <p:cNvPicPr>
            <a:picLocks noChangeAspect="1"/>
          </p:cNvPicPr>
          <p:nvPr/>
        </p:nvPicPr>
        <p:blipFill>
          <a:blip r:embed="rId1"/>
          <a:stretch>
            <a:fillRect/>
          </a:stretch>
        </p:blipFill>
        <p:spPr>
          <a:xfrm>
            <a:off x="2063750" y="1557338"/>
            <a:ext cx="8185150" cy="3887787"/>
          </a:xfrm>
          <a:prstGeom prst="rect">
            <a:avLst/>
          </a:prstGeom>
          <a:noFill/>
          <a:ln w="9525">
            <a:noFill/>
          </a:ln>
        </p:spPr>
      </p:pic>
      <p:sp>
        <p:nvSpPr>
          <p:cNvPr id="389124" name="Rectangle 51"/>
          <p:cNvSpPr/>
          <p:nvPr/>
        </p:nvSpPr>
        <p:spPr>
          <a:xfrm>
            <a:off x="1524000" y="44450"/>
            <a:ext cx="309880" cy="368300"/>
          </a:xfrm>
          <a:prstGeom prst="rect">
            <a:avLst/>
          </a:prstGeom>
          <a:noFill/>
          <a:ln w="9525">
            <a:noFill/>
          </a:ln>
        </p:spPr>
        <p:txBody>
          <a:bodyPr wrap="none" anchor="ctr">
            <a:spAutoFit/>
          </a:bodyPr>
          <a:p>
            <a:endParaRPr lang="zh-CN" altLang="en-US" dirty="0">
              <a:latin typeface="Arial" panose="020B0604020202090204" pitchFamily="34" charset="0"/>
              <a:ea typeface="华文细黑" pitchFamily="2" charset="-122"/>
            </a:endParaRPr>
          </a:p>
        </p:txBody>
      </p:sp>
      <p:sp>
        <p:nvSpPr>
          <p:cNvPr id="389125" name="Rectangle 93"/>
          <p:cNvSpPr/>
          <p:nvPr/>
        </p:nvSpPr>
        <p:spPr>
          <a:xfrm>
            <a:off x="1524000" y="44450"/>
            <a:ext cx="309880" cy="368300"/>
          </a:xfrm>
          <a:prstGeom prst="rect">
            <a:avLst/>
          </a:prstGeom>
          <a:noFill/>
          <a:ln w="9525">
            <a:noFill/>
          </a:ln>
        </p:spPr>
        <p:txBody>
          <a:bodyPr wrap="none" anchor="ctr">
            <a:spAutoFit/>
          </a:bodyPr>
          <a:p>
            <a:endParaRPr lang="zh-CN" altLang="en-US" dirty="0">
              <a:latin typeface="Arial" panose="020B0604020202090204" pitchFamily="34" charset="0"/>
              <a:ea typeface="华文细黑" pitchFamily="2" charset="-122"/>
            </a:endParaRPr>
          </a:p>
        </p:txBody>
      </p:sp>
      <p:sp>
        <p:nvSpPr>
          <p:cNvPr id="389126" name="Rectangle 135"/>
          <p:cNvSpPr/>
          <p:nvPr/>
        </p:nvSpPr>
        <p:spPr>
          <a:xfrm>
            <a:off x="1524000" y="44450"/>
            <a:ext cx="309880" cy="368300"/>
          </a:xfrm>
          <a:prstGeom prst="rect">
            <a:avLst/>
          </a:prstGeom>
          <a:noFill/>
          <a:ln w="9525">
            <a:noFill/>
          </a:ln>
        </p:spPr>
        <p:txBody>
          <a:bodyPr wrap="none" anchor="ctr">
            <a:spAutoFit/>
          </a:bodyPr>
          <a:p>
            <a:endParaRPr lang="zh-CN" altLang="en-US" dirty="0">
              <a:latin typeface="Arial" panose="020B0604020202090204" pitchFamily="34" charset="0"/>
              <a:ea typeface="华文细黑" pitchFamily="2" charset="-122"/>
            </a:endParaRPr>
          </a:p>
        </p:txBody>
      </p:sp>
      <p:sp>
        <p:nvSpPr>
          <p:cNvPr id="108" name="矩形 107"/>
          <p:cNvSpPr/>
          <p:nvPr/>
        </p:nvSpPr>
        <p:spPr>
          <a:xfrm>
            <a:off x="4800600" y="5805488"/>
            <a:ext cx="2828925" cy="42989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9.2  Binder</a:t>
            </a:r>
            <a:r>
              <a:rPr kumimoji="0" lang="zh-CN"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通信模型</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1"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376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3763" name="矩形 4"/>
          <p:cNvSpPr/>
          <p:nvPr/>
        </p:nvSpPr>
        <p:spPr>
          <a:xfrm>
            <a:off x="2208213" y="1773238"/>
            <a:ext cx="7632700" cy="3646170"/>
          </a:xfrm>
          <a:prstGeom prst="rect">
            <a:avLst/>
          </a:prstGeom>
          <a:noFill/>
          <a:ln w="9525">
            <a:noFill/>
          </a:ln>
        </p:spPr>
        <p:txBody>
          <a:bodyPr>
            <a:spAutoFit/>
          </a:bodyPr>
          <a:p>
            <a:pPr indent="457200" algn="just">
              <a:lnSpc>
                <a:spcPct val="150000"/>
              </a:lnSpc>
            </a:pP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系统的</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进程分为五类：前台进程（</a:t>
            </a:r>
            <a:r>
              <a:rPr lang="en-US" altLang="zh-CN" sz="2200" i="0" dirty="0">
                <a:latin typeface="Times New Roman" panose="02020503050405090304" pitchFamily="18" charset="0"/>
                <a:ea typeface="黑体" pitchFamily="2" charset="-122"/>
              </a:rPr>
              <a:t>Forground</a:t>
            </a:r>
            <a:r>
              <a:rPr lang="zh-CN" altLang="en-US" sz="2200" i="0" dirty="0">
                <a:latin typeface="Times New Roman" panose="02020503050405090304" pitchFamily="18" charset="0"/>
                <a:ea typeface="黑体" pitchFamily="2" charset="-122"/>
              </a:rPr>
              <a:t>类）、可视进程（</a:t>
            </a:r>
            <a:r>
              <a:rPr lang="en-US" altLang="zh-CN" sz="2200" i="0" dirty="0">
                <a:latin typeface="Times New Roman" panose="02020503050405090304" pitchFamily="18" charset="0"/>
                <a:ea typeface="黑体" pitchFamily="2" charset="-122"/>
              </a:rPr>
              <a:t>Visible</a:t>
            </a:r>
            <a:r>
              <a:rPr lang="zh-CN" altLang="en-US" sz="2200" i="0" dirty="0">
                <a:latin typeface="Times New Roman" panose="02020503050405090304" pitchFamily="18" charset="0"/>
                <a:ea typeface="黑体" pitchFamily="2" charset="-122"/>
              </a:rPr>
              <a:t>类）、服务进程（</a:t>
            </a:r>
            <a:r>
              <a:rPr lang="en-US" altLang="zh-CN" sz="2200" i="0" dirty="0">
                <a:latin typeface="Times New Roman" panose="02020503050405090304" pitchFamily="18" charset="0"/>
                <a:ea typeface="黑体" pitchFamily="2" charset="-122"/>
              </a:rPr>
              <a:t>Service</a:t>
            </a:r>
            <a:r>
              <a:rPr lang="zh-CN" altLang="en-US" sz="2200" i="0" dirty="0">
                <a:latin typeface="Times New Roman" panose="02020503050405090304" pitchFamily="18" charset="0"/>
                <a:ea typeface="黑体" pitchFamily="2" charset="-122"/>
              </a:rPr>
              <a:t>类）、背景进程（</a:t>
            </a:r>
            <a:r>
              <a:rPr lang="en-US" altLang="zh-CN" sz="2200" i="0" dirty="0">
                <a:latin typeface="Times New Roman" panose="02020503050405090304" pitchFamily="18" charset="0"/>
                <a:ea typeface="黑体" pitchFamily="2" charset="-122"/>
              </a:rPr>
              <a:t>Background</a:t>
            </a:r>
            <a:r>
              <a:rPr lang="zh-CN" altLang="en-US" sz="2200" i="0" dirty="0">
                <a:latin typeface="Times New Roman" panose="02020503050405090304" pitchFamily="18" charset="0"/>
                <a:ea typeface="黑体" pitchFamily="2" charset="-122"/>
              </a:rPr>
              <a:t>类）和空进程（</a:t>
            </a:r>
            <a:r>
              <a:rPr lang="en-US" altLang="zh-CN" sz="2200" i="0" dirty="0">
                <a:latin typeface="Times New Roman" panose="02020503050405090304" pitchFamily="18" charset="0"/>
                <a:ea typeface="黑体" pitchFamily="2" charset="-122"/>
              </a:rPr>
              <a:t>Empty</a:t>
            </a:r>
            <a:r>
              <a:rPr lang="zh-CN" altLang="en-US" sz="2200" i="0" dirty="0">
                <a:latin typeface="Times New Roman" panose="02020503050405090304" pitchFamily="18" charset="0"/>
                <a:ea typeface="黑体" pitchFamily="2" charset="-122"/>
              </a:rPr>
              <a:t>类）。由系统的</a:t>
            </a:r>
            <a:r>
              <a:rPr lang="en-US" altLang="zh-CN" sz="2200" i="0" dirty="0">
                <a:latin typeface="Times New Roman" panose="02020503050405090304" pitchFamily="18" charset="0"/>
                <a:ea typeface="黑体" pitchFamily="2" charset="-122"/>
              </a:rPr>
              <a:t>ActivityManagerService.Java</a:t>
            </a:r>
            <a:r>
              <a:rPr lang="zh-CN" altLang="en-US" sz="2200" i="0" dirty="0">
                <a:latin typeface="Times New Roman" panose="02020503050405090304" pitchFamily="18" charset="0"/>
                <a:ea typeface="黑体" pitchFamily="2" charset="-122"/>
              </a:rPr>
              <a:t>进行管理。该文件除了对用户提供了查询进程信息的</a:t>
            </a:r>
            <a:r>
              <a:rPr lang="en-US" altLang="zh-CN" sz="2200" i="0" dirty="0">
                <a:latin typeface="Times New Roman" panose="02020503050405090304" pitchFamily="18" charset="0"/>
                <a:ea typeface="黑体" pitchFamily="2" charset="-122"/>
              </a:rPr>
              <a:t>API</a:t>
            </a:r>
            <a:r>
              <a:rPr lang="zh-CN" altLang="en-US" sz="2200" i="0" dirty="0">
                <a:latin typeface="Times New Roman" panose="02020503050405090304" pitchFamily="18" charset="0"/>
                <a:ea typeface="黑体" pitchFamily="2" charset="-122"/>
              </a:rPr>
              <a:t>外，还可以对进程调度的优先级、调度策略以及进程的</a:t>
            </a:r>
            <a:r>
              <a:rPr lang="en-US" altLang="zh-CN" sz="2200" i="0" dirty="0">
                <a:latin typeface="Times New Roman" panose="02020503050405090304" pitchFamily="18" charset="0"/>
                <a:ea typeface="黑体" pitchFamily="2" charset="-122"/>
              </a:rPr>
              <a:t>oom_adj</a:t>
            </a:r>
            <a:r>
              <a:rPr lang="zh-CN" altLang="en-US" sz="2200" i="0" dirty="0">
                <a:latin typeface="Times New Roman" panose="02020503050405090304" pitchFamily="18" charset="0"/>
                <a:ea typeface="黑体" pitchFamily="2" charset="-122"/>
              </a:rPr>
              <a:t>值进行管理等，</a:t>
            </a:r>
            <a:r>
              <a:rPr lang="en-US" altLang="zh-CN" sz="2200" i="0" dirty="0">
                <a:latin typeface="Times New Roman" panose="02020503050405090304" pitchFamily="18" charset="0"/>
                <a:ea typeface="黑体" pitchFamily="2" charset="-122"/>
              </a:rPr>
              <a:t>oom_adj</a:t>
            </a:r>
            <a:r>
              <a:rPr lang="zh-CN" altLang="en-US" sz="2200" i="0" dirty="0">
                <a:latin typeface="Times New Roman" panose="02020503050405090304" pitchFamily="18" charset="0"/>
                <a:ea typeface="黑体" pitchFamily="2" charset="-122"/>
              </a:rPr>
              <a:t>值决定了进程被撤销的先后顺序。</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5"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478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4787" name="矩形 5"/>
          <p:cNvSpPr/>
          <p:nvPr/>
        </p:nvSpPr>
        <p:spPr>
          <a:xfrm>
            <a:off x="1847850" y="1312863"/>
            <a:ext cx="8424863" cy="4707890"/>
          </a:xfrm>
          <a:prstGeom prst="rect">
            <a:avLst/>
          </a:prstGeom>
          <a:noFill/>
          <a:ln w="9525">
            <a:noFill/>
          </a:ln>
        </p:spPr>
        <p:txBody>
          <a:bodyPr>
            <a:spAutoFit/>
          </a:bodyPr>
          <a:p>
            <a:pPr indent="457200" algn="just"/>
            <a:r>
              <a:rPr lang="en-US" altLang="zh-CN" sz="2000" i="0" dirty="0">
                <a:latin typeface="Times New Roman" panose="02020503050405090304" pitchFamily="18" charset="0"/>
                <a:ea typeface="黑体" pitchFamily="2" charset="-122"/>
              </a:rPr>
              <a:t>1. </a:t>
            </a:r>
            <a:r>
              <a:rPr lang="zh-CN" altLang="en-US" sz="2000" i="0" dirty="0">
                <a:latin typeface="Times New Roman" panose="02020503050405090304" pitchFamily="18" charset="0"/>
                <a:ea typeface="黑体" pitchFamily="2" charset="-122"/>
              </a:rPr>
              <a:t>前台进程</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前台进程是指用户正在使用的应用程序显示在屏幕上的进程和一些系统进程。一般如下情况的进程都属于前台进程。</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1</a:t>
            </a:r>
            <a:r>
              <a:rPr lang="zh-CN" altLang="en-US" sz="2000" i="0" dirty="0">
                <a:latin typeface="Times New Roman" panose="02020503050405090304" pitchFamily="18" charset="0"/>
                <a:ea typeface="黑体" pitchFamily="2" charset="-122"/>
              </a:rPr>
              <a:t>）含有一个前端</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。当前正与用户进行交互的</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或</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组件的</a:t>
            </a:r>
            <a:r>
              <a:rPr lang="en-US" altLang="zh-CN" sz="2000" i="0" dirty="0">
                <a:latin typeface="Times New Roman" panose="02020503050405090304" pitchFamily="18" charset="0"/>
                <a:ea typeface="黑体" pitchFamily="2" charset="-122"/>
              </a:rPr>
              <a:t>onResume()</a:t>
            </a:r>
            <a:r>
              <a:rPr lang="zh-CN" altLang="en-US" sz="2000" i="0" dirty="0">
                <a:latin typeface="Times New Roman" panose="02020503050405090304" pitchFamily="18" charset="0"/>
                <a:ea typeface="黑体" pitchFamily="2" charset="-122"/>
              </a:rPr>
              <a:t>方法被调用的进程。例如显示在屏幕上的浏览器、</a:t>
            </a:r>
            <a:r>
              <a:rPr lang="en-US" altLang="zh-CN" sz="2000" i="0" dirty="0">
                <a:latin typeface="Times New Roman" panose="02020503050405090304" pitchFamily="18" charset="0"/>
                <a:ea typeface="黑体" pitchFamily="2" charset="-122"/>
              </a:rPr>
              <a:t>Google Search</a:t>
            </a:r>
            <a:r>
              <a:rPr lang="zh-CN" altLang="en-US" sz="2000" i="0" dirty="0">
                <a:latin typeface="Times New Roman" panose="02020503050405090304" pitchFamily="18" charset="0"/>
                <a:ea typeface="黑体" pitchFamily="2" charset="-122"/>
              </a:rPr>
              <a:t>等。</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2</a:t>
            </a:r>
            <a:r>
              <a:rPr lang="zh-CN" altLang="en-US" sz="2000" i="0" dirty="0">
                <a:latin typeface="Times New Roman" panose="02020503050405090304" pitchFamily="18" charset="0"/>
                <a:ea typeface="黑体" pitchFamily="2" charset="-122"/>
              </a:rPr>
              <a:t>）含有与一个前端</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绑定的一个</a:t>
            </a:r>
            <a:r>
              <a:rPr lang="en-US" altLang="zh-CN" sz="2000" i="0" dirty="0">
                <a:latin typeface="Times New Roman" panose="02020503050405090304" pitchFamily="18" charset="0"/>
                <a:ea typeface="黑体" pitchFamily="2" charset="-122"/>
              </a:rPr>
              <a:t>Service</a:t>
            </a:r>
            <a:r>
              <a:rPr lang="zh-CN" altLang="en-US" sz="2000" i="0" dirty="0">
                <a:latin typeface="Times New Roman" panose="02020503050405090304" pitchFamily="18" charset="0"/>
                <a:ea typeface="黑体" pitchFamily="2" charset="-122"/>
              </a:rPr>
              <a:t>。即正与用户进行交互的</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相绑定的一个</a:t>
            </a:r>
            <a:r>
              <a:rPr lang="en-US" altLang="zh-CN" sz="2000" i="0" dirty="0">
                <a:latin typeface="Times New Roman" panose="02020503050405090304" pitchFamily="18" charset="0"/>
                <a:ea typeface="黑体" pitchFamily="2" charset="-122"/>
              </a:rPr>
              <a:t>Service</a:t>
            </a:r>
            <a:r>
              <a:rPr lang="zh-CN" altLang="en-US" sz="2000" i="0" dirty="0">
                <a:latin typeface="Times New Roman" panose="02020503050405090304" pitchFamily="18" charset="0"/>
                <a:ea typeface="黑体" pitchFamily="2" charset="-122"/>
              </a:rPr>
              <a:t>正在执行任务的进程。例如，当用户一边听歌一边操作</a:t>
            </a:r>
            <a:r>
              <a:rPr lang="en-US" altLang="zh-CN" sz="2000" i="0" dirty="0">
                <a:latin typeface="Times New Roman" panose="02020503050405090304" pitchFamily="18" charset="0"/>
                <a:ea typeface="黑体" pitchFamily="2" charset="-122"/>
              </a:rPr>
              <a:t>Music</a:t>
            </a:r>
            <a:r>
              <a:rPr lang="zh-CN" altLang="en-US" sz="2000" i="0" dirty="0">
                <a:latin typeface="Times New Roman" panose="02020503050405090304" pitchFamily="18" charset="0"/>
                <a:ea typeface="黑体" pitchFamily="2" charset="-122"/>
              </a:rPr>
              <a:t>界面时，一个</a:t>
            </a:r>
            <a:r>
              <a:rPr lang="en-US" altLang="zh-CN" sz="2000" i="0" dirty="0">
                <a:latin typeface="Times New Roman" panose="02020503050405090304" pitchFamily="18" charset="0"/>
                <a:ea typeface="黑体" pitchFamily="2" charset="-122"/>
              </a:rPr>
              <a:t>Service</a:t>
            </a:r>
            <a:r>
              <a:rPr lang="zh-CN" altLang="en-US" sz="2000" i="0" dirty="0">
                <a:latin typeface="Times New Roman" panose="02020503050405090304" pitchFamily="18" charset="0"/>
                <a:ea typeface="黑体" pitchFamily="2" charset="-122"/>
              </a:rPr>
              <a:t>和一个前端</a:t>
            </a:r>
            <a:r>
              <a:rPr lang="en-US" altLang="zh-CN" sz="2000" i="0" dirty="0">
                <a:latin typeface="Times New Roman" panose="02020503050405090304" pitchFamily="18" charset="0"/>
                <a:ea typeface="黑体" pitchFamily="2" charset="-122"/>
              </a:rPr>
              <a:t>Activity</a:t>
            </a:r>
            <a:r>
              <a:rPr lang="zh-CN" altLang="en-US" sz="2000" i="0" dirty="0">
                <a:latin typeface="Times New Roman" panose="02020503050405090304" pitchFamily="18" charset="0"/>
                <a:ea typeface="黑体" pitchFamily="2" charset="-122"/>
              </a:rPr>
              <a:t>绑定。</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3</a:t>
            </a:r>
            <a:r>
              <a:rPr lang="zh-CN" altLang="en-US" sz="2000" i="0" dirty="0">
                <a:latin typeface="Times New Roman" panose="02020503050405090304" pitchFamily="18" charset="0"/>
                <a:ea typeface="黑体" pitchFamily="2" charset="-122"/>
              </a:rPr>
              <a:t>）含有一个正与用户进行交互并调用了</a:t>
            </a:r>
            <a:r>
              <a:rPr lang="en-US" altLang="zh-CN" sz="2000" i="0" dirty="0">
                <a:latin typeface="Times New Roman" panose="02020503050405090304" pitchFamily="18" charset="0"/>
                <a:ea typeface="黑体" pitchFamily="2" charset="-122"/>
              </a:rPr>
              <a:t>startForground()</a:t>
            </a:r>
            <a:r>
              <a:rPr lang="zh-CN" altLang="en-US" sz="2000" i="0" dirty="0">
                <a:latin typeface="Times New Roman" panose="02020503050405090304" pitchFamily="18" charset="0"/>
                <a:ea typeface="黑体" pitchFamily="2" charset="-122"/>
              </a:rPr>
              <a:t>的</a:t>
            </a:r>
            <a:r>
              <a:rPr lang="en-US" altLang="zh-CN" sz="2000" i="0" dirty="0">
                <a:latin typeface="Times New Roman" panose="02020503050405090304" pitchFamily="18" charset="0"/>
                <a:ea typeface="黑体" pitchFamily="2" charset="-122"/>
              </a:rPr>
              <a:t>Service</a:t>
            </a:r>
            <a:r>
              <a:rPr lang="zh-CN" altLang="en-US" sz="2000" i="0" dirty="0">
                <a:latin typeface="Times New Roman" panose="02020503050405090304" pitchFamily="18" charset="0"/>
                <a:ea typeface="黑体" pitchFamily="2" charset="-122"/>
              </a:rPr>
              <a:t>。</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4</a:t>
            </a:r>
            <a:r>
              <a:rPr lang="zh-CN" altLang="en-US" sz="2000" i="0" dirty="0">
                <a:latin typeface="Times New Roman" panose="02020503050405090304" pitchFamily="18" charset="0"/>
                <a:ea typeface="黑体" pitchFamily="2" charset="-122"/>
              </a:rPr>
              <a:t>）含有正在执行其生命周期回调函数时的</a:t>
            </a:r>
            <a:r>
              <a:rPr lang="en-US" altLang="zh-CN" sz="2000" i="0" dirty="0">
                <a:latin typeface="Times New Roman" panose="02020503050405090304" pitchFamily="18" charset="0"/>
                <a:ea typeface="黑体" pitchFamily="2" charset="-122"/>
              </a:rPr>
              <a:t>Service</a:t>
            </a:r>
            <a:r>
              <a:rPr lang="zh-CN" altLang="en-US" sz="2000" i="0" dirty="0">
                <a:latin typeface="Times New Roman" panose="02020503050405090304" pitchFamily="18" charset="0"/>
                <a:ea typeface="黑体" pitchFamily="2" charset="-122"/>
              </a:rPr>
              <a:t>。这些函数主要有</a:t>
            </a:r>
            <a:r>
              <a:rPr lang="en-US" altLang="zh-CN" sz="2000" i="0" dirty="0">
                <a:latin typeface="Times New Roman" panose="02020503050405090304" pitchFamily="18" charset="0"/>
                <a:ea typeface="黑体" pitchFamily="2" charset="-122"/>
              </a:rPr>
              <a:t>onCrreate()</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onStart()</a:t>
            </a:r>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onDestroy()</a:t>
            </a:r>
            <a:r>
              <a:rPr lang="zh-CN" altLang="en-US" sz="2000" i="0" dirty="0">
                <a:latin typeface="Times New Roman" panose="02020503050405090304" pitchFamily="18" charset="0"/>
                <a:ea typeface="黑体" pitchFamily="2" charset="-122"/>
              </a:rPr>
              <a:t>等。</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a:t>
            </a:r>
            <a:r>
              <a:rPr lang="en-US" altLang="zh-CN" sz="2000" i="0" dirty="0">
                <a:latin typeface="Times New Roman" panose="02020503050405090304" pitchFamily="18" charset="0"/>
                <a:ea typeface="黑体" pitchFamily="2" charset="-122"/>
              </a:rPr>
              <a:t>5</a:t>
            </a:r>
            <a:r>
              <a:rPr lang="zh-CN" altLang="en-US" sz="2000" i="0" dirty="0">
                <a:latin typeface="Times New Roman" panose="02020503050405090304" pitchFamily="18" charset="0"/>
                <a:ea typeface="黑体" pitchFamily="2" charset="-122"/>
              </a:rPr>
              <a:t>）含有正在执行</a:t>
            </a:r>
            <a:r>
              <a:rPr lang="en-US" altLang="zh-CN" sz="2000" i="0" dirty="0">
                <a:latin typeface="Times New Roman" panose="02020503050405090304" pitchFamily="18" charset="0"/>
                <a:ea typeface="黑体" pitchFamily="2" charset="-122"/>
              </a:rPr>
              <a:t>onReceive()</a:t>
            </a:r>
            <a:r>
              <a:rPr lang="zh-CN" altLang="en-US" sz="2000" i="0" dirty="0">
                <a:latin typeface="Times New Roman" panose="02020503050405090304" pitchFamily="18" charset="0"/>
                <a:ea typeface="黑体" pitchFamily="2" charset="-122"/>
              </a:rPr>
              <a:t>函数的</a:t>
            </a:r>
            <a:r>
              <a:rPr lang="en-US" altLang="zh-CN" sz="2000" i="0" dirty="0">
                <a:latin typeface="Times New Roman" panose="02020503050405090304" pitchFamily="18" charset="0"/>
                <a:ea typeface="黑体" pitchFamily="2" charset="-122"/>
              </a:rPr>
              <a:t>BroadcastReceiver</a:t>
            </a:r>
            <a:r>
              <a:rPr lang="zh-CN" altLang="en-US" sz="2000" i="0" dirty="0">
                <a:latin typeface="Times New Roman" panose="02020503050405090304" pitchFamily="18" charset="0"/>
                <a:ea typeface="黑体" pitchFamily="2" charset="-122"/>
              </a:rPr>
              <a:t>实例。</a:t>
            </a:r>
            <a:endParaRPr lang="zh-CN" altLang="en-US" sz="2000" i="0" dirty="0">
              <a:latin typeface="Times New Roman" panose="02020503050405090304" pitchFamily="18" charset="0"/>
              <a:ea typeface="黑体" pitchFamily="2" charset="-122"/>
            </a:endParaRPr>
          </a:p>
          <a:p>
            <a:pPr indent="457200" algn="just"/>
            <a:r>
              <a:rPr lang="zh-CN" altLang="en-US" sz="2000" i="0" dirty="0">
                <a:latin typeface="Times New Roman" panose="02020503050405090304" pitchFamily="18" charset="0"/>
                <a:ea typeface="黑体" pitchFamily="2" charset="-122"/>
              </a:rPr>
              <a:t>     前台进程是所有进程中级别最高的进程，通常情况下仅当内存无法维持它们同时运行时才会被撤销，此时设备已经处于使用虚拟内存的状态。</a:t>
            </a:r>
            <a:endParaRPr lang="zh-CN" altLang="en-US" sz="2000" i="0" dirty="0">
              <a:latin typeface="Times New Roman" panose="02020503050405090304" pitchFamily="18" charset="0"/>
              <a:ea typeface="黑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09"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5810"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5811" name="矩形 5"/>
          <p:cNvSpPr/>
          <p:nvPr/>
        </p:nvSpPr>
        <p:spPr>
          <a:xfrm>
            <a:off x="2424113" y="1773238"/>
            <a:ext cx="7416800" cy="3646170"/>
          </a:xfrm>
          <a:prstGeom prst="rect">
            <a:avLst/>
          </a:prstGeom>
          <a:noFill/>
          <a:ln w="9525">
            <a:noFill/>
          </a:ln>
        </p:spPr>
        <p:txBody>
          <a:bodyPr>
            <a:spAutoFit/>
          </a:bodyPr>
          <a:p>
            <a:pPr indent="457200" algn="just">
              <a:lnSpc>
                <a:spcPct val="150000"/>
              </a:lnSpc>
            </a:pPr>
            <a:r>
              <a:rPr lang="zh-CN" altLang="en-US" sz="2200" i="0" dirty="0">
                <a:latin typeface="Times New Roman" panose="02020503050405090304" pitchFamily="18" charset="0"/>
                <a:ea typeface="黑体" pitchFamily="2" charset="-122"/>
              </a:rPr>
              <a:t> </a:t>
            </a:r>
            <a:r>
              <a:rPr lang="en-US" altLang="zh-CN" sz="2200" i="0" dirty="0">
                <a:latin typeface="Times New Roman" panose="02020503050405090304" pitchFamily="18" charset="0"/>
                <a:ea typeface="黑体" pitchFamily="2" charset="-122"/>
              </a:rPr>
              <a:t>2. </a:t>
            </a:r>
            <a:r>
              <a:rPr lang="zh-CN" altLang="en-US" sz="2200" i="0" dirty="0">
                <a:latin typeface="Times New Roman" panose="02020503050405090304" pitchFamily="18" charset="0"/>
                <a:ea typeface="黑体" pitchFamily="2" charset="-122"/>
              </a:rPr>
              <a:t>可视进程</a:t>
            </a:r>
            <a:endParaRPr lang="zh-CN" altLang="en-US" sz="2200" i="0" dirty="0">
              <a:latin typeface="Times New Roman" panose="02020503050405090304" pitchFamily="18" charset="0"/>
              <a:ea typeface="黑体" pitchFamily="2" charset="-122"/>
            </a:endParaRPr>
          </a:p>
          <a:p>
            <a:pPr indent="457200" algn="just">
              <a:lnSpc>
                <a:spcPct val="150000"/>
              </a:lnSpc>
            </a:pPr>
            <a:r>
              <a:rPr lang="zh-CN" altLang="en-US" sz="2200" i="0" dirty="0">
                <a:latin typeface="Times New Roman" panose="02020503050405090304" pitchFamily="18" charset="0"/>
                <a:ea typeface="黑体" pitchFamily="2" charset="-122"/>
              </a:rPr>
              <a:t>可视进程是指一些没有前台</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而仍可被用户在屏幕上看见的进程，例如输入法、时钟、天气、新闻等。可视进程有两种情况，一种是含有一个仅</a:t>
            </a:r>
            <a:r>
              <a:rPr lang="en-US" altLang="zh-CN" sz="2200" i="0" dirty="0">
                <a:latin typeface="Times New Roman" panose="02020503050405090304" pitchFamily="18" charset="0"/>
                <a:ea typeface="黑体" pitchFamily="2" charset="-122"/>
              </a:rPr>
              <a:t>onPause()</a:t>
            </a:r>
            <a:r>
              <a:rPr lang="zh-CN" altLang="en-US" sz="2200" i="0" dirty="0">
                <a:latin typeface="Times New Roman" panose="02020503050405090304" pitchFamily="18" charset="0"/>
                <a:ea typeface="黑体" pitchFamily="2" charset="-122"/>
              </a:rPr>
              <a:t>被调用的</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，另外一种是含有一个能绑定一个可视或前台</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的</a:t>
            </a:r>
            <a:r>
              <a:rPr lang="en-US" altLang="zh-CN" sz="2200" i="0" dirty="0">
                <a:latin typeface="Times New Roman" panose="02020503050405090304" pitchFamily="18" charset="0"/>
                <a:ea typeface="黑体" pitchFamily="2" charset="-122"/>
              </a:rPr>
              <a:t>Service</a:t>
            </a:r>
            <a:r>
              <a:rPr lang="zh-CN" altLang="en-US" sz="2200" i="0" dirty="0">
                <a:latin typeface="Times New Roman" panose="02020503050405090304" pitchFamily="18" charset="0"/>
                <a:ea typeface="黑体" pitchFamily="2" charset="-122"/>
              </a:rPr>
              <a:t>。仅当前台进程需要它的资源时，系统才会撤销该进程。</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3"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683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6835" name="矩形 6"/>
          <p:cNvSpPr/>
          <p:nvPr/>
        </p:nvSpPr>
        <p:spPr>
          <a:xfrm>
            <a:off x="2279650" y="2017713"/>
            <a:ext cx="7704138" cy="3138170"/>
          </a:xfrm>
          <a:prstGeom prst="rect">
            <a:avLst/>
          </a:prstGeom>
          <a:noFill/>
          <a:ln w="9525">
            <a:noFill/>
          </a:ln>
        </p:spPr>
        <p:txBody>
          <a:bodyPr>
            <a:spAutoFit/>
          </a:bodyPr>
          <a:p>
            <a:pPr indent="457200" algn="just">
              <a:lnSpc>
                <a:spcPct val="150000"/>
              </a:lnSpc>
            </a:pPr>
            <a:r>
              <a:rPr lang="en-US" altLang="zh-CN" sz="2200" i="0" dirty="0">
                <a:latin typeface="Times New Roman" panose="02020503050405090304" pitchFamily="18" charset="0"/>
                <a:ea typeface="黑体" pitchFamily="2" charset="-122"/>
              </a:rPr>
              <a:t>3. </a:t>
            </a:r>
            <a:r>
              <a:rPr lang="zh-CN" altLang="en-US" sz="2200" i="0" dirty="0">
                <a:latin typeface="Times New Roman" panose="02020503050405090304" pitchFamily="18" charset="0"/>
                <a:ea typeface="黑体" pitchFamily="2" charset="-122"/>
              </a:rPr>
              <a:t>服务进程</a:t>
            </a:r>
            <a:endParaRPr lang="zh-CN" altLang="en-US" sz="2200" i="0" dirty="0">
              <a:latin typeface="Times New Roman" panose="02020503050405090304" pitchFamily="18" charset="0"/>
              <a:ea typeface="黑体" pitchFamily="2" charset="-122"/>
            </a:endParaRPr>
          </a:p>
          <a:p>
            <a:pPr indent="457200" algn="just">
              <a:lnSpc>
                <a:spcPct val="150000"/>
              </a:lnSpc>
            </a:pPr>
            <a:r>
              <a:rPr lang="zh-CN" altLang="en-US" sz="2200" i="0" dirty="0">
                <a:latin typeface="Times New Roman" panose="02020503050405090304" pitchFamily="18" charset="0"/>
                <a:ea typeface="黑体" pitchFamily="2" charset="-122"/>
              </a:rPr>
              <a:t>  服务进程是指运行</a:t>
            </a:r>
            <a:r>
              <a:rPr lang="en-US" altLang="zh-CN" sz="2200" i="0" dirty="0">
                <a:latin typeface="Times New Roman" panose="02020503050405090304" pitchFamily="18" charset="0"/>
                <a:ea typeface="黑体" pitchFamily="2" charset="-122"/>
              </a:rPr>
              <a:t>startService()</a:t>
            </a:r>
            <a:r>
              <a:rPr lang="zh-CN" altLang="en-US" sz="2200" i="0" dirty="0">
                <a:latin typeface="Times New Roman" panose="02020503050405090304" pitchFamily="18" charset="0"/>
                <a:ea typeface="黑体" pitchFamily="2" charset="-122"/>
              </a:rPr>
              <a:t>方法启动一个</a:t>
            </a:r>
            <a:r>
              <a:rPr lang="en-US" altLang="zh-CN" sz="2200" i="0" dirty="0">
                <a:latin typeface="Times New Roman" panose="02020503050405090304" pitchFamily="18" charset="0"/>
                <a:ea typeface="黑体" pitchFamily="2" charset="-122"/>
              </a:rPr>
              <a:t>Service</a:t>
            </a:r>
            <a:r>
              <a:rPr lang="zh-CN" altLang="en-US" sz="2200" i="0" dirty="0">
                <a:latin typeface="Times New Roman" panose="02020503050405090304" pitchFamily="18" charset="0"/>
                <a:ea typeface="黑体" pitchFamily="2" charset="-122"/>
              </a:rPr>
              <a:t>的进程且该</a:t>
            </a:r>
            <a:r>
              <a:rPr lang="en-US" altLang="zh-CN" sz="2200" i="0" dirty="0">
                <a:latin typeface="Times New Roman" panose="02020503050405090304" pitchFamily="18" charset="0"/>
                <a:ea typeface="黑体" pitchFamily="2" charset="-122"/>
              </a:rPr>
              <a:t>Service</a:t>
            </a:r>
            <a:r>
              <a:rPr lang="zh-CN" altLang="en-US" sz="2200" i="0" dirty="0">
                <a:latin typeface="Times New Roman" panose="02020503050405090304" pitchFamily="18" charset="0"/>
                <a:ea typeface="黑体" pitchFamily="2" charset="-122"/>
              </a:rPr>
              <a:t>不属于前台进程或可视进程。服务进程在后台运行而不被用户直接所看到，例如后台播放音乐、下载数据、</a:t>
            </a:r>
            <a:r>
              <a:rPr lang="en-US" altLang="zh-CN" sz="2200" i="0" dirty="0">
                <a:latin typeface="Times New Roman" panose="02020503050405090304" pitchFamily="18" charset="0"/>
                <a:ea typeface="黑体" pitchFamily="2" charset="-122"/>
              </a:rPr>
              <a:t>Gmail</a:t>
            </a:r>
            <a:r>
              <a:rPr lang="zh-CN" altLang="en-US" sz="2200" i="0" dirty="0">
                <a:latin typeface="Times New Roman" panose="02020503050405090304" pitchFamily="18" charset="0"/>
                <a:ea typeface="黑体" pitchFamily="2" charset="-122"/>
              </a:rPr>
              <a:t>内部存储、联系人内部存储等）。仅当前台进程和可视进程的内存不足时，系统才会撤销它们。</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7"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7858"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7859" name="矩形 7"/>
          <p:cNvSpPr/>
          <p:nvPr/>
        </p:nvSpPr>
        <p:spPr>
          <a:xfrm>
            <a:off x="2063750" y="1654175"/>
            <a:ext cx="7993063" cy="3646170"/>
          </a:xfrm>
          <a:prstGeom prst="rect">
            <a:avLst/>
          </a:prstGeom>
          <a:noFill/>
          <a:ln w="9525">
            <a:noFill/>
          </a:ln>
        </p:spPr>
        <p:txBody>
          <a:bodyPr>
            <a:spAutoFit/>
          </a:bodyPr>
          <a:p>
            <a:pPr indent="457200" algn="just">
              <a:lnSpc>
                <a:spcPct val="150000"/>
              </a:lnSpc>
            </a:pPr>
            <a:r>
              <a:rPr lang="zh-CN" altLang="en-US" sz="2200" i="0" dirty="0">
                <a:latin typeface="Times New Roman" panose="02020503050405090304" pitchFamily="18" charset="0"/>
                <a:ea typeface="黑体" pitchFamily="2" charset="-122"/>
              </a:rPr>
              <a:t> </a:t>
            </a:r>
            <a:r>
              <a:rPr lang="en-US" altLang="zh-CN" sz="2200" i="0" dirty="0">
                <a:latin typeface="Times New Roman" panose="02020503050405090304" pitchFamily="18" charset="0"/>
                <a:ea typeface="黑体" pitchFamily="2" charset="-122"/>
              </a:rPr>
              <a:t>4. </a:t>
            </a:r>
            <a:r>
              <a:rPr lang="zh-CN" altLang="en-US" sz="2200" i="0" dirty="0">
                <a:latin typeface="Times New Roman" panose="02020503050405090304" pitchFamily="18" charset="0"/>
                <a:ea typeface="黑体" pitchFamily="2" charset="-122"/>
              </a:rPr>
              <a:t>背景进程</a:t>
            </a:r>
            <a:endParaRPr lang="zh-CN" altLang="en-US" sz="2200" i="0" dirty="0">
              <a:latin typeface="Times New Roman" panose="02020503050405090304" pitchFamily="18" charset="0"/>
              <a:ea typeface="黑体" pitchFamily="2" charset="-122"/>
            </a:endParaRPr>
          </a:p>
          <a:p>
            <a:pPr indent="457200" algn="just">
              <a:lnSpc>
                <a:spcPct val="150000"/>
              </a:lnSpc>
            </a:pPr>
            <a:r>
              <a:rPr lang="zh-CN" altLang="en-US" sz="2200" i="0" dirty="0">
                <a:latin typeface="Times New Roman" panose="02020503050405090304" pitchFamily="18" charset="0"/>
                <a:ea typeface="黑体" pitchFamily="2" charset="-122"/>
              </a:rPr>
              <a:t>背景进程是指含有一个用户当前不可见</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且其</a:t>
            </a:r>
            <a:r>
              <a:rPr lang="en-US" altLang="zh-CN" sz="2200" i="0" dirty="0">
                <a:latin typeface="Times New Roman" panose="02020503050405090304" pitchFamily="18" charset="0"/>
                <a:ea typeface="黑体" pitchFamily="2" charset="-122"/>
              </a:rPr>
              <a:t>onStop()</a:t>
            </a:r>
            <a:r>
              <a:rPr lang="zh-CN" altLang="en-US" sz="2200" i="0" dirty="0">
                <a:latin typeface="Times New Roman" panose="02020503050405090304" pitchFamily="18" charset="0"/>
                <a:ea typeface="黑体" pitchFamily="2" charset="-122"/>
              </a:rPr>
              <a:t>方法已经被调用的进程。一般背景进程很多并被保留在一个</a:t>
            </a:r>
            <a:r>
              <a:rPr lang="en-US" altLang="zh-CN" sz="2200" i="0" dirty="0">
                <a:latin typeface="Times New Roman" panose="02020503050405090304" pitchFamily="18" charset="0"/>
                <a:ea typeface="黑体" pitchFamily="2" charset="-122"/>
              </a:rPr>
              <a:t>LRU</a:t>
            </a:r>
            <a:r>
              <a:rPr lang="zh-CN" altLang="en-US" sz="2200" i="0" dirty="0">
                <a:latin typeface="Times New Roman" panose="02020503050405090304" pitchFamily="18" charset="0"/>
                <a:ea typeface="黑体" pitchFamily="2" charset="-122"/>
              </a:rPr>
              <a:t>（</a:t>
            </a:r>
            <a:r>
              <a:rPr lang="en-US" altLang="zh-CN" sz="2200" i="0" dirty="0">
                <a:latin typeface="Times New Roman" panose="02020503050405090304" pitchFamily="18" charset="0"/>
                <a:ea typeface="黑体" pitchFamily="2" charset="-122"/>
              </a:rPr>
              <a:t>Least recently used</a:t>
            </a:r>
            <a:r>
              <a:rPr lang="zh-CN" altLang="en-US" sz="2200" i="0" dirty="0">
                <a:latin typeface="Times New Roman" panose="02020503050405090304" pitchFamily="18" charset="0"/>
                <a:ea typeface="黑体" pitchFamily="2" charset="-122"/>
              </a:rPr>
              <a:t>，最近最少使用）列表中，用来确定用户最近最少的那个带有</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的进程被撤销。若一个</a:t>
            </a:r>
            <a:r>
              <a:rPr lang="en-US" altLang="zh-CN" sz="2200" i="0" dirty="0">
                <a:latin typeface="Times New Roman" panose="02020503050405090304" pitchFamily="18" charset="0"/>
                <a:ea typeface="黑体" pitchFamily="2" charset="-122"/>
              </a:rPr>
              <a:t>Activity</a:t>
            </a:r>
            <a:r>
              <a:rPr lang="zh-CN" altLang="en-US" sz="2200" i="0" dirty="0">
                <a:latin typeface="Times New Roman" panose="02020503050405090304" pitchFamily="18" charset="0"/>
                <a:ea typeface="黑体" pitchFamily="2" charset="-122"/>
              </a:rPr>
              <a:t>正确实现了它的生命周期方法，并且保存了当前的状态，那么撤销它的进程将不会对用户有所影响。</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1"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888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9.3.1  Android</a:t>
            </a:r>
            <a:r>
              <a:rPr lang="zh-CN" altLang="zh-CN" sz="4300" dirty="0">
                <a:latin typeface="Times New Roman" panose="02020503050405090304" pitchFamily="18" charset="0"/>
                <a:ea typeface="黑体" pitchFamily="2" charset="-122"/>
              </a:rPr>
              <a:t>进程概述</a:t>
            </a:r>
            <a:endParaRPr lang="zh-CN" altLang="en-US" sz="4300" dirty="0">
              <a:latin typeface="Times New Roman" panose="02020503050405090304" pitchFamily="18" charset="0"/>
              <a:ea typeface="黑体" pitchFamily="2" charset="-122"/>
            </a:endParaRPr>
          </a:p>
        </p:txBody>
      </p:sp>
      <p:sp>
        <p:nvSpPr>
          <p:cNvPr id="378883" name="矩形 3"/>
          <p:cNvSpPr/>
          <p:nvPr/>
        </p:nvSpPr>
        <p:spPr>
          <a:xfrm>
            <a:off x="2063750" y="1317625"/>
            <a:ext cx="7993063" cy="4829810"/>
          </a:xfrm>
          <a:prstGeom prst="rect">
            <a:avLst/>
          </a:prstGeom>
          <a:noFill/>
          <a:ln w="9525">
            <a:noFill/>
          </a:ln>
        </p:spPr>
        <p:txBody>
          <a:bodyPr>
            <a:spAutoFit/>
          </a:bodyPr>
          <a:p>
            <a:pPr indent="457200" algn="just">
              <a:lnSpc>
                <a:spcPct val="140000"/>
              </a:lnSpc>
            </a:pPr>
            <a:r>
              <a:rPr lang="en-US" altLang="zh-CN" sz="2200" i="0" dirty="0">
                <a:latin typeface="Times New Roman" panose="02020503050405090304" pitchFamily="18" charset="0"/>
                <a:ea typeface="黑体" pitchFamily="2" charset="-122"/>
              </a:rPr>
              <a:t>5. </a:t>
            </a:r>
            <a:r>
              <a:rPr lang="zh-CN" altLang="en-US" sz="2200" i="0" dirty="0">
                <a:latin typeface="Times New Roman" panose="02020503050405090304" pitchFamily="18" charset="0"/>
                <a:ea typeface="黑体" pitchFamily="2" charset="-122"/>
              </a:rPr>
              <a:t>空进程</a:t>
            </a:r>
            <a:endParaRPr lang="zh-CN" altLang="en-US" sz="2200" i="0" dirty="0">
              <a:latin typeface="Times New Roman" panose="02020503050405090304" pitchFamily="18" charset="0"/>
              <a:ea typeface="黑体" pitchFamily="2" charset="-122"/>
            </a:endParaRPr>
          </a:p>
          <a:p>
            <a:pPr indent="457200" algn="just">
              <a:lnSpc>
                <a:spcPct val="140000"/>
              </a:lnSpc>
            </a:pPr>
            <a:r>
              <a:rPr lang="zh-CN" altLang="en-US" sz="2200" i="0" dirty="0">
                <a:latin typeface="Times New Roman" panose="02020503050405090304" pitchFamily="18" charset="0"/>
                <a:ea typeface="黑体" pitchFamily="2" charset="-122"/>
              </a:rPr>
              <a:t> 空进程是指不含任何活动应用程序的进程。将这类进程作为缓存保留，以提高一个组件下一次要运行它时的启动速度。例如用户在别的进程中通过</a:t>
            </a:r>
            <a:r>
              <a:rPr lang="en-US" altLang="zh-CN" sz="2200" i="0" dirty="0">
                <a:latin typeface="Times New Roman" panose="02020503050405090304" pitchFamily="18" charset="0"/>
                <a:ea typeface="黑体" pitchFamily="2" charset="-122"/>
              </a:rPr>
              <a:t>startActivity()</a:t>
            </a:r>
            <a:r>
              <a:rPr lang="zh-CN" altLang="en-US" sz="2200" i="0" dirty="0">
                <a:latin typeface="Times New Roman" panose="02020503050405090304" pitchFamily="18" charset="0"/>
                <a:ea typeface="黑体" pitchFamily="2" charset="-122"/>
              </a:rPr>
              <a:t>启动它们，可以省去</a:t>
            </a:r>
            <a:r>
              <a:rPr lang="en-US" altLang="zh-CN" sz="2200" i="0" dirty="0">
                <a:latin typeface="Times New Roman" panose="02020503050405090304" pitchFamily="18" charset="0"/>
                <a:ea typeface="黑体" pitchFamily="2" charset="-122"/>
              </a:rPr>
              <a:t>fork</a:t>
            </a:r>
            <a:r>
              <a:rPr lang="zh-CN" altLang="en-US" sz="2200" i="0" dirty="0">
                <a:latin typeface="Times New Roman" panose="02020503050405090304" pitchFamily="18" charset="0"/>
                <a:ea typeface="黑体" pitchFamily="2" charset="-122"/>
              </a:rPr>
              <a:t>进程、</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运行环境等工作。系统经常在进程缓存和内核缓存之间的为了平衡整体系统资源而撤销它们。</a:t>
            </a:r>
            <a:endParaRPr lang="zh-CN" altLang="en-US" sz="2200" i="0" dirty="0">
              <a:latin typeface="Times New Roman" panose="02020503050405090304" pitchFamily="18" charset="0"/>
              <a:ea typeface="黑体" pitchFamily="2" charset="-122"/>
            </a:endParaRPr>
          </a:p>
          <a:p>
            <a:pPr indent="457200" algn="just">
              <a:lnSpc>
                <a:spcPct val="140000"/>
              </a:lnSpc>
            </a:pPr>
            <a:r>
              <a:rPr lang="zh-CN" altLang="en-US" sz="2200" i="0" dirty="0">
                <a:latin typeface="Times New Roman" panose="02020503050405090304" pitchFamily="18" charset="0"/>
                <a:ea typeface="黑体" pitchFamily="2" charset="-122"/>
              </a:rPr>
              <a:t> 在</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系统中，进程的级别高低与前端显示有关系，级别越高的进程一般在前端显示，说明其组件越重要。此外，进程的级别高低可能会随着其他进程的依赖程度而变化，依赖程度越高进程级别越高。</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5"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7990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9.3.2  Android</a:t>
            </a:r>
            <a:r>
              <a:rPr lang="zh-CN" altLang="en-US" sz="4300" dirty="0">
                <a:latin typeface="Times New Roman" panose="02020503050405090304" pitchFamily="18" charset="0"/>
                <a:ea typeface="黑体" pitchFamily="2" charset="-122"/>
              </a:rPr>
              <a:t>线程概述</a:t>
            </a:r>
            <a:endParaRPr lang="zh-CN" altLang="en-US" sz="4300" dirty="0">
              <a:latin typeface="Times New Roman" panose="02020503050405090304" pitchFamily="18" charset="0"/>
              <a:ea typeface="黑体" pitchFamily="2" charset="-122"/>
            </a:endParaRPr>
          </a:p>
        </p:txBody>
      </p:sp>
      <p:sp>
        <p:nvSpPr>
          <p:cNvPr id="379907" name="矩形 3"/>
          <p:cNvSpPr/>
          <p:nvPr/>
        </p:nvSpPr>
        <p:spPr>
          <a:xfrm>
            <a:off x="1992313" y="1484313"/>
            <a:ext cx="8351837" cy="4490085"/>
          </a:xfrm>
          <a:prstGeom prst="rect">
            <a:avLst/>
          </a:prstGeom>
          <a:noFill/>
          <a:ln w="9525">
            <a:noFill/>
          </a:ln>
        </p:spPr>
        <p:txBody>
          <a:bodyPr>
            <a:spAutoFit/>
          </a:bodyPr>
          <a:p>
            <a:pPr indent="457200" algn="just">
              <a:lnSpc>
                <a:spcPct val="130000"/>
              </a:lnSpc>
            </a:pP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系统第一次启动一个</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时，在创建一个</a:t>
            </a:r>
            <a:r>
              <a:rPr lang="en-US" altLang="zh-CN" sz="2200" i="0" dirty="0">
                <a:latin typeface="Times New Roman" panose="02020503050405090304" pitchFamily="18" charset="0"/>
                <a:ea typeface="黑体" pitchFamily="2" charset="-122"/>
              </a:rPr>
              <a:t>Linux</a:t>
            </a:r>
            <a:r>
              <a:rPr lang="zh-CN" altLang="en-US" sz="2200" i="0" dirty="0">
                <a:latin typeface="Times New Roman" panose="02020503050405090304" pitchFamily="18" charset="0"/>
                <a:ea typeface="黑体" pitchFamily="2" charset="-122"/>
              </a:rPr>
              <a:t>进程的同时会创建一个与其对应的</a:t>
            </a:r>
            <a:r>
              <a:rPr lang="en-US" altLang="zh-CN" sz="2200" i="0" dirty="0">
                <a:latin typeface="Times New Roman" panose="02020503050405090304" pitchFamily="18" charset="0"/>
                <a:ea typeface="黑体" pitchFamily="2" charset="-122"/>
              </a:rPr>
              <a:t>ActivityThread</a:t>
            </a:r>
            <a:r>
              <a:rPr lang="zh-CN" altLang="en-US" sz="2200" i="0" dirty="0">
                <a:latin typeface="Times New Roman" panose="02020503050405090304" pitchFamily="18" charset="0"/>
                <a:ea typeface="黑体" pitchFamily="2" charset="-122"/>
              </a:rPr>
              <a:t>主线程，用于负责处理与用户界面相关的事件以及将相关事件分发给对应的组件处理，包括应用程序与界面工具包的交互，例如用户触屏、按键等事件。主线程又称为</a:t>
            </a:r>
            <a:r>
              <a:rPr lang="en-US" altLang="zh-CN" sz="2200" i="0" dirty="0">
                <a:latin typeface="Times New Roman" panose="02020503050405090304" pitchFamily="18" charset="0"/>
                <a:ea typeface="黑体" pitchFamily="2" charset="-122"/>
              </a:rPr>
              <a:t>UI</a:t>
            </a:r>
            <a:r>
              <a:rPr lang="zh-CN" altLang="en-US" sz="2200" i="0" dirty="0">
                <a:latin typeface="Times New Roman" panose="02020503050405090304" pitchFamily="18" charset="0"/>
                <a:ea typeface="黑体" pitchFamily="2" charset="-122"/>
              </a:rPr>
              <a:t>线程。</a:t>
            </a:r>
            <a:endParaRPr lang="zh-CN" altLang="en-US" sz="2200" i="0" dirty="0">
              <a:latin typeface="Times New Roman" panose="02020503050405090304" pitchFamily="18" charset="0"/>
              <a:ea typeface="黑体" pitchFamily="2" charset="-122"/>
            </a:endParaRPr>
          </a:p>
          <a:p>
            <a:pPr indent="457200" algn="just">
              <a:lnSpc>
                <a:spcPct val="130000"/>
              </a:lnSpc>
            </a:pP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系统所有运行在同一个进程中的组件都由主线程来实例化，而且从主线程中发出调用每个组件的信息。例如，当用户触摸屏幕上的一个按钮时，</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的主线程先将触摸事件发送给按钮控件，然后按钮控件设置它的按下状态并向事件队列发出一个刷新界面的请求，主线程再从队列中取出这个请求并通知它重绘。</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29" name="灯片编号占位符 2"/>
          <p:cNvSpPr txBox="1">
            <a:spLocks noGrp="1"/>
          </p:cNvSpPr>
          <p:nvPr>
            <p:ph type="sldNum" sz="quarter" idx="4294967295"/>
          </p:nvPr>
        </p:nvSpPr>
        <p:spPr>
          <a:xfrm>
            <a:off x="9228138" y="6616700"/>
            <a:ext cx="1439862" cy="19685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800" b="0" i="1"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90204" pitchFamily="34" charset="0"/>
                <a:ea typeface="宋体" pitchFamily="2" charset="-122"/>
                <a:cs typeface="+mn-cs"/>
              </a:defRPr>
            </a:lvl5pPr>
          </a:lstStyle>
          <a:p>
            <a:pPr lvl="0" eaLnBrk="0" hangingPunct="0"/>
            <a:r>
              <a:rPr lang="de-DE" altLang="zh-CN" sz="1000" b="1" dirty="0">
                <a:ea typeface="华文细黑" pitchFamily="2" charset="-122"/>
              </a:rPr>
              <a:t>Page </a:t>
            </a:r>
            <a:r>
              <a:rPr lang="de-DE" altLang="zh-CN" sz="1000" b="1" dirty="0">
                <a:ea typeface="华文细黑" pitchFamily="2" charset="-122"/>
                <a:sym typeface="MS UI Gothic" pitchFamily="34" charset="-128"/>
              </a:rPr>
              <a:t></a:t>
            </a:r>
            <a:r>
              <a:rPr lang="de-DE" altLang="zh-CN" sz="1000" b="1" dirty="0">
                <a:ea typeface="华文细黑" pitchFamily="2" charset="-122"/>
              </a:rPr>
              <a:t> </a:t>
            </a:r>
            <a:fld id="{9A0DB2DC-4C9A-4742-B13C-FB6460FD3503}" type="slidenum">
              <a:rPr lang="zh-CN" altLang="en-US" sz="1000" b="1" dirty="0">
                <a:ea typeface="华文细黑" pitchFamily="2" charset="-122"/>
              </a:rPr>
            </a:fld>
            <a:endParaRPr lang="zh-CN" altLang="en-US" sz="1000" b="1" dirty="0">
              <a:ea typeface="华文细黑" pitchFamily="2" charset="-122"/>
            </a:endParaRPr>
          </a:p>
        </p:txBody>
      </p:sp>
      <p:sp>
        <p:nvSpPr>
          <p:cNvPr id="380930" name="标题 4"/>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2" charset="-122"/>
              </a:rPr>
              <a:t>9.3.2  Android</a:t>
            </a:r>
            <a:r>
              <a:rPr lang="zh-CN" altLang="en-US" sz="4300" dirty="0">
                <a:latin typeface="Times New Roman" panose="02020503050405090304" pitchFamily="18" charset="0"/>
                <a:ea typeface="黑体" pitchFamily="2" charset="-122"/>
              </a:rPr>
              <a:t>线程概述</a:t>
            </a:r>
            <a:endParaRPr lang="zh-CN" altLang="en-US" sz="4300" dirty="0">
              <a:latin typeface="Times New Roman" panose="02020503050405090304" pitchFamily="18" charset="0"/>
              <a:ea typeface="黑体" pitchFamily="2" charset="-122"/>
            </a:endParaRPr>
          </a:p>
        </p:txBody>
      </p:sp>
      <p:sp>
        <p:nvSpPr>
          <p:cNvPr id="380931" name="矩形 5"/>
          <p:cNvSpPr/>
          <p:nvPr/>
        </p:nvSpPr>
        <p:spPr>
          <a:xfrm>
            <a:off x="1847850" y="1231900"/>
            <a:ext cx="8496300" cy="4929505"/>
          </a:xfrm>
          <a:prstGeom prst="rect">
            <a:avLst/>
          </a:prstGeom>
          <a:noFill/>
          <a:ln w="9525">
            <a:noFill/>
          </a:ln>
        </p:spPr>
        <p:txBody>
          <a:bodyPr>
            <a:spAutoFit/>
          </a:bodyPr>
          <a:p>
            <a:pPr indent="457200" algn="just">
              <a:lnSpc>
                <a:spcPct val="130000"/>
              </a:lnSpc>
            </a:pP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的线程模型是单线程模型且不是线程安全的。这种单线程模型只允许一个进程拥有一个线程在运行，其它线程只能等当前线程运行完成后才能执行，这种通过一个线程来操作和管理所有运行的模型性能比较低。</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系统中所有的</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受主线程控制，其它线程只有等主线程的操作处理完才进行操作。为了保证线程安全，</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系统的单线程模型提供了两个规则：一是不要阻塞主线程，即运行时间较长的任务不要由主线程处理；二是不要在非主线程中调用和刷新</a:t>
            </a:r>
            <a:r>
              <a:rPr lang="en-US" altLang="zh-CN" sz="2200" i="0" dirty="0">
                <a:latin typeface="Times New Roman" panose="02020503050405090304" pitchFamily="18" charset="0"/>
                <a:ea typeface="黑体" pitchFamily="2" charset="-122"/>
              </a:rPr>
              <a:t>Android UI</a:t>
            </a:r>
            <a:r>
              <a:rPr lang="zh-CN" altLang="en-US" sz="2200" i="0" dirty="0">
                <a:latin typeface="Times New Roman" panose="02020503050405090304" pitchFamily="18" charset="0"/>
                <a:ea typeface="黑体" pitchFamily="2" charset="-122"/>
              </a:rPr>
              <a:t>工具包。</a:t>
            </a:r>
            <a:endParaRPr lang="zh-CN" altLang="en-US" sz="2200" i="0" dirty="0">
              <a:latin typeface="Times New Roman" panose="02020503050405090304" pitchFamily="18" charset="0"/>
              <a:ea typeface="黑体" pitchFamily="2" charset="-122"/>
            </a:endParaRPr>
          </a:p>
          <a:p>
            <a:pPr indent="457200" algn="just">
              <a:lnSpc>
                <a:spcPct val="130000"/>
              </a:lnSpc>
            </a:pPr>
            <a:r>
              <a:rPr lang="zh-CN" altLang="en-US" sz="2200" i="0" dirty="0">
                <a:latin typeface="Times New Roman" panose="02020503050405090304" pitchFamily="18" charset="0"/>
                <a:ea typeface="黑体" pitchFamily="2" charset="-122"/>
              </a:rPr>
              <a:t> 一个</a:t>
            </a:r>
            <a:r>
              <a:rPr lang="en-US" altLang="zh-CN" sz="2200" i="0" dirty="0">
                <a:latin typeface="Times New Roman" panose="02020503050405090304" pitchFamily="18" charset="0"/>
                <a:ea typeface="黑体" pitchFamily="2" charset="-122"/>
              </a:rPr>
              <a:t>Android</a:t>
            </a:r>
            <a:r>
              <a:rPr lang="zh-CN" altLang="en-US" sz="2200" i="0" dirty="0">
                <a:latin typeface="Times New Roman" panose="02020503050405090304" pitchFamily="18" charset="0"/>
                <a:ea typeface="黑体" pitchFamily="2" charset="-122"/>
              </a:rPr>
              <a:t>的</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通常只有一个进程，但可以拥有多个线程。对进程属性的修改仅仅局限于一些简单操作，而对线程属性是开放的，便于开发者使用以提高</a:t>
            </a:r>
            <a:r>
              <a:rPr lang="en-US" altLang="zh-CN" sz="2200" i="0" dirty="0">
                <a:latin typeface="Times New Roman" panose="02020503050405090304" pitchFamily="18" charset="0"/>
                <a:ea typeface="黑体" pitchFamily="2" charset="-122"/>
              </a:rPr>
              <a:t>APP</a:t>
            </a:r>
            <a:r>
              <a:rPr lang="zh-CN" altLang="en-US" sz="2200" i="0" dirty="0">
                <a:latin typeface="Times New Roman" panose="02020503050405090304" pitchFamily="18" charset="0"/>
                <a:ea typeface="黑体" pitchFamily="2" charset="-122"/>
              </a:rPr>
              <a:t>的质量和改善系统资源的利用率。</a:t>
            </a:r>
            <a:endParaRPr lang="zh-CN" altLang="en-US" sz="2200" i="0" dirty="0">
              <a:latin typeface="Times New Roman" panose="02020503050405090304" pitchFamily="18" charset="0"/>
              <a:ea typeface="黑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5309</Words>
  <Application>WPS 演示</Application>
  <PresentationFormat>宽屏</PresentationFormat>
  <Paragraphs>176</Paragraphs>
  <Slides>17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华文细黑</vt:lpstr>
      <vt:lpstr>黑体-简</vt:lpstr>
      <vt:lpstr>MS UI Gothic</vt:lpstr>
      <vt:lpstr>冬青黑体简体中文</vt:lpstr>
      <vt:lpstr>Office 主题</vt:lpstr>
      <vt:lpstr>9.3 Android进程管理 9.3.1  Android进程概述</vt:lpstr>
      <vt:lpstr>9.3.1  Android进程概述</vt:lpstr>
      <vt:lpstr>9.3.1  Android进程概述</vt:lpstr>
      <vt:lpstr>9.3.1  Android进程概述</vt:lpstr>
      <vt:lpstr>9.3.1  Android进程概述</vt:lpstr>
      <vt:lpstr>9.3.1  Android进程概述</vt:lpstr>
      <vt:lpstr>9.3.1  Android进程概述</vt:lpstr>
      <vt:lpstr>9.3.2  Android线程概述</vt:lpstr>
      <vt:lpstr>9.3.2  Android线程概述</vt:lpstr>
      <vt:lpstr>9.3.3  Android进程同步</vt:lpstr>
      <vt:lpstr>9.3.3  Android进程同步</vt:lpstr>
      <vt:lpstr>9.3.3  Android进程同步</vt:lpstr>
      <vt:lpstr>PowerPoint 演示文稿</vt:lpstr>
      <vt:lpstr>9.3.3  Android进程同步</vt:lpstr>
      <vt:lpstr>9.3.3  Android进程同步</vt:lpstr>
      <vt:lpstr>9.3.4  Android进程通信</vt:lpstr>
      <vt:lpstr>9.3.4  Android进程通信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32</cp:revision>
  <dcterms:created xsi:type="dcterms:W3CDTF">2020-10-16T01:17:58Z</dcterms:created>
  <dcterms:modified xsi:type="dcterms:W3CDTF">2020-10-16T01:17:58Z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