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23" r:id="rId3"/>
    <p:sldId id="624" r:id="rId4"/>
    <p:sldId id="625" r:id="rId5"/>
    <p:sldId id="626" r:id="rId6"/>
    <p:sldId id="62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2193" name="Rectangle 10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392194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44463"/>
            <a:ext cx="7127875" cy="1052512"/>
          </a:xfrm>
        </p:spPr>
        <p:txBody>
          <a:bodyPr vert="horz" wrap="square" lIns="91440" tIns="45720" rIns="91440" bIns="45720" anchor="b">
            <a:normAutofit fontScale="90000"/>
          </a:bodyPr>
          <a:p>
            <a:pPr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9.5 Android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  <a:t>安全访问机制</a:t>
            </a:r>
            <a:b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</a:br>
            <a:r>
              <a:rPr lang="en-US" altLang="zh-CN" sz="3200" dirty="0">
                <a:latin typeface="Times New Roman" panose="02020503050405090304" pitchFamily="18" charset="0"/>
                <a:ea typeface="黑体" pitchFamily="2" charset="-122"/>
              </a:rPr>
              <a:t>9.5.1  </a:t>
            </a:r>
            <a:r>
              <a:rPr lang="zh-CN" altLang="en-US" sz="3200" dirty="0">
                <a:latin typeface="Times New Roman" panose="02020503050405090304" pitchFamily="18" charset="0"/>
                <a:ea typeface="黑体" pitchFamily="2" charset="-122"/>
              </a:rPr>
              <a:t>安全架构</a:t>
            </a:r>
            <a:endParaRPr lang="zh-CN" altLang="en-US" sz="32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4825" y="1616075"/>
            <a:ext cx="8642350" cy="4661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安全架构的思想：应用程序在默认的情况下不可以执行任何对其他应用程序，系统或者用户带来负面影响的操作。这包括读或写用户的私有数据（如联系人数据或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email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数据），读或写另一个应用程序的文件，网络连接，保持设备处于非睡眠状态。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一个应用程序的进程就是一个安全的沙盒。它不能干扰其它应用程序，除非显式地声明了“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permissions”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，以便它能够获取基本沙盒所不具备的额外的能力。它请求的这些权限“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permissions”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可以被各种各样的操作处理，如自动允许该权限或者通过用户提示或者证书来禁止该权限。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3217" name="Rectangle 10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393218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44463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9.5.1 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  <a:t>安全架构</a:t>
            </a:r>
            <a:endParaRPr lang="zh-CN" altLang="en-US" sz="43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3750" y="1506538"/>
            <a:ext cx="7993063" cy="41541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所有的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应用程序（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.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apk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文件）必须用证书进行签名认证，而这个证书的私钥是由开发者保有的。该证书可以用以识别应用程序的作者。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应用程序允许而且一般也都是使用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self- signed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证书（即自签名证书）。证书是用于在应用程序之间建立信任关系，而不是用于控制程序是否可以安装。签名影响安全性的最重要的方式是通过决定谁可以进入基于签名的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permisssions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，以及谁可以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share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用户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IDs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1" name="Rectangle 10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394242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44463"/>
            <a:ext cx="7056438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9.5.2 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  <a:t>用户</a:t>
            </a:r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IDs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  <a:t>和文件存取</a:t>
            </a:r>
            <a:endParaRPr lang="zh-CN" altLang="en-US" sz="43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2313" y="1593850"/>
            <a:ext cx="8064500" cy="21228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每一个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应用程序（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.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apk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文件）都会在安装时就分配一个独有的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用户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，这就为它建立了一个沙盒，使其不能与其他应用程序进行接触（也不会让其它应用程序接触它）。这个用户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会在安装时分配给它，并在该设备上一直保持同一个数值。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394244" name="矩形 4"/>
          <p:cNvSpPr/>
          <p:nvPr/>
        </p:nvSpPr>
        <p:spPr>
          <a:xfrm>
            <a:off x="7535863" y="4337050"/>
            <a:ext cx="3132137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200" i="0" dirty="0">
                <a:latin typeface="Times New Roman" panose="02020503050405090304" pitchFamily="18" charset="0"/>
                <a:ea typeface="华文细黑" pitchFamily="2" charset="-122"/>
              </a:rPr>
              <a:t>存在同一个应用程序，拥有同一个用户</a:t>
            </a:r>
            <a:r>
              <a:rPr lang="en-US" altLang="zh-CN" sz="2200" i="0" dirty="0">
                <a:latin typeface="Times New Roman" panose="02020503050405090304" pitchFamily="18" charset="0"/>
                <a:ea typeface="华文细黑" pitchFamily="2" charset="-122"/>
              </a:rPr>
              <a:t>ID</a:t>
            </a:r>
            <a:r>
              <a:rPr lang="zh-CN" altLang="en-US" sz="2200" i="0" dirty="0">
                <a:latin typeface="Times New Roman" panose="02020503050405090304" pitchFamily="18" charset="0"/>
                <a:ea typeface="华文细黑" pitchFamily="2" charset="-122"/>
              </a:rPr>
              <a:t>且拥有同样的文件存取权限</a:t>
            </a:r>
            <a:endParaRPr lang="zh-CN" altLang="en-US" sz="2200" dirty="0">
              <a:latin typeface="Arial" panose="020B0604020202090204" pitchFamily="34" charset="0"/>
              <a:ea typeface="华文细黑" pitchFamily="2" charset="-122"/>
            </a:endParaRPr>
          </a:p>
        </p:txBody>
      </p:sp>
      <p:sp>
        <p:nvSpPr>
          <p:cNvPr id="394245" name="矩形 5"/>
          <p:cNvSpPr/>
          <p:nvPr/>
        </p:nvSpPr>
        <p:spPr>
          <a:xfrm>
            <a:off x="1703388" y="4675188"/>
            <a:ext cx="3097212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200" i="0" dirty="0">
                <a:latin typeface="Times New Roman" panose="02020503050405090304" pitchFamily="18" charset="0"/>
                <a:ea typeface="华文细黑" pitchFamily="2" charset="-122"/>
              </a:rPr>
              <a:t>两个</a:t>
            </a:r>
            <a:r>
              <a:rPr lang="en-US" altLang="zh-CN" sz="2200" i="0" dirty="0">
                <a:latin typeface="Times New Roman" panose="02020503050405090304" pitchFamily="18" charset="0"/>
                <a:ea typeface="华文细黑" pitchFamily="2" charset="-122"/>
              </a:rPr>
              <a:t>package</a:t>
            </a:r>
            <a:r>
              <a:rPr lang="zh-CN" altLang="en-US" sz="2200" i="0" dirty="0">
                <a:latin typeface="Times New Roman" panose="02020503050405090304" pitchFamily="18" charset="0"/>
                <a:ea typeface="华文细黑" pitchFamily="2" charset="-122"/>
              </a:rPr>
              <a:t>中的代码</a:t>
            </a:r>
            <a:endParaRPr lang="zh-CN" altLang="en-US" sz="2200" dirty="0">
              <a:latin typeface="Arial" panose="020B0604020202090204" pitchFamily="34" charset="0"/>
              <a:ea typeface="华文细黑" pitchFamily="2" charset="-122"/>
            </a:endParaRPr>
          </a:p>
        </p:txBody>
      </p:sp>
      <p:cxnSp>
        <p:nvCxnSpPr>
          <p:cNvPr id="394246" name="直接箭头连接符 7"/>
          <p:cNvCxnSpPr/>
          <p:nvPr/>
        </p:nvCxnSpPr>
        <p:spPr>
          <a:xfrm>
            <a:off x="4581525" y="4891088"/>
            <a:ext cx="2881313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94247" name="矩形 8"/>
          <p:cNvSpPr/>
          <p:nvPr/>
        </p:nvSpPr>
        <p:spPr>
          <a:xfrm>
            <a:off x="4594067" y="4292600"/>
            <a:ext cx="285623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i="0" dirty="0">
                <a:latin typeface="Times New Roman" panose="02020503050405090304" pitchFamily="18" charset="0"/>
                <a:ea typeface="华文细黑" pitchFamily="2" charset="-122"/>
              </a:rPr>
              <a:t>AndroidManifest.xml</a:t>
            </a:r>
            <a:r>
              <a:rPr lang="zh-CN" altLang="en-US" i="0" dirty="0">
                <a:latin typeface="Times New Roman" panose="02020503050405090304" pitchFamily="18" charset="0"/>
                <a:ea typeface="华文细黑" pitchFamily="2" charset="-122"/>
              </a:rPr>
              <a:t>文件中</a:t>
            </a:r>
            <a:endParaRPr lang="en-US" altLang="zh-CN" i="0" dirty="0">
              <a:latin typeface="Times New Roman" panose="02020503050405090304" pitchFamily="18" charset="0"/>
              <a:ea typeface="华文细黑" pitchFamily="2" charset="-122"/>
            </a:endParaRPr>
          </a:p>
          <a:p>
            <a:pPr algn="ctr"/>
            <a:r>
              <a:rPr lang="en-US" altLang="zh-CN" i="0" dirty="0">
                <a:latin typeface="Times New Roman" panose="02020503050405090304" pitchFamily="18" charset="0"/>
                <a:ea typeface="华文细黑" pitchFamily="2" charset="-122"/>
              </a:rPr>
              <a:t>manifest</a:t>
            </a:r>
            <a:r>
              <a:rPr lang="zh-CN" altLang="en-US" i="0" dirty="0">
                <a:latin typeface="Times New Roman" panose="02020503050405090304" pitchFamily="18" charset="0"/>
                <a:ea typeface="华文细黑" pitchFamily="2" charset="-122"/>
              </a:rPr>
              <a:t>标签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5" name="Rectangle 10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395266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44463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9.5.3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2" charset="-122"/>
              </a:rPr>
              <a:t>权限</a:t>
            </a:r>
            <a:endParaRPr lang="zh-CN" altLang="zh-CN" sz="43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47850" y="1506538"/>
            <a:ext cx="8569325" cy="36461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系统中权限分为普通级别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(Normal)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，危险级别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(dangerous)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，签名级别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(signature)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和系统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签名级别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(signature or system)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。系统中所有预定义的权限根据作用的不同，分别属于不同的级别。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对于普通和危险级别的权限，称为低级权限，应用申请即授予。其他两级权限，称为高级权限或系统权限，应用拥有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platform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级别的认证才能申请。当应用试图在没有权限的情况下做受限操作，应用将被系统杀掉以警示。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6289" name="Rectangle 10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396290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44463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9.5.3 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2" charset="-122"/>
              </a:rPr>
              <a:t>权限</a:t>
            </a:r>
            <a:endParaRPr lang="zh-CN" altLang="zh-CN" sz="43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4825" y="1412875"/>
            <a:ext cx="8569325" cy="4661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程序间访问权限大致分为两种：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）第一种低级点的（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permission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protectlevel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属性为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normal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或者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dangerous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），其调用者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apk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只需声明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&lt;uses-permission&gt;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即可拥有其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permission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。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）第二种高级点的（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permission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protectlevel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属性为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signature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或者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signatureorsystem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,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其调用者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apk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就需要和被调用的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apk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一样拥有相同的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signature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。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若想拥有使用权限，必须在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AndroidManifest.xml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文件中包含一个或更多的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&lt;uses-permission&gt;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标签来声明此权限。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WPS 演示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Wingdings 2</vt:lpstr>
      <vt:lpstr>宋体-简</vt:lpstr>
      <vt:lpstr>华文细黑</vt:lpstr>
      <vt:lpstr>黑体-简</vt:lpstr>
      <vt:lpstr>MS UI Gothic</vt:lpstr>
      <vt:lpstr>冬青黑体简体中文</vt:lpstr>
      <vt:lpstr>Office 主题</vt:lpstr>
      <vt:lpstr>9.5 Android安全访问机制 9.5.1  安全架构</vt:lpstr>
      <vt:lpstr>9.5.1  安全架构</vt:lpstr>
      <vt:lpstr>9.5.2  用户IDs和文件存取</vt:lpstr>
      <vt:lpstr>9.5.3  权限</vt:lpstr>
      <vt:lpstr>9.5.3  权限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34</cp:revision>
  <dcterms:created xsi:type="dcterms:W3CDTF">2020-10-16T01:18:58Z</dcterms:created>
  <dcterms:modified xsi:type="dcterms:W3CDTF">2020-10-16T01:18:58Z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