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628" r:id="rId3"/>
    <p:sldId id="629" r:id="rId4"/>
    <p:sldId id="630" r:id="rId5"/>
    <p:sldId id="631" r:id="rId6"/>
    <p:sldId id="632" r:id="rId7"/>
    <p:sldId id="633" r:id="rId8"/>
    <p:sldId id="634" r:id="rId9"/>
    <p:sldId id="635" r:id="rId10"/>
    <p:sldId id="636" r:id="rId11"/>
    <p:sldId id="637" r:id="rId12"/>
    <p:sldId id="638" r:id="rId13"/>
    <p:sldId id="639" r:id="rId14"/>
    <p:sldId id="640" r:id="rId15"/>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lvl="0"/>
            <a:endParaRPr lang="zh-CN" altLang="en-US" dirty="0">
              <a:latin typeface="Calibri" charset="0"/>
              <a:ea typeface="宋体" pitchFamily="2" charset="-122"/>
            </a:endParaRPr>
          </a:p>
        </p:txBody>
      </p:sp>
      <p:sp>
        <p:nvSpPr>
          <p:cNvPr id="6" name="页脚占位符 5"/>
          <p:cNvSpPr>
            <a:spLocks noGrp="1"/>
          </p:cNvSpPr>
          <p:nvPr>
            <p:ph type="ftr" sz="quarter" idx="11"/>
          </p:nvPr>
        </p:nvSpPr>
        <p:spPr/>
        <p:txBody>
          <a:bodyPr/>
          <a:lstStyle/>
          <a:p>
            <a:pPr lvl="0"/>
            <a:endParaRPr lang="en-US" altLang="zh-CN">
              <a:ea typeface="宋体" pitchFamily="2" charset="-122"/>
            </a:endParaRPr>
          </a:p>
        </p:txBody>
      </p:sp>
      <p:sp>
        <p:nvSpPr>
          <p:cNvPr id="7" name="灯片编号占位符 6"/>
          <p:cNvSpPr>
            <a:spLocks noGrp="1"/>
          </p:cNvSpPr>
          <p:nvPr>
            <p:ph type="sldNum" sz="quarter" idx="12"/>
          </p:nvPr>
        </p:nvSpPr>
        <p:spPr/>
        <p:txBody>
          <a:bodyPr/>
          <a:lstStyle/>
          <a:p>
            <a:pPr lvl="0"/>
            <a:fld id="{9A0DB2DC-4C9A-4742-B13C-FB6460FD3503}" type="slidenum">
              <a:rPr lang="en-US" altLang="zh-CN">
                <a:ea typeface="宋体" pitchFamily="2" charset="-122"/>
              </a:rPr>
            </a:fld>
            <a:endParaRPr lang="en-US" altLang="zh-CN">
              <a:ea typeface="宋体" pitchFamily="2" charset="-122"/>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1186774" y="2665379"/>
            <a:ext cx="4873574"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256938" y="2665379"/>
            <a:ext cx="4897576"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7313" name="Rectangle 10"/>
          <p:cNvSpPr txBox="1">
            <a:spLocks noGrp="1"/>
          </p:cNvSpPr>
          <p:nvPr>
            <p:ph type="sldNum" sz="quarter" idx="4294967295"/>
          </p:nvPr>
        </p:nvSpPr>
        <p:spPr>
          <a:xfrm>
            <a:off x="9228138" y="6616700"/>
            <a:ext cx="1439862" cy="196850"/>
          </a:xfrm>
          <a:prstGeom prst="rect">
            <a:avLst/>
          </a:prstGeom>
          <a:noFill/>
          <a:ln w="9525">
            <a:noFill/>
          </a:ln>
        </p:spPr>
        <p:txBody>
          <a:bodyPr/>
          <a:lstStyle>
            <a:lvl1pPr marL="0" lvl="0" indent="0" algn="l" defTabSz="914400" rtl="0" eaLnBrk="1" fontAlgn="base" latinLnBrk="0" hangingPunct="1">
              <a:lnSpc>
                <a:spcPct val="100000"/>
              </a:lnSpc>
              <a:spcBef>
                <a:spcPct val="0"/>
              </a:spcBef>
              <a:spcAft>
                <a:spcPct val="0"/>
              </a:spcAft>
              <a:buNone/>
              <a:defRPr sz="1800" b="0" i="1"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0"/>
              </a:spcBef>
              <a:spcAft>
                <a:spcPct val="0"/>
              </a:spcAft>
              <a:buNone/>
              <a:defRPr b="0" i="1"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0"/>
              </a:spcBef>
              <a:spcAft>
                <a:spcPct val="0"/>
              </a:spcAft>
              <a:buNone/>
              <a:defRPr b="0" i="1"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0"/>
              </a:spcBef>
              <a:spcAft>
                <a:spcPct val="0"/>
              </a:spcAft>
              <a:buNone/>
              <a:defRPr b="0" i="1"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0"/>
              </a:spcBef>
              <a:spcAft>
                <a:spcPct val="0"/>
              </a:spcAft>
              <a:buNone/>
              <a:defRPr b="0" i="1" u="none" kern="1200" baseline="0">
                <a:solidFill>
                  <a:schemeClr val="tx1"/>
                </a:solidFill>
                <a:latin typeface="Arial" panose="020B0604020202090204" pitchFamily="34" charset="0"/>
                <a:ea typeface="宋体" pitchFamily="2" charset="-122"/>
                <a:cs typeface="+mn-cs"/>
              </a:defRPr>
            </a:lvl5pPr>
          </a:lstStyle>
          <a:p>
            <a:pPr lvl="0" eaLnBrk="0" hangingPunct="0"/>
            <a:r>
              <a:rPr lang="de-DE" altLang="zh-CN" sz="1000" b="1" dirty="0">
                <a:ea typeface="华文细黑" pitchFamily="2" charset="-122"/>
              </a:rPr>
              <a:t>Page </a:t>
            </a:r>
            <a:r>
              <a:rPr lang="de-DE" altLang="zh-CN" sz="1000" b="1" dirty="0">
                <a:ea typeface="华文细黑" pitchFamily="2" charset="-122"/>
                <a:sym typeface="MS UI Gothic" pitchFamily="34" charset="-128"/>
              </a:rPr>
              <a:t></a:t>
            </a:r>
            <a:r>
              <a:rPr lang="de-DE" altLang="zh-CN" sz="1000" b="1" dirty="0">
                <a:ea typeface="华文细黑" pitchFamily="2" charset="-122"/>
              </a:rPr>
              <a:t> </a:t>
            </a:r>
            <a:fld id="{9A0DB2DC-4C9A-4742-B13C-FB6460FD3503}" type="slidenum">
              <a:rPr lang="zh-CN" altLang="en-US" sz="1000" b="1" dirty="0">
                <a:ea typeface="华文细黑" pitchFamily="2" charset="-122"/>
              </a:rPr>
            </a:fld>
            <a:endParaRPr lang="zh-CN" altLang="en-US" sz="1000" b="1" dirty="0">
              <a:ea typeface="华文细黑" pitchFamily="2" charset="-122"/>
            </a:endParaRPr>
          </a:p>
        </p:txBody>
      </p:sp>
      <p:sp>
        <p:nvSpPr>
          <p:cNvPr id="397314" name="Rectangle 2"/>
          <p:cNvSpPr>
            <a:spLocks noGrp="1"/>
          </p:cNvSpPr>
          <p:nvPr>
            <p:ph type="title" idx="4294967295"/>
          </p:nvPr>
        </p:nvSpPr>
        <p:spPr>
          <a:xfrm>
            <a:off x="1774825" y="144463"/>
            <a:ext cx="7634288" cy="1123950"/>
          </a:xfrm>
        </p:spPr>
        <p:txBody>
          <a:bodyPr vert="horz" wrap="square" lIns="91440" tIns="45720" rIns="91440" bIns="45720" anchor="b">
            <a:normAutofit fontScale="90000"/>
          </a:bodyPr>
          <a:p>
            <a:pPr algn="just" eaLnBrk="1" hangingPunct="1"/>
            <a:r>
              <a:rPr lang="en-US" altLang="zh-CN" sz="4300" dirty="0">
                <a:latin typeface="Times New Roman" panose="02020503050405090304" pitchFamily="18" charset="0"/>
                <a:ea typeface="黑体" pitchFamily="2" charset="-122"/>
              </a:rPr>
              <a:t>9.6 Android</a:t>
            </a:r>
            <a:r>
              <a:rPr lang="zh-CN" altLang="en-US" sz="4300" dirty="0">
                <a:latin typeface="Times New Roman" panose="02020503050405090304" pitchFamily="18" charset="0"/>
                <a:ea typeface="黑体" pitchFamily="2" charset="-122"/>
              </a:rPr>
              <a:t>应用程序的开发</a:t>
            </a:r>
            <a:br>
              <a:rPr lang="zh-CN" altLang="en-US" sz="4300" dirty="0">
                <a:latin typeface="Times New Roman" panose="02020503050405090304" pitchFamily="18" charset="0"/>
                <a:ea typeface="黑体" pitchFamily="2" charset="-122"/>
              </a:rPr>
            </a:br>
            <a:r>
              <a:rPr lang="en-US" altLang="zh-CN" sz="3200" dirty="0">
                <a:latin typeface="Times New Roman" panose="02020503050405090304" pitchFamily="18" charset="0"/>
                <a:ea typeface="黑体" pitchFamily="2" charset="-122"/>
              </a:rPr>
              <a:t>9.6.1  Android</a:t>
            </a:r>
            <a:r>
              <a:rPr lang="zh-CN" altLang="en-US" sz="3200" dirty="0">
                <a:latin typeface="Times New Roman" panose="02020503050405090304" pitchFamily="18" charset="0"/>
                <a:ea typeface="黑体" pitchFamily="2" charset="-122"/>
              </a:rPr>
              <a:t>应用程序的开发环境</a:t>
            </a:r>
            <a:endParaRPr lang="zh-CN" altLang="zh-CN" sz="3200" dirty="0">
              <a:latin typeface="Times New Roman" panose="02020503050405090304" pitchFamily="18" charset="0"/>
              <a:ea typeface="黑体" pitchFamily="2" charset="-122"/>
            </a:endParaRPr>
          </a:p>
        </p:txBody>
      </p:sp>
      <p:sp>
        <p:nvSpPr>
          <p:cNvPr id="24" name="矩形 23"/>
          <p:cNvSpPr/>
          <p:nvPr/>
        </p:nvSpPr>
        <p:spPr>
          <a:xfrm>
            <a:off x="1847850" y="1900238"/>
            <a:ext cx="8280400" cy="2630170"/>
          </a:xfrm>
          <a:prstGeom prst="rect">
            <a:avLst/>
          </a:prstGeom>
        </p:spPr>
        <p:txBody>
          <a:bodyPr>
            <a:spAutoFit/>
          </a:bodyPr>
          <a:lstStyle/>
          <a:p>
            <a:pPr marL="0" marR="0" lvl="0" indent="457200" algn="just" defTabSz="914400" rtl="0" eaLnBrk="1" fontAlgn="base" latinLnBrk="0" hangingPunct="1">
              <a:lnSpc>
                <a:spcPct val="150000"/>
              </a:lnSpc>
              <a:spcBef>
                <a:spcPct val="0"/>
              </a:spcBef>
              <a:spcAft>
                <a:spcPct val="0"/>
              </a:spcAft>
              <a:buClrTx/>
              <a:buSzTx/>
              <a:buFontTx/>
              <a:buNone/>
              <a:defRPr/>
            </a:pPr>
            <a:r>
              <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搭建</a:t>
            </a:r>
            <a:r>
              <a:rPr kumimoji="0" lang="en-US" altLang="zh-CN"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Android</a:t>
            </a:r>
            <a:r>
              <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应用程序的开发环境，需要安装支持</a:t>
            </a:r>
            <a:r>
              <a:rPr kumimoji="0" lang="en-US" altLang="zh-CN"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Java</a:t>
            </a:r>
            <a:r>
              <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程序运行的</a:t>
            </a:r>
            <a:r>
              <a:rPr kumimoji="0" lang="en-US" altLang="zh-CN"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JDK</a:t>
            </a:r>
            <a:r>
              <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a:t>
            </a:r>
            <a:r>
              <a:rPr kumimoji="0" lang="en-US" altLang="zh-CN"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Java Development Kit</a:t>
            </a:r>
            <a:r>
              <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a:t>
            </a:r>
            <a:r>
              <a:rPr kumimoji="0" lang="en-US" altLang="zh-CN"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Java</a:t>
            </a:r>
            <a:r>
              <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开发工具包）、应用程序集成开发环境（一般选择</a:t>
            </a:r>
            <a:r>
              <a:rPr kumimoji="0" lang="en-US" altLang="zh-CN"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Eclipse</a:t>
            </a:r>
            <a:r>
              <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a:t>
            </a:r>
            <a:r>
              <a:rPr kumimoji="0" lang="en-US" altLang="zh-CN"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Android SDK</a:t>
            </a:r>
            <a:r>
              <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a:t>
            </a:r>
            <a:r>
              <a:rPr kumimoji="0" lang="en-US" altLang="zh-CN"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Android Software Development Kit</a:t>
            </a:r>
            <a:r>
              <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a:t>
            </a:r>
            <a:r>
              <a:rPr kumimoji="0" lang="en-US" altLang="zh-CN"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Android</a:t>
            </a:r>
            <a:r>
              <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软件开发工具包）和</a:t>
            </a:r>
            <a:r>
              <a:rPr kumimoji="0" lang="en-US" altLang="zh-CN"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Eclipse</a:t>
            </a:r>
            <a:r>
              <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的</a:t>
            </a:r>
            <a:r>
              <a:rPr kumimoji="0" lang="en-US" altLang="zh-CN"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ADT</a:t>
            </a:r>
            <a:r>
              <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a:t>
            </a:r>
            <a:r>
              <a:rPr kumimoji="0" lang="en-US" altLang="zh-CN"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Android Development Toolkit</a:t>
            </a:r>
            <a:r>
              <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）插件。</a:t>
            </a:r>
            <a:endPar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6529" name="Rectangle 10"/>
          <p:cNvSpPr txBox="1">
            <a:spLocks noGrp="1"/>
          </p:cNvSpPr>
          <p:nvPr>
            <p:ph type="sldNum" sz="quarter" idx="4294967295"/>
          </p:nvPr>
        </p:nvSpPr>
        <p:spPr>
          <a:xfrm>
            <a:off x="9228138" y="6616700"/>
            <a:ext cx="1439862" cy="196850"/>
          </a:xfrm>
          <a:prstGeom prst="rect">
            <a:avLst/>
          </a:prstGeom>
          <a:noFill/>
          <a:ln w="9525">
            <a:noFill/>
          </a:ln>
        </p:spPr>
        <p:txBody>
          <a:bodyPr/>
          <a:lstStyle>
            <a:lvl1pPr marL="0" lvl="0" indent="0" algn="l" defTabSz="914400" rtl="0" eaLnBrk="1" fontAlgn="base" latinLnBrk="0" hangingPunct="1">
              <a:lnSpc>
                <a:spcPct val="100000"/>
              </a:lnSpc>
              <a:spcBef>
                <a:spcPct val="0"/>
              </a:spcBef>
              <a:spcAft>
                <a:spcPct val="0"/>
              </a:spcAft>
              <a:buNone/>
              <a:defRPr sz="1800" b="0" i="1"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0"/>
              </a:spcBef>
              <a:spcAft>
                <a:spcPct val="0"/>
              </a:spcAft>
              <a:buNone/>
              <a:defRPr b="0" i="1"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0"/>
              </a:spcBef>
              <a:spcAft>
                <a:spcPct val="0"/>
              </a:spcAft>
              <a:buNone/>
              <a:defRPr b="0" i="1"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0"/>
              </a:spcBef>
              <a:spcAft>
                <a:spcPct val="0"/>
              </a:spcAft>
              <a:buNone/>
              <a:defRPr b="0" i="1"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0"/>
              </a:spcBef>
              <a:spcAft>
                <a:spcPct val="0"/>
              </a:spcAft>
              <a:buNone/>
              <a:defRPr b="0" i="1" u="none" kern="1200" baseline="0">
                <a:solidFill>
                  <a:schemeClr val="tx1"/>
                </a:solidFill>
                <a:latin typeface="Arial" panose="020B0604020202090204" pitchFamily="34" charset="0"/>
                <a:ea typeface="宋体" pitchFamily="2" charset="-122"/>
                <a:cs typeface="+mn-cs"/>
              </a:defRPr>
            </a:lvl5pPr>
          </a:lstStyle>
          <a:p>
            <a:pPr lvl="0" eaLnBrk="0" hangingPunct="0"/>
            <a:r>
              <a:rPr lang="de-DE" altLang="zh-CN" sz="1000" b="1" dirty="0">
                <a:ea typeface="华文细黑" pitchFamily="2" charset="-122"/>
              </a:rPr>
              <a:t>Page </a:t>
            </a:r>
            <a:r>
              <a:rPr lang="de-DE" altLang="zh-CN" sz="1000" b="1" dirty="0">
                <a:ea typeface="华文细黑" pitchFamily="2" charset="-122"/>
                <a:sym typeface="MS UI Gothic" pitchFamily="34" charset="-128"/>
              </a:rPr>
              <a:t></a:t>
            </a:r>
            <a:r>
              <a:rPr lang="de-DE" altLang="zh-CN" sz="1000" b="1" dirty="0">
                <a:ea typeface="华文细黑" pitchFamily="2" charset="-122"/>
              </a:rPr>
              <a:t> </a:t>
            </a:r>
            <a:fld id="{9A0DB2DC-4C9A-4742-B13C-FB6460FD3503}" type="slidenum">
              <a:rPr lang="zh-CN" altLang="en-US" sz="1000" b="1" dirty="0">
                <a:ea typeface="华文细黑" pitchFamily="2" charset="-122"/>
              </a:rPr>
            </a:fld>
            <a:endParaRPr lang="zh-CN" altLang="en-US" sz="1000" b="1" dirty="0">
              <a:ea typeface="华文细黑" pitchFamily="2" charset="-122"/>
            </a:endParaRPr>
          </a:p>
        </p:txBody>
      </p:sp>
      <p:sp>
        <p:nvSpPr>
          <p:cNvPr id="406530" name="Rectangle 2"/>
          <p:cNvSpPr>
            <a:spLocks noGrp="1"/>
          </p:cNvSpPr>
          <p:nvPr>
            <p:ph type="title" idx="4294967295"/>
          </p:nvPr>
        </p:nvSpPr>
        <p:spPr>
          <a:xfrm>
            <a:off x="2063750" y="144463"/>
            <a:ext cx="6985000" cy="692150"/>
          </a:xfrm>
        </p:spPr>
        <p:txBody>
          <a:bodyPr vert="horz" wrap="square" lIns="91440" tIns="45720" rIns="91440" bIns="45720" anchor="b">
            <a:normAutofit fontScale="90000"/>
          </a:bodyPr>
          <a:p>
            <a:pPr algn="just" eaLnBrk="1" hangingPunct="1"/>
            <a:r>
              <a:rPr lang="en-US" altLang="zh-CN" sz="4300" dirty="0">
                <a:latin typeface="Times New Roman" panose="02020503050405090304" pitchFamily="18" charset="0"/>
                <a:ea typeface="黑体" pitchFamily="2" charset="-122"/>
              </a:rPr>
              <a:t>9.6.3  </a:t>
            </a:r>
            <a:r>
              <a:rPr lang="zh-CN" altLang="en-US" sz="4300" dirty="0">
                <a:latin typeface="Times New Roman" panose="02020503050405090304" pitchFamily="18" charset="0"/>
                <a:ea typeface="黑体" pitchFamily="2" charset="-122"/>
              </a:rPr>
              <a:t>组件的激活和关闭</a:t>
            </a:r>
            <a:endParaRPr lang="zh-CN" altLang="zh-CN" sz="4300" dirty="0">
              <a:latin typeface="Times New Roman" panose="02020503050405090304" pitchFamily="18" charset="0"/>
              <a:ea typeface="黑体" pitchFamily="2" charset="-122"/>
            </a:endParaRPr>
          </a:p>
        </p:txBody>
      </p:sp>
      <p:sp>
        <p:nvSpPr>
          <p:cNvPr id="24" name="矩形 23"/>
          <p:cNvSpPr/>
          <p:nvPr/>
        </p:nvSpPr>
        <p:spPr>
          <a:xfrm>
            <a:off x="2063750" y="1651000"/>
            <a:ext cx="7993063" cy="4154170"/>
          </a:xfrm>
          <a:prstGeom prst="rect">
            <a:avLst/>
          </a:prstGeom>
        </p:spPr>
        <p:txBody>
          <a:bodyPr>
            <a:spAutoFit/>
          </a:bodyPr>
          <a:lstStyle/>
          <a:p>
            <a:pPr marL="0" marR="0" lvl="0" indent="457200" algn="just" defTabSz="914400" rtl="0" eaLnBrk="1" fontAlgn="base" latinLnBrk="0" hangingPunct="1">
              <a:lnSpc>
                <a:spcPct val="150000"/>
              </a:lnSpc>
              <a:spcBef>
                <a:spcPct val="0"/>
              </a:spcBef>
              <a:spcAft>
                <a:spcPct val="0"/>
              </a:spcAft>
              <a:buClrTx/>
              <a:buSzTx/>
              <a:buFontTx/>
              <a:buNone/>
              <a:defRPr/>
            </a:pPr>
            <a:r>
              <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a:t>
            </a:r>
            <a:r>
              <a:rPr kumimoji="0" lang="en-US" altLang="zh-CN"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1</a:t>
            </a:r>
            <a:r>
              <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）活动（或者新的任务）是通过传递一个</a:t>
            </a:r>
            <a:r>
              <a:rPr kumimoji="0" lang="en-US" altLang="zh-CN"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Intent</a:t>
            </a:r>
            <a:r>
              <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对象到</a:t>
            </a:r>
            <a:r>
              <a:rPr kumimoji="0" lang="en-US" altLang="zh-CN" sz="22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Context.startActivity</a:t>
            </a:r>
            <a:r>
              <a:rPr kumimoji="0" lang="en-US" altLang="zh-CN"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a:t>
            </a:r>
            <a:r>
              <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或者</a:t>
            </a:r>
            <a:r>
              <a:rPr kumimoji="0" lang="en-US" altLang="zh-CN" sz="22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Activity.startActivityForResult</a:t>
            </a:r>
            <a:r>
              <a:rPr kumimoji="0" lang="en-US" altLang="zh-CN"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a:t>
            </a:r>
            <a:r>
              <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来。</a:t>
            </a:r>
            <a:endPar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endParaRPr>
          </a:p>
          <a:p>
            <a:pPr marL="0" marR="0" lvl="0" indent="457200" algn="just" defTabSz="914400" rtl="0" eaLnBrk="1" fontAlgn="base" latinLnBrk="0" hangingPunct="1">
              <a:lnSpc>
                <a:spcPct val="150000"/>
              </a:lnSpc>
              <a:spcBef>
                <a:spcPct val="0"/>
              </a:spcBef>
              <a:spcAft>
                <a:spcPct val="0"/>
              </a:spcAft>
              <a:buClrTx/>
              <a:buSzTx/>
              <a:buFontTx/>
              <a:buNone/>
              <a:defRPr/>
            </a:pPr>
            <a:r>
              <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a:t>
            </a:r>
            <a:r>
              <a:rPr kumimoji="0" lang="en-US" altLang="zh-CN"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2</a:t>
            </a:r>
            <a:r>
              <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）服务是通过传递</a:t>
            </a:r>
            <a:r>
              <a:rPr kumimoji="0" lang="en-US" altLang="zh-CN"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Intent</a:t>
            </a:r>
            <a:r>
              <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对象到</a:t>
            </a:r>
            <a:r>
              <a:rPr kumimoji="0" lang="en-US" altLang="zh-CN" sz="22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Context.startService</a:t>
            </a:r>
            <a:r>
              <a:rPr kumimoji="0" lang="en-US" altLang="zh-CN"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a:t>
            </a:r>
            <a:r>
              <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来启动的（或者将新的命令指派给正在运行的</a:t>
            </a:r>
            <a:r>
              <a:rPr kumimoji="0" lang="en-US" altLang="zh-CN"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service</a:t>
            </a:r>
            <a:r>
              <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a:t>
            </a:r>
            <a:r>
              <a:rPr kumimoji="0" lang="en-US" altLang="zh-CN"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android</a:t>
            </a:r>
            <a:r>
              <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调用</a:t>
            </a:r>
            <a:r>
              <a:rPr kumimoji="0" lang="en-US" altLang="zh-CN"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service</a:t>
            </a:r>
            <a:r>
              <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的</a:t>
            </a:r>
            <a:r>
              <a:rPr kumimoji="0" lang="en-US" altLang="zh-CN" sz="22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onStart</a:t>
            </a:r>
            <a:r>
              <a:rPr kumimoji="0" lang="en-US" altLang="zh-CN"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a:t>
            </a:r>
            <a:r>
              <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方法，并且把</a:t>
            </a:r>
            <a:r>
              <a:rPr kumimoji="0" lang="en-US" altLang="zh-CN"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Intent</a:t>
            </a:r>
            <a:r>
              <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对象传递给他。</a:t>
            </a:r>
            <a:endPar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endParaRPr>
          </a:p>
          <a:p>
            <a:pPr marL="0" marR="0" lvl="0" indent="457200" algn="just" defTabSz="914400" rtl="0" eaLnBrk="1" fontAlgn="base" latinLnBrk="0" hangingPunct="1">
              <a:lnSpc>
                <a:spcPct val="150000"/>
              </a:lnSpc>
              <a:spcBef>
                <a:spcPct val="0"/>
              </a:spcBef>
              <a:spcAft>
                <a:spcPct val="0"/>
              </a:spcAft>
              <a:buClrTx/>
              <a:buSzTx/>
              <a:buFontTx/>
              <a:buNone/>
              <a:defRPr/>
            </a:pPr>
            <a:r>
              <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a:t>
            </a:r>
            <a:r>
              <a:rPr kumimoji="0" lang="en-US" altLang="zh-CN"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3</a:t>
            </a:r>
            <a:r>
              <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）初始化</a:t>
            </a:r>
            <a:r>
              <a:rPr kumimoji="0" lang="en-US" altLang="zh-CN"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broadcast</a:t>
            </a:r>
            <a:r>
              <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可以通过传递一个</a:t>
            </a:r>
            <a:r>
              <a:rPr kumimoji="0" lang="en-US" altLang="zh-CN"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Intent</a:t>
            </a:r>
            <a:r>
              <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对象给诸如</a:t>
            </a:r>
            <a:r>
              <a:rPr kumimoji="0" lang="en-US" altLang="zh-CN" sz="22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Context.sendBroadcast</a:t>
            </a:r>
            <a:r>
              <a:rPr kumimoji="0" lang="en-US" altLang="zh-CN"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a:t>
            </a:r>
            <a:r>
              <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a:t>
            </a:r>
            <a:r>
              <a:rPr kumimoji="0" lang="en-US" altLang="zh-CN" sz="22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Context.sendOrderedBroadcast</a:t>
            </a:r>
            <a:r>
              <a:rPr kumimoji="0" lang="en-US" altLang="zh-CN"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a:t>
            </a:r>
            <a:r>
              <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和</a:t>
            </a:r>
            <a:r>
              <a:rPr kumimoji="0" lang="en-US" altLang="zh-CN" sz="22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Context.sendStickyBroadcast</a:t>
            </a:r>
            <a:r>
              <a:rPr kumimoji="0" lang="en-US" altLang="zh-CN"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a:t>
            </a:r>
            <a:r>
              <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方法。</a:t>
            </a:r>
            <a:endPar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7553" name="Rectangle 10"/>
          <p:cNvSpPr txBox="1">
            <a:spLocks noGrp="1"/>
          </p:cNvSpPr>
          <p:nvPr>
            <p:ph type="sldNum" sz="quarter" idx="4294967295"/>
          </p:nvPr>
        </p:nvSpPr>
        <p:spPr>
          <a:xfrm>
            <a:off x="9228138" y="6616700"/>
            <a:ext cx="1439862" cy="196850"/>
          </a:xfrm>
          <a:prstGeom prst="rect">
            <a:avLst/>
          </a:prstGeom>
          <a:noFill/>
          <a:ln w="9525">
            <a:noFill/>
          </a:ln>
        </p:spPr>
        <p:txBody>
          <a:bodyPr/>
          <a:lstStyle>
            <a:lvl1pPr marL="0" lvl="0" indent="0" algn="l" defTabSz="914400" rtl="0" eaLnBrk="1" fontAlgn="base" latinLnBrk="0" hangingPunct="1">
              <a:lnSpc>
                <a:spcPct val="100000"/>
              </a:lnSpc>
              <a:spcBef>
                <a:spcPct val="0"/>
              </a:spcBef>
              <a:spcAft>
                <a:spcPct val="0"/>
              </a:spcAft>
              <a:buNone/>
              <a:defRPr sz="1800" b="0" i="1"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0"/>
              </a:spcBef>
              <a:spcAft>
                <a:spcPct val="0"/>
              </a:spcAft>
              <a:buNone/>
              <a:defRPr b="0" i="1"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0"/>
              </a:spcBef>
              <a:spcAft>
                <a:spcPct val="0"/>
              </a:spcAft>
              <a:buNone/>
              <a:defRPr b="0" i="1"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0"/>
              </a:spcBef>
              <a:spcAft>
                <a:spcPct val="0"/>
              </a:spcAft>
              <a:buNone/>
              <a:defRPr b="0" i="1"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0"/>
              </a:spcBef>
              <a:spcAft>
                <a:spcPct val="0"/>
              </a:spcAft>
              <a:buNone/>
              <a:defRPr b="0" i="1" u="none" kern="1200" baseline="0">
                <a:solidFill>
                  <a:schemeClr val="tx1"/>
                </a:solidFill>
                <a:latin typeface="Arial" panose="020B0604020202090204" pitchFamily="34" charset="0"/>
                <a:ea typeface="宋体" pitchFamily="2" charset="-122"/>
                <a:cs typeface="+mn-cs"/>
              </a:defRPr>
            </a:lvl5pPr>
          </a:lstStyle>
          <a:p>
            <a:pPr lvl="0" eaLnBrk="0" hangingPunct="0"/>
            <a:r>
              <a:rPr lang="de-DE" altLang="zh-CN" sz="1000" b="1" dirty="0">
                <a:ea typeface="华文细黑" pitchFamily="2" charset="-122"/>
              </a:rPr>
              <a:t>Page </a:t>
            </a:r>
            <a:r>
              <a:rPr lang="de-DE" altLang="zh-CN" sz="1000" b="1" dirty="0">
                <a:ea typeface="华文细黑" pitchFamily="2" charset="-122"/>
                <a:sym typeface="MS UI Gothic" pitchFamily="34" charset="-128"/>
              </a:rPr>
              <a:t></a:t>
            </a:r>
            <a:r>
              <a:rPr lang="de-DE" altLang="zh-CN" sz="1000" b="1" dirty="0">
                <a:ea typeface="华文细黑" pitchFamily="2" charset="-122"/>
              </a:rPr>
              <a:t> </a:t>
            </a:r>
            <a:fld id="{9A0DB2DC-4C9A-4742-B13C-FB6460FD3503}" type="slidenum">
              <a:rPr lang="zh-CN" altLang="en-US" sz="1000" b="1" dirty="0">
                <a:ea typeface="华文细黑" pitchFamily="2" charset="-122"/>
              </a:rPr>
            </a:fld>
            <a:endParaRPr lang="zh-CN" altLang="en-US" sz="1000" b="1" dirty="0">
              <a:ea typeface="华文细黑" pitchFamily="2" charset="-122"/>
            </a:endParaRPr>
          </a:p>
        </p:txBody>
      </p:sp>
      <p:sp>
        <p:nvSpPr>
          <p:cNvPr id="407554" name="Rectangle 2"/>
          <p:cNvSpPr>
            <a:spLocks noGrp="1"/>
          </p:cNvSpPr>
          <p:nvPr>
            <p:ph type="title" idx="4294967295"/>
          </p:nvPr>
        </p:nvSpPr>
        <p:spPr>
          <a:xfrm>
            <a:off x="2063750" y="144463"/>
            <a:ext cx="6985000" cy="692150"/>
          </a:xfrm>
        </p:spPr>
        <p:txBody>
          <a:bodyPr vert="horz" wrap="square" lIns="91440" tIns="45720" rIns="91440" bIns="45720" anchor="b">
            <a:normAutofit fontScale="90000"/>
          </a:bodyPr>
          <a:p>
            <a:pPr algn="just" eaLnBrk="1" hangingPunct="1"/>
            <a:r>
              <a:rPr lang="en-US" altLang="zh-CN" sz="4300" dirty="0">
                <a:latin typeface="Times New Roman" panose="02020503050405090304" pitchFamily="18" charset="0"/>
                <a:ea typeface="黑体" pitchFamily="2" charset="-122"/>
              </a:rPr>
              <a:t>9.6.3  </a:t>
            </a:r>
            <a:r>
              <a:rPr lang="zh-CN" altLang="en-US" sz="4300" dirty="0">
                <a:latin typeface="Times New Roman" panose="02020503050405090304" pitchFamily="18" charset="0"/>
                <a:ea typeface="黑体" pitchFamily="2" charset="-122"/>
              </a:rPr>
              <a:t>组件的激活和关闭</a:t>
            </a:r>
            <a:endParaRPr lang="zh-CN" altLang="zh-CN" sz="4300" dirty="0">
              <a:latin typeface="Times New Roman" panose="02020503050405090304" pitchFamily="18" charset="0"/>
              <a:ea typeface="黑体" pitchFamily="2" charset="-122"/>
            </a:endParaRPr>
          </a:p>
        </p:txBody>
      </p:sp>
      <p:sp>
        <p:nvSpPr>
          <p:cNvPr id="24" name="矩形 23"/>
          <p:cNvSpPr/>
          <p:nvPr/>
        </p:nvSpPr>
        <p:spPr>
          <a:xfrm>
            <a:off x="2063750" y="1608138"/>
            <a:ext cx="7920038" cy="3692525"/>
          </a:xfrm>
          <a:prstGeom prst="rect">
            <a:avLst/>
          </a:prstGeom>
        </p:spPr>
        <p:txBody>
          <a:bodyPr>
            <a:spAutoFit/>
          </a:bodyPr>
          <a:lstStyle/>
          <a:p>
            <a:pPr marL="0" marR="0" lvl="0" indent="457200" algn="just" defTabSz="914400" rtl="0" eaLnBrk="1" fontAlgn="base" latinLnBrk="0" hangingPunct="1">
              <a:lnSpc>
                <a:spcPct val="150000"/>
              </a:lnSpc>
              <a:spcBef>
                <a:spcPct val="0"/>
              </a:spcBef>
              <a:spcAft>
                <a:spcPct val="0"/>
              </a:spcAft>
              <a:buClrTx/>
              <a:buSzTx/>
              <a:buFontTx/>
              <a:buNone/>
              <a:defRPr/>
            </a:pPr>
            <a:r>
              <a:rPr kumimoji="0" lang="en-US" altLang="zh-CN" sz="2400" b="1"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2. </a:t>
            </a:r>
            <a:r>
              <a:rPr kumimoji="0" lang="zh-CN" altLang="en-US" sz="2400" b="1"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关闭组件</a:t>
            </a:r>
            <a:endParaRPr kumimoji="0" lang="zh-CN" altLang="en-US" sz="2400" b="1"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endParaRPr>
          </a:p>
          <a:p>
            <a:pPr marL="0" marR="0" lvl="0" indent="457200" algn="just" defTabSz="914400" rtl="0" eaLnBrk="1" fontAlgn="base" latinLnBrk="0" hangingPunct="1">
              <a:lnSpc>
                <a:spcPct val="150000"/>
              </a:lnSpc>
              <a:spcBef>
                <a:spcPct val="0"/>
              </a:spcBef>
              <a:spcAft>
                <a:spcPct val="0"/>
              </a:spcAft>
              <a:buClrTx/>
              <a:buSzTx/>
              <a:buFontTx/>
              <a:buNone/>
              <a:defRPr/>
            </a:pPr>
            <a:r>
              <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一个</a:t>
            </a:r>
            <a:r>
              <a:rPr kumimoji="0" lang="en-US" altLang="zh-CN"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content provider</a:t>
            </a:r>
            <a:r>
              <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仅仅在它响应从</a:t>
            </a:r>
            <a:r>
              <a:rPr kumimoji="0" lang="en-US" altLang="zh-CN" sz="22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ContentResolver</a:t>
            </a:r>
            <a:r>
              <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来的请求时处于活跃状态。一个</a:t>
            </a:r>
            <a:r>
              <a:rPr kumimoji="0" lang="en-US" altLang="zh-CN"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broadcast receiver</a:t>
            </a:r>
            <a:r>
              <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仅仅在它响应</a:t>
            </a:r>
            <a:r>
              <a:rPr kumimoji="0" lang="en-US" altLang="zh-CN"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broadcast</a:t>
            </a:r>
            <a:r>
              <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信息时处于活跃状态。</a:t>
            </a:r>
            <a:endPar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endParaRPr>
          </a:p>
          <a:p>
            <a:pPr marL="0" marR="0" lvl="0" indent="457200" algn="just" defTabSz="914400" rtl="0" eaLnBrk="1" fontAlgn="base" latinLnBrk="0" hangingPunct="1">
              <a:lnSpc>
                <a:spcPct val="150000"/>
              </a:lnSpc>
              <a:spcBef>
                <a:spcPct val="0"/>
              </a:spcBef>
              <a:spcAft>
                <a:spcPct val="0"/>
              </a:spcAft>
              <a:buClrTx/>
              <a:buSzTx/>
              <a:buFontTx/>
              <a:buNone/>
              <a:defRPr/>
            </a:pPr>
            <a:r>
              <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另一方面，</a:t>
            </a:r>
            <a:r>
              <a:rPr kumimoji="0" lang="en-US" altLang="zh-CN"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Activity</a:t>
            </a:r>
            <a:r>
              <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提供用户界面。它们会与用户长时间地对话，而且可能在整个对话过程中，即使处于空闲状态，都保持活跃状态。同样的，</a:t>
            </a:r>
            <a:r>
              <a:rPr kumimoji="0" lang="en-US" altLang="zh-CN"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service</a:t>
            </a:r>
            <a:r>
              <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也可能长时间保持运行状态。</a:t>
            </a:r>
            <a:endPar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8577" name="Rectangle 10"/>
          <p:cNvSpPr txBox="1">
            <a:spLocks noGrp="1"/>
          </p:cNvSpPr>
          <p:nvPr>
            <p:ph type="sldNum" sz="quarter" idx="4294967295"/>
          </p:nvPr>
        </p:nvSpPr>
        <p:spPr>
          <a:xfrm>
            <a:off x="9228138" y="6616700"/>
            <a:ext cx="1439862" cy="196850"/>
          </a:xfrm>
          <a:prstGeom prst="rect">
            <a:avLst/>
          </a:prstGeom>
          <a:noFill/>
          <a:ln w="9525">
            <a:noFill/>
          </a:ln>
        </p:spPr>
        <p:txBody>
          <a:bodyPr/>
          <a:lstStyle>
            <a:lvl1pPr marL="0" lvl="0" indent="0" algn="l" defTabSz="914400" rtl="0" eaLnBrk="1" fontAlgn="base" latinLnBrk="0" hangingPunct="1">
              <a:lnSpc>
                <a:spcPct val="100000"/>
              </a:lnSpc>
              <a:spcBef>
                <a:spcPct val="0"/>
              </a:spcBef>
              <a:spcAft>
                <a:spcPct val="0"/>
              </a:spcAft>
              <a:buNone/>
              <a:defRPr sz="1800" b="0" i="1"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0"/>
              </a:spcBef>
              <a:spcAft>
                <a:spcPct val="0"/>
              </a:spcAft>
              <a:buNone/>
              <a:defRPr b="0" i="1"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0"/>
              </a:spcBef>
              <a:spcAft>
                <a:spcPct val="0"/>
              </a:spcAft>
              <a:buNone/>
              <a:defRPr b="0" i="1"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0"/>
              </a:spcBef>
              <a:spcAft>
                <a:spcPct val="0"/>
              </a:spcAft>
              <a:buNone/>
              <a:defRPr b="0" i="1"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0"/>
              </a:spcBef>
              <a:spcAft>
                <a:spcPct val="0"/>
              </a:spcAft>
              <a:buNone/>
              <a:defRPr b="0" i="1" u="none" kern="1200" baseline="0">
                <a:solidFill>
                  <a:schemeClr val="tx1"/>
                </a:solidFill>
                <a:latin typeface="Arial" panose="020B0604020202090204" pitchFamily="34" charset="0"/>
                <a:ea typeface="宋体" pitchFamily="2" charset="-122"/>
                <a:cs typeface="+mn-cs"/>
              </a:defRPr>
            </a:lvl5pPr>
          </a:lstStyle>
          <a:p>
            <a:pPr lvl="0" eaLnBrk="0" hangingPunct="0"/>
            <a:r>
              <a:rPr lang="de-DE" altLang="zh-CN" sz="1000" b="1" dirty="0">
                <a:ea typeface="华文细黑" pitchFamily="2" charset="-122"/>
              </a:rPr>
              <a:t>Page </a:t>
            </a:r>
            <a:r>
              <a:rPr lang="de-DE" altLang="zh-CN" sz="1000" b="1" dirty="0">
                <a:ea typeface="华文细黑" pitchFamily="2" charset="-122"/>
                <a:sym typeface="MS UI Gothic" pitchFamily="34" charset="-128"/>
              </a:rPr>
              <a:t></a:t>
            </a:r>
            <a:r>
              <a:rPr lang="de-DE" altLang="zh-CN" sz="1000" b="1" dirty="0">
                <a:ea typeface="华文细黑" pitchFamily="2" charset="-122"/>
              </a:rPr>
              <a:t> </a:t>
            </a:r>
            <a:fld id="{9A0DB2DC-4C9A-4742-B13C-FB6460FD3503}" type="slidenum">
              <a:rPr lang="zh-CN" altLang="en-US" sz="1000" b="1" dirty="0">
                <a:ea typeface="华文细黑" pitchFamily="2" charset="-122"/>
              </a:rPr>
            </a:fld>
            <a:endParaRPr lang="zh-CN" altLang="en-US" sz="1000" b="1" dirty="0">
              <a:ea typeface="华文细黑" pitchFamily="2" charset="-122"/>
            </a:endParaRPr>
          </a:p>
        </p:txBody>
      </p:sp>
      <p:sp>
        <p:nvSpPr>
          <p:cNvPr id="408578" name="Rectangle 2"/>
          <p:cNvSpPr>
            <a:spLocks noGrp="1"/>
          </p:cNvSpPr>
          <p:nvPr>
            <p:ph type="title" idx="4294967295"/>
          </p:nvPr>
        </p:nvSpPr>
        <p:spPr>
          <a:xfrm>
            <a:off x="2063750" y="144463"/>
            <a:ext cx="6985000" cy="692150"/>
          </a:xfrm>
        </p:spPr>
        <p:txBody>
          <a:bodyPr vert="horz" wrap="square" lIns="91440" tIns="45720" rIns="91440" bIns="45720" anchor="b">
            <a:normAutofit fontScale="90000"/>
          </a:bodyPr>
          <a:p>
            <a:pPr algn="just" eaLnBrk="1" hangingPunct="1"/>
            <a:r>
              <a:rPr lang="en-US" altLang="zh-CN" sz="4300" dirty="0">
                <a:latin typeface="Times New Roman" panose="02020503050405090304" pitchFamily="18" charset="0"/>
                <a:ea typeface="黑体" pitchFamily="2" charset="-122"/>
              </a:rPr>
              <a:t>9.6.3  </a:t>
            </a:r>
            <a:r>
              <a:rPr lang="zh-CN" altLang="en-US" sz="4300" dirty="0">
                <a:latin typeface="Times New Roman" panose="02020503050405090304" pitchFamily="18" charset="0"/>
                <a:ea typeface="黑体" pitchFamily="2" charset="-122"/>
              </a:rPr>
              <a:t>组件的激活和关闭</a:t>
            </a:r>
            <a:endParaRPr lang="zh-CN" altLang="zh-CN" sz="4300" dirty="0">
              <a:latin typeface="Times New Roman" panose="02020503050405090304" pitchFamily="18" charset="0"/>
              <a:ea typeface="黑体" pitchFamily="2" charset="-122"/>
            </a:endParaRPr>
          </a:p>
        </p:txBody>
      </p:sp>
      <p:sp>
        <p:nvSpPr>
          <p:cNvPr id="24" name="矩形 23"/>
          <p:cNvSpPr/>
          <p:nvPr/>
        </p:nvSpPr>
        <p:spPr>
          <a:xfrm>
            <a:off x="2135188" y="2525713"/>
            <a:ext cx="7921625" cy="2630170"/>
          </a:xfrm>
          <a:prstGeom prst="rect">
            <a:avLst/>
          </a:prstGeom>
        </p:spPr>
        <p:txBody>
          <a:bodyPr>
            <a:spAutoFit/>
          </a:bodyPr>
          <a:lstStyle/>
          <a:p>
            <a:pPr marL="0" marR="0" lvl="0" indent="457200" algn="just" defTabSz="914400" rtl="0" eaLnBrk="1" fontAlgn="base" latinLnBrk="0" hangingPunct="1">
              <a:lnSpc>
                <a:spcPct val="150000"/>
              </a:lnSpc>
              <a:spcBef>
                <a:spcPct val="0"/>
              </a:spcBef>
              <a:spcAft>
                <a:spcPct val="0"/>
              </a:spcAft>
              <a:buClrTx/>
              <a:buSzTx/>
              <a:buFontTx/>
              <a:buNone/>
              <a:defRPr/>
            </a:pPr>
            <a:r>
              <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a:t>
            </a:r>
            <a:r>
              <a:rPr kumimoji="0" lang="en-US" altLang="zh-CN"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1</a:t>
            </a:r>
            <a:r>
              <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a:t>
            </a:r>
            <a:r>
              <a:rPr kumimoji="0" lang="en-US" altLang="zh-CN"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Activity</a:t>
            </a:r>
            <a:r>
              <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可以通过调用它自己的</a:t>
            </a:r>
            <a:r>
              <a:rPr kumimoji="0" lang="en-US" altLang="zh-CN"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finish( )</a:t>
            </a:r>
            <a:r>
              <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方法来关闭。一个</a:t>
            </a:r>
            <a:r>
              <a:rPr kumimoji="0" lang="en-US" altLang="zh-CN"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Activity</a:t>
            </a:r>
            <a:r>
              <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也可以通过调用</a:t>
            </a:r>
            <a:r>
              <a:rPr kumimoji="0" lang="en-US" altLang="zh-CN" sz="22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finishActivity</a:t>
            </a:r>
            <a:r>
              <a:rPr kumimoji="0" lang="en-US" altLang="zh-CN"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a:t>
            </a:r>
            <a:r>
              <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来关闭另一个</a:t>
            </a:r>
            <a:r>
              <a:rPr kumimoji="0" lang="en-US" altLang="zh-CN"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Activity</a:t>
            </a:r>
            <a:r>
              <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（只能是由它通过调用</a:t>
            </a:r>
            <a:r>
              <a:rPr kumimoji="0" lang="en-US" altLang="zh-CN" sz="22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startActivityForResult</a:t>
            </a:r>
            <a:r>
              <a:rPr kumimoji="0" lang="en-US" altLang="zh-CN"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a:t>
            </a:r>
            <a:r>
              <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启动的）。 </a:t>
            </a:r>
            <a:endPar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endParaRPr>
          </a:p>
          <a:p>
            <a:pPr marL="0" marR="0" lvl="0" indent="457200" algn="just" defTabSz="914400" rtl="0" eaLnBrk="1" fontAlgn="base" latinLnBrk="0" hangingPunct="1">
              <a:lnSpc>
                <a:spcPct val="150000"/>
              </a:lnSpc>
              <a:spcBef>
                <a:spcPct val="0"/>
              </a:spcBef>
              <a:spcAft>
                <a:spcPct val="0"/>
              </a:spcAft>
              <a:buClrTx/>
              <a:buSzTx/>
              <a:buFontTx/>
              <a:buNone/>
              <a:defRPr/>
            </a:pPr>
            <a:r>
              <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a:t>
            </a:r>
            <a:r>
              <a:rPr kumimoji="0" lang="en-US" altLang="zh-CN"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2</a:t>
            </a:r>
            <a:r>
              <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）一个</a:t>
            </a:r>
            <a:r>
              <a:rPr kumimoji="0" lang="en-US" altLang="zh-CN"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service</a:t>
            </a:r>
            <a:r>
              <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可以通过调用自己的</a:t>
            </a:r>
            <a:r>
              <a:rPr kumimoji="0" lang="en-US" altLang="zh-CN" sz="22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stopSelf</a:t>
            </a:r>
            <a:r>
              <a:rPr kumimoji="0" lang="en-US" altLang="zh-CN"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a:t>
            </a:r>
            <a:r>
              <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方法，或者</a:t>
            </a:r>
            <a:r>
              <a:rPr kumimoji="0" lang="en-US" altLang="zh-CN" sz="22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Context.stopService</a:t>
            </a:r>
            <a:r>
              <a:rPr kumimoji="0" lang="en-US" altLang="zh-CN"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a:t>
            </a:r>
            <a:r>
              <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方法来结束。</a:t>
            </a:r>
            <a:endPar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endParaRPr>
          </a:p>
        </p:txBody>
      </p:sp>
      <p:sp>
        <p:nvSpPr>
          <p:cNvPr id="408580" name="矩形 4"/>
          <p:cNvSpPr/>
          <p:nvPr/>
        </p:nvSpPr>
        <p:spPr>
          <a:xfrm>
            <a:off x="2135188" y="1887538"/>
            <a:ext cx="5473700" cy="460375"/>
          </a:xfrm>
          <a:prstGeom prst="rect">
            <a:avLst/>
          </a:prstGeom>
          <a:noFill/>
          <a:ln w="9525">
            <a:noFill/>
          </a:ln>
        </p:spPr>
        <p:txBody>
          <a:bodyPr>
            <a:spAutoFit/>
          </a:bodyPr>
          <a:p>
            <a:r>
              <a:rPr lang="en-US" altLang="zh-CN" sz="2400" b="1" i="0" dirty="0">
                <a:latin typeface="Times New Roman" panose="02020503050405090304" pitchFamily="18" charset="0"/>
                <a:ea typeface="华文细黑" pitchFamily="2" charset="-122"/>
              </a:rPr>
              <a:t>Android</a:t>
            </a:r>
            <a:r>
              <a:rPr lang="zh-CN" altLang="en-US" sz="2400" b="1" i="0" dirty="0">
                <a:latin typeface="Times New Roman" panose="02020503050405090304" pitchFamily="18" charset="0"/>
                <a:ea typeface="华文细黑" pitchFamily="2" charset="-122"/>
              </a:rPr>
              <a:t>关闭</a:t>
            </a:r>
            <a:r>
              <a:rPr lang="en-US" altLang="zh-CN" sz="2400" b="1" i="0" dirty="0">
                <a:latin typeface="Times New Roman" panose="02020503050405090304" pitchFamily="18" charset="0"/>
                <a:ea typeface="华文细黑" pitchFamily="2" charset="-122"/>
              </a:rPr>
              <a:t>activity</a:t>
            </a:r>
            <a:r>
              <a:rPr lang="zh-CN" altLang="en-US" sz="2400" b="1" i="0" dirty="0">
                <a:latin typeface="Times New Roman" panose="02020503050405090304" pitchFamily="18" charset="0"/>
                <a:ea typeface="华文细黑" pitchFamily="2" charset="-122"/>
              </a:rPr>
              <a:t>和</a:t>
            </a:r>
            <a:r>
              <a:rPr lang="en-US" altLang="zh-CN" sz="2400" b="1" i="0" dirty="0">
                <a:latin typeface="Times New Roman" panose="02020503050405090304" pitchFamily="18" charset="0"/>
                <a:ea typeface="华文细黑" pitchFamily="2" charset="-122"/>
              </a:rPr>
              <a:t>service</a:t>
            </a:r>
            <a:r>
              <a:rPr lang="zh-CN" altLang="en-US" sz="2400" b="1" i="0" dirty="0">
                <a:latin typeface="Times New Roman" panose="02020503050405090304" pitchFamily="18" charset="0"/>
                <a:ea typeface="华文细黑" pitchFamily="2" charset="-122"/>
              </a:rPr>
              <a:t>的方法：</a:t>
            </a:r>
            <a:endParaRPr lang="zh-CN" altLang="en-US" sz="2400" b="1" dirty="0">
              <a:latin typeface="Arial" panose="020B0604020202090204" pitchFamily="34" charset="0"/>
              <a:ea typeface="华文细黑" pitchFamily="2"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01" name="Rectangle 10"/>
          <p:cNvSpPr txBox="1">
            <a:spLocks noGrp="1"/>
          </p:cNvSpPr>
          <p:nvPr>
            <p:ph type="sldNum" sz="quarter" idx="4294967295"/>
          </p:nvPr>
        </p:nvSpPr>
        <p:spPr>
          <a:xfrm>
            <a:off x="9228138" y="6616700"/>
            <a:ext cx="1439862" cy="196850"/>
          </a:xfrm>
          <a:prstGeom prst="rect">
            <a:avLst/>
          </a:prstGeom>
          <a:noFill/>
          <a:ln w="9525">
            <a:noFill/>
          </a:ln>
        </p:spPr>
        <p:txBody>
          <a:bodyPr/>
          <a:lstStyle>
            <a:lvl1pPr marL="0" lvl="0" indent="0" algn="l" defTabSz="914400" rtl="0" eaLnBrk="1" fontAlgn="base" latinLnBrk="0" hangingPunct="1">
              <a:lnSpc>
                <a:spcPct val="100000"/>
              </a:lnSpc>
              <a:spcBef>
                <a:spcPct val="0"/>
              </a:spcBef>
              <a:spcAft>
                <a:spcPct val="0"/>
              </a:spcAft>
              <a:buNone/>
              <a:defRPr sz="1800" b="0" i="1"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0"/>
              </a:spcBef>
              <a:spcAft>
                <a:spcPct val="0"/>
              </a:spcAft>
              <a:buNone/>
              <a:defRPr b="0" i="1"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0"/>
              </a:spcBef>
              <a:spcAft>
                <a:spcPct val="0"/>
              </a:spcAft>
              <a:buNone/>
              <a:defRPr b="0" i="1"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0"/>
              </a:spcBef>
              <a:spcAft>
                <a:spcPct val="0"/>
              </a:spcAft>
              <a:buNone/>
              <a:defRPr b="0" i="1"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0"/>
              </a:spcBef>
              <a:spcAft>
                <a:spcPct val="0"/>
              </a:spcAft>
              <a:buNone/>
              <a:defRPr b="0" i="1" u="none" kern="1200" baseline="0">
                <a:solidFill>
                  <a:schemeClr val="tx1"/>
                </a:solidFill>
                <a:latin typeface="Arial" panose="020B0604020202090204" pitchFamily="34" charset="0"/>
                <a:ea typeface="宋体" pitchFamily="2" charset="-122"/>
                <a:cs typeface="+mn-cs"/>
              </a:defRPr>
            </a:lvl5pPr>
          </a:lstStyle>
          <a:p>
            <a:pPr lvl="0" eaLnBrk="0" hangingPunct="0"/>
            <a:r>
              <a:rPr lang="de-DE" altLang="zh-CN" sz="1000" b="1" dirty="0">
                <a:ea typeface="华文细黑" pitchFamily="2" charset="-122"/>
              </a:rPr>
              <a:t>Page </a:t>
            </a:r>
            <a:r>
              <a:rPr lang="de-DE" altLang="zh-CN" sz="1000" b="1" dirty="0">
                <a:ea typeface="华文细黑" pitchFamily="2" charset="-122"/>
                <a:sym typeface="MS UI Gothic" pitchFamily="34" charset="-128"/>
              </a:rPr>
              <a:t></a:t>
            </a:r>
            <a:r>
              <a:rPr lang="de-DE" altLang="zh-CN" sz="1000" b="1" dirty="0">
                <a:ea typeface="华文细黑" pitchFamily="2" charset="-122"/>
              </a:rPr>
              <a:t> </a:t>
            </a:r>
            <a:fld id="{9A0DB2DC-4C9A-4742-B13C-FB6460FD3503}" type="slidenum">
              <a:rPr lang="zh-CN" altLang="en-US" sz="1000" b="1" dirty="0">
                <a:ea typeface="华文细黑" pitchFamily="2" charset="-122"/>
              </a:rPr>
            </a:fld>
            <a:endParaRPr lang="zh-CN" altLang="en-US" sz="1000" b="1" dirty="0">
              <a:ea typeface="华文细黑" pitchFamily="2" charset="-122"/>
            </a:endParaRPr>
          </a:p>
        </p:txBody>
      </p:sp>
      <p:sp>
        <p:nvSpPr>
          <p:cNvPr id="409602" name="Rectangle 2"/>
          <p:cNvSpPr>
            <a:spLocks noGrp="1"/>
          </p:cNvSpPr>
          <p:nvPr>
            <p:ph type="title" idx="4294967295"/>
          </p:nvPr>
        </p:nvSpPr>
        <p:spPr>
          <a:xfrm>
            <a:off x="2063750" y="144463"/>
            <a:ext cx="7345363" cy="692150"/>
          </a:xfrm>
        </p:spPr>
        <p:txBody>
          <a:bodyPr vert="horz" wrap="square" lIns="91440" tIns="45720" rIns="91440" bIns="45720" anchor="b"/>
          <a:p>
            <a:pPr algn="just" eaLnBrk="1" hangingPunct="1"/>
            <a:r>
              <a:rPr lang="en-US" altLang="zh-CN" sz="3200" dirty="0">
                <a:latin typeface="Times New Roman" panose="02020503050405090304" pitchFamily="18" charset="0"/>
                <a:ea typeface="黑体" pitchFamily="2" charset="-122"/>
              </a:rPr>
              <a:t>9.6.4  Android</a:t>
            </a:r>
            <a:r>
              <a:rPr lang="zh-CN" altLang="en-US" sz="3200" dirty="0">
                <a:latin typeface="Times New Roman" panose="02020503050405090304" pitchFamily="18" charset="0"/>
                <a:ea typeface="黑体" pitchFamily="2" charset="-122"/>
              </a:rPr>
              <a:t>应用程序开发过程</a:t>
            </a:r>
            <a:endParaRPr lang="zh-CN" altLang="zh-CN" sz="3200" dirty="0">
              <a:latin typeface="Times New Roman" panose="02020503050405090304" pitchFamily="18" charset="0"/>
              <a:ea typeface="黑体" pitchFamily="2" charset="-122"/>
            </a:endParaRPr>
          </a:p>
        </p:txBody>
      </p:sp>
      <p:sp>
        <p:nvSpPr>
          <p:cNvPr id="432140" name="Rectangle 12"/>
          <p:cNvSpPr>
            <a:spLocks noChangeArrowheads="1"/>
          </p:cNvSpPr>
          <p:nvPr/>
        </p:nvSpPr>
        <p:spPr bwMode="auto">
          <a:xfrm>
            <a:off x="4727575" y="1268413"/>
            <a:ext cx="2160588" cy="612775"/>
          </a:xfrm>
          <a:prstGeom prst="rect">
            <a:avLst/>
          </a:prstGeom>
          <a:solidFill>
            <a:srgbClr val="FFFFFF"/>
          </a:solidFill>
          <a:ln w="9525">
            <a:solidFill>
              <a:srgbClr val="000000"/>
            </a:solidFill>
            <a:miter lim="800000"/>
          </a:ln>
        </p:spPr>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200" b="0" i="0" u="none" strike="noStrike" kern="1200" cap="none" spc="0" normalizeH="0" baseline="0" noProof="0">
                <a:ln>
                  <a:noFill/>
                </a:ln>
                <a:solidFill>
                  <a:schemeClr val="tx1"/>
                </a:solidFill>
                <a:effectLst/>
                <a:uLnTx/>
                <a:uFillTx/>
                <a:latin typeface="Times New Roman" panose="02020503050405090304" pitchFamily="18" charset="0"/>
                <a:ea typeface="+mn-ea"/>
                <a:cs typeface="Times New Roman" panose="02020503050405090304" pitchFamily="18" charset="0"/>
              </a:rPr>
              <a:t>APP</a:t>
            </a:r>
            <a:r>
              <a:rPr kumimoji="0" lang="zh-CN" altLang="en-US" sz="2200" b="0" i="0" u="none" strike="noStrike" kern="1200" cap="none" spc="0" normalizeH="0" baseline="0" noProof="0">
                <a:ln>
                  <a:noFill/>
                </a:ln>
                <a:solidFill>
                  <a:schemeClr val="tx1"/>
                </a:solidFill>
                <a:effectLst/>
                <a:uLnTx/>
                <a:uFillTx/>
                <a:latin typeface="Times New Roman" panose="02020503050405090304" pitchFamily="18" charset="0"/>
                <a:ea typeface="+mn-ea"/>
                <a:cs typeface="Times New Roman" panose="02020503050405090304" pitchFamily="18" charset="0"/>
              </a:rPr>
              <a:t>规划</a:t>
            </a:r>
            <a:endParaRPr kumimoji="0" lang="zh-CN" sz="2200" b="0" i="0" u="none" strike="noStrike" kern="1200" cap="none" spc="0" normalizeH="0" baseline="0" noProof="0">
              <a:ln>
                <a:noFill/>
              </a:ln>
              <a:solidFill>
                <a:schemeClr val="tx1"/>
              </a:solidFill>
              <a:effectLst/>
              <a:uLnTx/>
              <a:uFillTx/>
              <a:latin typeface="Times New Roman" panose="02020503050405090304" pitchFamily="18" charset="0"/>
              <a:ea typeface="+mn-ea"/>
              <a:cs typeface="Times New Roman" panose="02020503050405090304" pitchFamily="18" charset="0"/>
            </a:endParaRPr>
          </a:p>
        </p:txBody>
      </p:sp>
      <p:sp>
        <p:nvSpPr>
          <p:cNvPr id="432141" name="Rectangle 13"/>
          <p:cNvSpPr>
            <a:spLocks noChangeArrowheads="1"/>
          </p:cNvSpPr>
          <p:nvPr/>
        </p:nvSpPr>
        <p:spPr bwMode="auto">
          <a:xfrm>
            <a:off x="4727575" y="2384425"/>
            <a:ext cx="2160588" cy="612775"/>
          </a:xfrm>
          <a:prstGeom prst="rect">
            <a:avLst/>
          </a:prstGeom>
          <a:solidFill>
            <a:srgbClr val="FFFFFF"/>
          </a:solidFill>
          <a:ln w="9525">
            <a:solidFill>
              <a:srgbClr val="000000"/>
            </a:solidFill>
            <a:miter lim="800000"/>
          </a:ln>
        </p:spPr>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200" b="0" i="0" u="none" strike="noStrike" kern="1200" cap="none" spc="0" normalizeH="0" baseline="0" noProof="0">
                <a:ln>
                  <a:noFill/>
                </a:ln>
                <a:solidFill>
                  <a:schemeClr val="tx1"/>
                </a:solidFill>
                <a:effectLst/>
                <a:uLnTx/>
                <a:uFillTx/>
                <a:latin typeface="Times New Roman" panose="02020503050405090304" pitchFamily="18" charset="0"/>
                <a:ea typeface="+mn-ea"/>
                <a:cs typeface="Times New Roman" panose="02020503050405090304" pitchFamily="18" charset="0"/>
              </a:rPr>
              <a:t>APP</a:t>
            </a:r>
            <a:r>
              <a:rPr kumimoji="0" lang="zh-CN" altLang="en-US" sz="2200" b="0" i="0" u="none" strike="noStrike" kern="1200" cap="none" spc="0" normalizeH="0" baseline="0" noProof="0">
                <a:ln>
                  <a:noFill/>
                </a:ln>
                <a:solidFill>
                  <a:schemeClr val="tx1"/>
                </a:solidFill>
                <a:effectLst/>
                <a:uLnTx/>
                <a:uFillTx/>
                <a:latin typeface="Times New Roman" panose="02020503050405090304" pitchFamily="18" charset="0"/>
                <a:ea typeface="+mn-ea"/>
                <a:cs typeface="Times New Roman" panose="02020503050405090304" pitchFamily="18" charset="0"/>
              </a:rPr>
              <a:t>需求分析</a:t>
            </a:r>
            <a:endParaRPr kumimoji="0" lang="zh-CN" sz="2200" b="0" i="0" u="none" strike="noStrike" kern="1200" cap="none" spc="0" normalizeH="0" baseline="0" noProof="0">
              <a:ln>
                <a:noFill/>
              </a:ln>
              <a:solidFill>
                <a:schemeClr val="tx1"/>
              </a:solidFill>
              <a:effectLst/>
              <a:uLnTx/>
              <a:uFillTx/>
              <a:latin typeface="Times New Roman" panose="02020503050405090304" pitchFamily="18" charset="0"/>
              <a:ea typeface="+mn-ea"/>
              <a:cs typeface="Times New Roman" panose="02020503050405090304" pitchFamily="18" charset="0"/>
            </a:endParaRPr>
          </a:p>
        </p:txBody>
      </p:sp>
      <p:sp>
        <p:nvSpPr>
          <p:cNvPr id="432142" name="Rectangle 14"/>
          <p:cNvSpPr>
            <a:spLocks noChangeArrowheads="1"/>
          </p:cNvSpPr>
          <p:nvPr/>
        </p:nvSpPr>
        <p:spPr bwMode="auto">
          <a:xfrm>
            <a:off x="4727575" y="3500438"/>
            <a:ext cx="2160588" cy="612775"/>
          </a:xfrm>
          <a:prstGeom prst="rect">
            <a:avLst/>
          </a:prstGeom>
          <a:solidFill>
            <a:srgbClr val="FFFFFF"/>
          </a:solidFill>
          <a:ln w="9525">
            <a:solidFill>
              <a:srgbClr val="000000"/>
            </a:solidFill>
            <a:miter lim="800000"/>
          </a:ln>
        </p:spPr>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200" b="0" i="0" u="none" strike="noStrike" kern="1200" cap="none" spc="0" normalizeH="0" baseline="0" noProof="0">
                <a:ln>
                  <a:noFill/>
                </a:ln>
                <a:solidFill>
                  <a:schemeClr val="tx1"/>
                </a:solidFill>
                <a:effectLst/>
                <a:uLnTx/>
                <a:uFillTx/>
                <a:latin typeface="Times New Roman" panose="02020503050405090304" pitchFamily="18" charset="0"/>
                <a:ea typeface="+mn-ea"/>
                <a:cs typeface="Times New Roman" panose="02020503050405090304" pitchFamily="18" charset="0"/>
              </a:rPr>
              <a:t>APP</a:t>
            </a:r>
            <a:r>
              <a:rPr kumimoji="0" lang="zh-CN" altLang="en-US" sz="2200" b="0" i="0" u="none" strike="noStrike" kern="1200" cap="none" spc="0" normalizeH="0" baseline="0" noProof="0">
                <a:ln>
                  <a:noFill/>
                </a:ln>
                <a:solidFill>
                  <a:schemeClr val="tx1"/>
                </a:solidFill>
                <a:effectLst/>
                <a:uLnTx/>
                <a:uFillTx/>
                <a:latin typeface="Times New Roman" panose="02020503050405090304" pitchFamily="18" charset="0"/>
                <a:ea typeface="+mn-ea"/>
                <a:cs typeface="Times New Roman" panose="02020503050405090304" pitchFamily="18" charset="0"/>
              </a:rPr>
              <a:t>设计</a:t>
            </a:r>
            <a:endParaRPr kumimoji="0" lang="zh-CN" sz="2200" b="0" i="0" u="none" strike="noStrike" kern="1200" cap="none" spc="0" normalizeH="0" baseline="0" noProof="0">
              <a:ln>
                <a:noFill/>
              </a:ln>
              <a:solidFill>
                <a:schemeClr val="tx1"/>
              </a:solidFill>
              <a:effectLst/>
              <a:uLnTx/>
              <a:uFillTx/>
              <a:latin typeface="Times New Roman" panose="02020503050405090304" pitchFamily="18" charset="0"/>
              <a:ea typeface="+mn-ea"/>
              <a:cs typeface="Times New Roman" panose="02020503050405090304" pitchFamily="18" charset="0"/>
            </a:endParaRPr>
          </a:p>
        </p:txBody>
      </p:sp>
      <p:sp>
        <p:nvSpPr>
          <p:cNvPr id="432143" name="Rectangle 15"/>
          <p:cNvSpPr>
            <a:spLocks noChangeArrowheads="1"/>
          </p:cNvSpPr>
          <p:nvPr/>
        </p:nvSpPr>
        <p:spPr bwMode="auto">
          <a:xfrm>
            <a:off x="4727575" y="4616450"/>
            <a:ext cx="2160588" cy="612775"/>
          </a:xfrm>
          <a:prstGeom prst="rect">
            <a:avLst/>
          </a:prstGeom>
          <a:solidFill>
            <a:srgbClr val="FFFFFF"/>
          </a:solidFill>
          <a:ln w="9525">
            <a:solidFill>
              <a:srgbClr val="000000"/>
            </a:solidFill>
            <a:miter lim="800000"/>
          </a:ln>
        </p:spPr>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200" b="0" i="0" u="none" strike="noStrike" kern="1200" cap="none" spc="0" normalizeH="0" baseline="0" noProof="0">
                <a:ln>
                  <a:noFill/>
                </a:ln>
                <a:solidFill>
                  <a:schemeClr val="tx1"/>
                </a:solidFill>
                <a:effectLst/>
                <a:uLnTx/>
                <a:uFillTx/>
                <a:latin typeface="Times New Roman" panose="02020503050405090304" pitchFamily="18" charset="0"/>
                <a:ea typeface="+mn-ea"/>
                <a:cs typeface="Times New Roman" panose="02020503050405090304" pitchFamily="18" charset="0"/>
              </a:rPr>
              <a:t>APP</a:t>
            </a:r>
            <a:r>
              <a:rPr kumimoji="0" lang="zh-CN" altLang="en-US" sz="2200" b="0" i="0" u="none" strike="noStrike" kern="1200" cap="none" spc="0" normalizeH="0" baseline="0" noProof="0">
                <a:ln>
                  <a:noFill/>
                </a:ln>
                <a:solidFill>
                  <a:schemeClr val="tx1"/>
                </a:solidFill>
                <a:effectLst/>
                <a:uLnTx/>
                <a:uFillTx/>
                <a:latin typeface="Times New Roman" panose="02020503050405090304" pitchFamily="18" charset="0"/>
                <a:ea typeface="+mn-ea"/>
                <a:cs typeface="Times New Roman" panose="02020503050405090304" pitchFamily="18" charset="0"/>
              </a:rPr>
              <a:t>发布</a:t>
            </a:r>
            <a:endParaRPr kumimoji="0" lang="zh-CN" sz="2200" b="0" i="0" u="none" strike="noStrike" kern="1200" cap="none" spc="0" normalizeH="0" baseline="0" noProof="0">
              <a:ln>
                <a:noFill/>
              </a:ln>
              <a:solidFill>
                <a:schemeClr val="tx1"/>
              </a:solidFill>
              <a:effectLst/>
              <a:uLnTx/>
              <a:uFillTx/>
              <a:latin typeface="Times New Roman" panose="02020503050405090304" pitchFamily="18" charset="0"/>
              <a:ea typeface="+mn-ea"/>
              <a:cs typeface="Times New Roman" panose="02020503050405090304" pitchFamily="18" charset="0"/>
            </a:endParaRPr>
          </a:p>
        </p:txBody>
      </p:sp>
      <p:sp>
        <p:nvSpPr>
          <p:cNvPr id="432144" name="Rectangle 16"/>
          <p:cNvSpPr>
            <a:spLocks noChangeArrowheads="1"/>
          </p:cNvSpPr>
          <p:nvPr/>
        </p:nvSpPr>
        <p:spPr bwMode="auto">
          <a:xfrm>
            <a:off x="4727575" y="5732463"/>
            <a:ext cx="2160588" cy="612775"/>
          </a:xfrm>
          <a:prstGeom prst="rect">
            <a:avLst/>
          </a:prstGeom>
          <a:solidFill>
            <a:srgbClr val="FFFFFF"/>
          </a:solidFill>
          <a:ln w="9525">
            <a:solidFill>
              <a:srgbClr val="000000"/>
            </a:solidFill>
            <a:miter lim="800000"/>
          </a:ln>
        </p:spPr>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200" b="0" i="0" u="none" strike="noStrike" kern="1200" cap="none" spc="0" normalizeH="0" baseline="0" noProof="0">
                <a:ln>
                  <a:noFill/>
                </a:ln>
                <a:solidFill>
                  <a:schemeClr val="tx1"/>
                </a:solidFill>
                <a:effectLst/>
                <a:uLnTx/>
                <a:uFillTx/>
                <a:latin typeface="Times New Roman" panose="02020503050405090304" pitchFamily="18" charset="0"/>
                <a:ea typeface="+mn-ea"/>
                <a:cs typeface="Times New Roman" panose="02020503050405090304" pitchFamily="18" charset="0"/>
              </a:rPr>
              <a:t>APP</a:t>
            </a:r>
            <a:r>
              <a:rPr kumimoji="0" lang="zh-CN" altLang="en-US" sz="2200" b="0" i="0" u="none" strike="noStrike" kern="1200" cap="none" spc="0" normalizeH="0" baseline="0" noProof="0">
                <a:ln>
                  <a:noFill/>
                </a:ln>
                <a:solidFill>
                  <a:schemeClr val="tx1"/>
                </a:solidFill>
                <a:effectLst/>
                <a:uLnTx/>
                <a:uFillTx/>
                <a:latin typeface="Times New Roman" panose="02020503050405090304" pitchFamily="18" charset="0"/>
                <a:ea typeface="+mn-ea"/>
                <a:cs typeface="Times New Roman" panose="02020503050405090304" pitchFamily="18" charset="0"/>
              </a:rPr>
              <a:t>维护</a:t>
            </a:r>
            <a:endParaRPr kumimoji="0" lang="zh-CN" sz="2200" b="0" i="0" u="none" strike="noStrike" kern="1200" cap="none" spc="0" normalizeH="0" baseline="0" noProof="0">
              <a:ln>
                <a:noFill/>
              </a:ln>
              <a:solidFill>
                <a:schemeClr val="tx1"/>
              </a:solidFill>
              <a:effectLst/>
              <a:uLnTx/>
              <a:uFillTx/>
              <a:latin typeface="Times New Roman" panose="02020503050405090304" pitchFamily="18" charset="0"/>
              <a:ea typeface="+mn-ea"/>
              <a:cs typeface="Times New Roman" panose="02020503050405090304" pitchFamily="18" charset="0"/>
            </a:endParaRPr>
          </a:p>
        </p:txBody>
      </p:sp>
      <p:sp>
        <p:nvSpPr>
          <p:cNvPr id="409608" name="下箭头 19"/>
          <p:cNvSpPr/>
          <p:nvPr/>
        </p:nvSpPr>
        <p:spPr>
          <a:xfrm>
            <a:off x="5699125" y="1916113"/>
            <a:ext cx="217488" cy="433387"/>
          </a:xfrm>
          <a:prstGeom prst="downArrow">
            <a:avLst>
              <a:gd name="adj1" fmla="val 50000"/>
              <a:gd name="adj2" fmla="val 49817"/>
            </a:avLst>
          </a:prstGeom>
          <a:solidFill>
            <a:schemeClr val="tx1"/>
          </a:solidFill>
          <a:ln w="9525" cap="flat" cmpd="sng">
            <a:solidFill>
              <a:schemeClr val="tx1"/>
            </a:solidFill>
            <a:prstDash val="solid"/>
            <a:round/>
            <a:headEnd type="none" w="med" len="med"/>
            <a:tailEnd type="none" w="med" len="med"/>
          </a:ln>
        </p:spPr>
        <p:txBody>
          <a:bodyPr/>
          <a:p>
            <a:endParaRPr lang="zh-CN" altLang="en-US" dirty="0">
              <a:latin typeface="Arial" panose="020B0604020202090204" pitchFamily="34" charset="0"/>
            </a:endParaRPr>
          </a:p>
        </p:txBody>
      </p:sp>
      <p:sp>
        <p:nvSpPr>
          <p:cNvPr id="409609" name="下箭头 20"/>
          <p:cNvSpPr/>
          <p:nvPr/>
        </p:nvSpPr>
        <p:spPr>
          <a:xfrm>
            <a:off x="5699125" y="3033713"/>
            <a:ext cx="217488" cy="431800"/>
          </a:xfrm>
          <a:prstGeom prst="downArrow">
            <a:avLst>
              <a:gd name="adj1" fmla="val 50000"/>
              <a:gd name="adj2" fmla="val 49634"/>
            </a:avLst>
          </a:prstGeom>
          <a:solidFill>
            <a:schemeClr val="tx1"/>
          </a:solidFill>
          <a:ln w="9525" cap="flat" cmpd="sng">
            <a:solidFill>
              <a:schemeClr val="tx1"/>
            </a:solidFill>
            <a:prstDash val="solid"/>
            <a:round/>
            <a:headEnd type="none" w="med" len="med"/>
            <a:tailEnd type="none" w="med" len="med"/>
          </a:ln>
        </p:spPr>
        <p:txBody>
          <a:bodyPr/>
          <a:p>
            <a:endParaRPr lang="zh-CN" altLang="en-US" dirty="0">
              <a:latin typeface="Arial" panose="020B0604020202090204" pitchFamily="34" charset="0"/>
            </a:endParaRPr>
          </a:p>
        </p:txBody>
      </p:sp>
      <p:sp>
        <p:nvSpPr>
          <p:cNvPr id="409610" name="下箭头 21"/>
          <p:cNvSpPr/>
          <p:nvPr/>
        </p:nvSpPr>
        <p:spPr>
          <a:xfrm>
            <a:off x="5699125" y="4149725"/>
            <a:ext cx="217488" cy="431800"/>
          </a:xfrm>
          <a:prstGeom prst="downArrow">
            <a:avLst>
              <a:gd name="adj1" fmla="val 50000"/>
              <a:gd name="adj2" fmla="val 49634"/>
            </a:avLst>
          </a:prstGeom>
          <a:solidFill>
            <a:schemeClr val="tx1"/>
          </a:solidFill>
          <a:ln w="9525" cap="flat" cmpd="sng">
            <a:solidFill>
              <a:schemeClr val="tx1"/>
            </a:solidFill>
            <a:prstDash val="solid"/>
            <a:round/>
            <a:headEnd type="none" w="med" len="med"/>
            <a:tailEnd type="none" w="med" len="med"/>
          </a:ln>
        </p:spPr>
        <p:txBody>
          <a:bodyPr/>
          <a:p>
            <a:endParaRPr lang="zh-CN" altLang="en-US" dirty="0">
              <a:latin typeface="Arial" panose="020B0604020202090204" pitchFamily="34" charset="0"/>
            </a:endParaRPr>
          </a:p>
        </p:txBody>
      </p:sp>
      <p:sp>
        <p:nvSpPr>
          <p:cNvPr id="409611" name="下箭头 24"/>
          <p:cNvSpPr/>
          <p:nvPr/>
        </p:nvSpPr>
        <p:spPr>
          <a:xfrm>
            <a:off x="5699125" y="5265738"/>
            <a:ext cx="217488" cy="431800"/>
          </a:xfrm>
          <a:prstGeom prst="downArrow">
            <a:avLst>
              <a:gd name="adj1" fmla="val 50000"/>
              <a:gd name="adj2" fmla="val 49634"/>
            </a:avLst>
          </a:prstGeom>
          <a:solidFill>
            <a:schemeClr val="tx1"/>
          </a:solidFill>
          <a:ln w="9525" cap="flat" cmpd="sng">
            <a:solidFill>
              <a:schemeClr val="tx1"/>
            </a:solidFill>
            <a:prstDash val="solid"/>
            <a:round/>
            <a:headEnd type="none" w="med" len="med"/>
            <a:tailEnd type="none" w="med" len="med"/>
          </a:ln>
        </p:spPr>
        <p:txBody>
          <a:bodyPr/>
          <a:p>
            <a:endParaRPr lang="zh-CN" altLang="en-US" dirty="0">
              <a:latin typeface="Arial" panose="020B060402020209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8337" name="Rectangle 10"/>
          <p:cNvSpPr txBox="1">
            <a:spLocks noGrp="1"/>
          </p:cNvSpPr>
          <p:nvPr>
            <p:ph type="sldNum" sz="quarter" idx="4294967295"/>
          </p:nvPr>
        </p:nvSpPr>
        <p:spPr>
          <a:xfrm>
            <a:off x="9228138" y="6616700"/>
            <a:ext cx="1439862" cy="196850"/>
          </a:xfrm>
          <a:prstGeom prst="rect">
            <a:avLst/>
          </a:prstGeom>
          <a:noFill/>
          <a:ln w="9525">
            <a:noFill/>
          </a:ln>
        </p:spPr>
        <p:txBody>
          <a:bodyPr/>
          <a:lstStyle>
            <a:lvl1pPr marL="0" lvl="0" indent="0" algn="l" defTabSz="914400" rtl="0" eaLnBrk="1" fontAlgn="base" latinLnBrk="0" hangingPunct="1">
              <a:lnSpc>
                <a:spcPct val="100000"/>
              </a:lnSpc>
              <a:spcBef>
                <a:spcPct val="0"/>
              </a:spcBef>
              <a:spcAft>
                <a:spcPct val="0"/>
              </a:spcAft>
              <a:buNone/>
              <a:defRPr sz="1800" b="0" i="1"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0"/>
              </a:spcBef>
              <a:spcAft>
                <a:spcPct val="0"/>
              </a:spcAft>
              <a:buNone/>
              <a:defRPr b="0" i="1"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0"/>
              </a:spcBef>
              <a:spcAft>
                <a:spcPct val="0"/>
              </a:spcAft>
              <a:buNone/>
              <a:defRPr b="0" i="1"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0"/>
              </a:spcBef>
              <a:spcAft>
                <a:spcPct val="0"/>
              </a:spcAft>
              <a:buNone/>
              <a:defRPr b="0" i="1"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0"/>
              </a:spcBef>
              <a:spcAft>
                <a:spcPct val="0"/>
              </a:spcAft>
              <a:buNone/>
              <a:defRPr b="0" i="1" u="none" kern="1200" baseline="0">
                <a:solidFill>
                  <a:schemeClr val="tx1"/>
                </a:solidFill>
                <a:latin typeface="Arial" panose="020B0604020202090204" pitchFamily="34" charset="0"/>
                <a:ea typeface="宋体" pitchFamily="2" charset="-122"/>
                <a:cs typeface="+mn-cs"/>
              </a:defRPr>
            </a:lvl5pPr>
          </a:lstStyle>
          <a:p>
            <a:pPr lvl="0" eaLnBrk="0" hangingPunct="0"/>
            <a:r>
              <a:rPr lang="de-DE" altLang="zh-CN" sz="1000" b="1" dirty="0">
                <a:ea typeface="华文细黑" pitchFamily="2" charset="-122"/>
              </a:rPr>
              <a:t>Page </a:t>
            </a:r>
            <a:r>
              <a:rPr lang="de-DE" altLang="zh-CN" sz="1000" b="1" dirty="0">
                <a:ea typeface="华文细黑" pitchFamily="2" charset="-122"/>
                <a:sym typeface="MS UI Gothic" pitchFamily="34" charset="-128"/>
              </a:rPr>
              <a:t></a:t>
            </a:r>
            <a:r>
              <a:rPr lang="de-DE" altLang="zh-CN" sz="1000" b="1" dirty="0">
                <a:ea typeface="华文细黑" pitchFamily="2" charset="-122"/>
              </a:rPr>
              <a:t> </a:t>
            </a:r>
            <a:fld id="{9A0DB2DC-4C9A-4742-B13C-FB6460FD3503}" type="slidenum">
              <a:rPr lang="zh-CN" altLang="en-US" sz="1000" b="1" dirty="0">
                <a:ea typeface="华文细黑" pitchFamily="2" charset="-122"/>
              </a:rPr>
            </a:fld>
            <a:endParaRPr lang="zh-CN" altLang="en-US" sz="1000" b="1" dirty="0">
              <a:ea typeface="华文细黑" pitchFamily="2" charset="-122"/>
            </a:endParaRPr>
          </a:p>
        </p:txBody>
      </p:sp>
      <p:sp>
        <p:nvSpPr>
          <p:cNvPr id="398338" name="Rectangle 2"/>
          <p:cNvSpPr>
            <a:spLocks noGrp="1"/>
          </p:cNvSpPr>
          <p:nvPr>
            <p:ph type="title" idx="4294967295"/>
          </p:nvPr>
        </p:nvSpPr>
        <p:spPr>
          <a:xfrm>
            <a:off x="2063750" y="144463"/>
            <a:ext cx="7345363" cy="692150"/>
          </a:xfrm>
        </p:spPr>
        <p:txBody>
          <a:bodyPr vert="horz" wrap="square" lIns="91440" tIns="45720" rIns="91440" bIns="45720" anchor="b"/>
          <a:p>
            <a:pPr algn="just" eaLnBrk="1" hangingPunct="1"/>
            <a:r>
              <a:rPr lang="en-US" altLang="zh-CN" sz="3200" dirty="0">
                <a:latin typeface="Times New Roman" panose="02020503050405090304" pitchFamily="18" charset="0"/>
                <a:ea typeface="黑体" pitchFamily="2" charset="-122"/>
              </a:rPr>
              <a:t>9.6.1  Android</a:t>
            </a:r>
            <a:r>
              <a:rPr lang="zh-CN" altLang="en-US" sz="3200" dirty="0">
                <a:latin typeface="Times New Roman" panose="02020503050405090304" pitchFamily="18" charset="0"/>
                <a:ea typeface="黑体" pitchFamily="2" charset="-122"/>
              </a:rPr>
              <a:t>应用程序的开发环境</a:t>
            </a:r>
            <a:endParaRPr lang="zh-CN" altLang="zh-CN" sz="3200" dirty="0">
              <a:latin typeface="Times New Roman" panose="02020503050405090304" pitchFamily="18" charset="0"/>
              <a:ea typeface="黑体" pitchFamily="2" charset="-122"/>
            </a:endParaRPr>
          </a:p>
        </p:txBody>
      </p:sp>
      <p:sp>
        <p:nvSpPr>
          <p:cNvPr id="24" name="矩形 23"/>
          <p:cNvSpPr/>
          <p:nvPr/>
        </p:nvSpPr>
        <p:spPr>
          <a:xfrm>
            <a:off x="1847850" y="1506538"/>
            <a:ext cx="8280400" cy="4199890"/>
          </a:xfrm>
          <a:prstGeom prst="rect">
            <a:avLst/>
          </a:prstGeom>
        </p:spPr>
        <p:txBody>
          <a:bodyPr>
            <a:spAutoFit/>
          </a:bodyPr>
          <a:lstStyle/>
          <a:p>
            <a:pPr marL="0" marR="0" lvl="0" indent="457200" algn="just" defTabSz="914400" rtl="0" eaLnBrk="1" fontAlgn="base" latinLnBrk="0" hangingPunct="1">
              <a:lnSpc>
                <a:spcPct val="150000"/>
              </a:lnSpc>
              <a:spcBef>
                <a:spcPct val="0"/>
              </a:spcBef>
              <a:spcAft>
                <a:spcPct val="0"/>
              </a:spcAft>
              <a:buClrTx/>
              <a:buSzTx/>
              <a:buFontTx/>
              <a:buNone/>
              <a:defRPr/>
            </a:pPr>
            <a:r>
              <a:rPr kumimoji="0" lang="en-US" altLang="zh-CN" sz="2400" b="1"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1. </a:t>
            </a:r>
            <a:r>
              <a:rPr kumimoji="0" lang="zh-CN" altLang="en-US" sz="2400" b="1"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安装</a:t>
            </a:r>
            <a:r>
              <a:rPr kumimoji="0" lang="en-US" altLang="zh-CN" sz="2400" b="1"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JDK</a:t>
            </a:r>
            <a:endParaRPr kumimoji="0" lang="en-US" altLang="zh-CN" sz="2400" b="1"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endParaRPr>
          </a:p>
          <a:p>
            <a:pPr marL="0" marR="0" lvl="0" indent="457200" algn="just" defTabSz="914400" rtl="0" eaLnBrk="1" fontAlgn="base" latinLnBrk="0" hangingPunct="1">
              <a:lnSpc>
                <a:spcPct val="150000"/>
              </a:lnSpc>
              <a:spcBef>
                <a:spcPct val="0"/>
              </a:spcBef>
              <a:spcAft>
                <a:spcPct val="0"/>
              </a:spcAft>
              <a:buClrTx/>
              <a:buSzTx/>
              <a:buFontTx/>
              <a:buNone/>
              <a:defRPr/>
            </a:pPr>
            <a:r>
              <a:rPr kumimoji="0" lang="en-US" altLang="zh-CN"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JDK</a:t>
            </a:r>
            <a:r>
              <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是</a:t>
            </a:r>
            <a:r>
              <a:rPr kumimoji="0" lang="en-US" altLang="zh-CN"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Java</a:t>
            </a:r>
            <a:r>
              <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的核心，在</a:t>
            </a:r>
            <a:r>
              <a:rPr kumimoji="0" lang="en-US" altLang="zh-CN"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Windows</a:t>
            </a:r>
            <a:r>
              <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系统平台上开发</a:t>
            </a:r>
            <a:r>
              <a:rPr kumimoji="0" lang="en-US" altLang="zh-CN"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Android</a:t>
            </a:r>
            <a:r>
              <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应用程序需要</a:t>
            </a:r>
            <a:r>
              <a:rPr kumimoji="0" lang="en-US" altLang="zh-CN"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Java</a:t>
            </a:r>
            <a:r>
              <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运行环境（</a:t>
            </a:r>
            <a:r>
              <a:rPr kumimoji="0" lang="en-US" altLang="zh-CN"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Java Runtime Environment</a:t>
            </a:r>
            <a:r>
              <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a:t>
            </a:r>
            <a:r>
              <a:rPr kumimoji="0" lang="en-US" altLang="zh-CN"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JRE</a:t>
            </a:r>
            <a:r>
              <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）和完整的</a:t>
            </a:r>
            <a:r>
              <a:rPr kumimoji="0" lang="en-US" altLang="zh-CN"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JDK</a:t>
            </a:r>
            <a:r>
              <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且其版本不低于</a:t>
            </a:r>
            <a:r>
              <a:rPr kumimoji="0" lang="en-US" altLang="zh-CN"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1.5</a:t>
            </a:r>
            <a:r>
              <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。若系统没有安装</a:t>
            </a:r>
            <a:r>
              <a:rPr kumimoji="0" lang="en-US" altLang="zh-CN"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JDK</a:t>
            </a:r>
            <a:r>
              <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，可以从</a:t>
            </a:r>
            <a:r>
              <a:rPr kumimoji="0" lang="en-US" altLang="zh-CN"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Oracle</a:t>
            </a:r>
            <a:r>
              <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官网</a:t>
            </a:r>
            <a:r>
              <a:rPr kumimoji="0" lang="en-US" altLang="zh-CN"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http://www.oracle.com/technetwork/java/javase/downloads/index.html</a:t>
            </a:r>
            <a:r>
              <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下载，下载页面如图</a:t>
            </a:r>
            <a:r>
              <a:rPr kumimoji="0" lang="en-US" altLang="zh-CN"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9.3</a:t>
            </a:r>
            <a:r>
              <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所示。每次安装可以选择最新版本下载，目前</a:t>
            </a:r>
            <a:r>
              <a:rPr kumimoji="0" lang="en-US" altLang="zh-CN"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Windows</a:t>
            </a:r>
            <a:r>
              <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平台有</a:t>
            </a:r>
            <a:r>
              <a:rPr kumimoji="0" lang="en-US" altLang="zh-CN"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32</a:t>
            </a:r>
            <a:r>
              <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位和</a:t>
            </a:r>
            <a:r>
              <a:rPr kumimoji="0" lang="en-US" altLang="zh-CN"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64</a:t>
            </a:r>
            <a:r>
              <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位，用户根据需要自行选择。下载完后，只要按提示默认安装即可。</a:t>
            </a:r>
            <a:endPar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61" name="Rectangle 10"/>
          <p:cNvSpPr txBox="1">
            <a:spLocks noGrp="1"/>
          </p:cNvSpPr>
          <p:nvPr>
            <p:ph type="sldNum" sz="quarter" idx="4294967295"/>
          </p:nvPr>
        </p:nvSpPr>
        <p:spPr>
          <a:xfrm>
            <a:off x="9228138" y="6616700"/>
            <a:ext cx="1439862" cy="196850"/>
          </a:xfrm>
          <a:prstGeom prst="rect">
            <a:avLst/>
          </a:prstGeom>
          <a:noFill/>
          <a:ln w="9525">
            <a:noFill/>
          </a:ln>
        </p:spPr>
        <p:txBody>
          <a:bodyPr/>
          <a:lstStyle>
            <a:lvl1pPr marL="0" lvl="0" indent="0" algn="l" defTabSz="914400" rtl="0" eaLnBrk="1" fontAlgn="base" latinLnBrk="0" hangingPunct="1">
              <a:lnSpc>
                <a:spcPct val="100000"/>
              </a:lnSpc>
              <a:spcBef>
                <a:spcPct val="0"/>
              </a:spcBef>
              <a:spcAft>
                <a:spcPct val="0"/>
              </a:spcAft>
              <a:buNone/>
              <a:defRPr sz="1800" b="0" i="1"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0"/>
              </a:spcBef>
              <a:spcAft>
                <a:spcPct val="0"/>
              </a:spcAft>
              <a:buNone/>
              <a:defRPr b="0" i="1"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0"/>
              </a:spcBef>
              <a:spcAft>
                <a:spcPct val="0"/>
              </a:spcAft>
              <a:buNone/>
              <a:defRPr b="0" i="1"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0"/>
              </a:spcBef>
              <a:spcAft>
                <a:spcPct val="0"/>
              </a:spcAft>
              <a:buNone/>
              <a:defRPr b="0" i="1"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0"/>
              </a:spcBef>
              <a:spcAft>
                <a:spcPct val="0"/>
              </a:spcAft>
              <a:buNone/>
              <a:defRPr b="0" i="1" u="none" kern="1200" baseline="0">
                <a:solidFill>
                  <a:schemeClr val="tx1"/>
                </a:solidFill>
                <a:latin typeface="Arial" panose="020B0604020202090204" pitchFamily="34" charset="0"/>
                <a:ea typeface="宋体" pitchFamily="2" charset="-122"/>
                <a:cs typeface="+mn-cs"/>
              </a:defRPr>
            </a:lvl5pPr>
          </a:lstStyle>
          <a:p>
            <a:pPr lvl="0" eaLnBrk="0" hangingPunct="0"/>
            <a:r>
              <a:rPr lang="de-DE" altLang="zh-CN" sz="1000" b="1" dirty="0">
                <a:ea typeface="华文细黑" pitchFamily="2" charset="-122"/>
              </a:rPr>
              <a:t>Page </a:t>
            </a:r>
            <a:r>
              <a:rPr lang="de-DE" altLang="zh-CN" sz="1000" b="1" dirty="0">
                <a:ea typeface="华文细黑" pitchFamily="2" charset="-122"/>
                <a:sym typeface="MS UI Gothic" pitchFamily="34" charset="-128"/>
              </a:rPr>
              <a:t></a:t>
            </a:r>
            <a:r>
              <a:rPr lang="de-DE" altLang="zh-CN" sz="1000" b="1" dirty="0">
                <a:ea typeface="华文细黑" pitchFamily="2" charset="-122"/>
              </a:rPr>
              <a:t> </a:t>
            </a:r>
            <a:fld id="{9A0DB2DC-4C9A-4742-B13C-FB6460FD3503}" type="slidenum">
              <a:rPr lang="zh-CN" altLang="en-US" sz="1000" b="1" dirty="0">
                <a:ea typeface="华文细黑" pitchFamily="2" charset="-122"/>
              </a:rPr>
            </a:fld>
            <a:endParaRPr lang="zh-CN" altLang="en-US" sz="1000" b="1" dirty="0">
              <a:ea typeface="华文细黑" pitchFamily="2" charset="-122"/>
            </a:endParaRPr>
          </a:p>
        </p:txBody>
      </p:sp>
      <p:sp>
        <p:nvSpPr>
          <p:cNvPr id="399362" name="Rectangle 2"/>
          <p:cNvSpPr>
            <a:spLocks noGrp="1"/>
          </p:cNvSpPr>
          <p:nvPr>
            <p:ph type="title" idx="4294967295"/>
          </p:nvPr>
        </p:nvSpPr>
        <p:spPr>
          <a:xfrm>
            <a:off x="2063750" y="144463"/>
            <a:ext cx="7345363" cy="692150"/>
          </a:xfrm>
        </p:spPr>
        <p:txBody>
          <a:bodyPr vert="horz" wrap="square" lIns="91440" tIns="45720" rIns="91440" bIns="45720" anchor="b"/>
          <a:p>
            <a:pPr algn="just" eaLnBrk="1" hangingPunct="1"/>
            <a:r>
              <a:rPr lang="en-US" altLang="zh-CN" sz="3200" dirty="0">
                <a:latin typeface="Times New Roman" panose="02020503050405090304" pitchFamily="18" charset="0"/>
                <a:ea typeface="黑体" pitchFamily="2" charset="-122"/>
              </a:rPr>
              <a:t>9.6.1  Android</a:t>
            </a:r>
            <a:r>
              <a:rPr lang="zh-CN" altLang="en-US" sz="3200" dirty="0">
                <a:latin typeface="Times New Roman" panose="02020503050405090304" pitchFamily="18" charset="0"/>
                <a:ea typeface="黑体" pitchFamily="2" charset="-122"/>
              </a:rPr>
              <a:t>应用程序的开发环境</a:t>
            </a:r>
            <a:endParaRPr lang="zh-CN" altLang="zh-CN" sz="3200" dirty="0">
              <a:latin typeface="Times New Roman" panose="02020503050405090304" pitchFamily="18" charset="0"/>
              <a:ea typeface="黑体" pitchFamily="2" charset="-122"/>
            </a:endParaRPr>
          </a:p>
        </p:txBody>
      </p:sp>
      <p:sp>
        <p:nvSpPr>
          <p:cNvPr id="24" name="矩形 23"/>
          <p:cNvSpPr/>
          <p:nvPr/>
        </p:nvSpPr>
        <p:spPr>
          <a:xfrm>
            <a:off x="1847850" y="1239838"/>
            <a:ext cx="8496300" cy="4707890"/>
          </a:xfrm>
          <a:prstGeom prst="rect">
            <a:avLst/>
          </a:prstGeom>
        </p:spPr>
        <p:txBody>
          <a:bodyPr>
            <a:spAutoFit/>
          </a:bodyPr>
          <a:lstStyle/>
          <a:p>
            <a:pPr marL="0" marR="0" lvl="0" indent="457200" algn="just" defTabSz="914400" rtl="0" eaLnBrk="1" fontAlgn="base" latinLnBrk="0" hangingPunct="1">
              <a:lnSpc>
                <a:spcPct val="150000"/>
              </a:lnSpc>
              <a:spcBef>
                <a:spcPct val="0"/>
              </a:spcBef>
              <a:spcAft>
                <a:spcPct val="0"/>
              </a:spcAft>
              <a:buClrTx/>
              <a:buSzTx/>
              <a:buFontTx/>
              <a:buNone/>
              <a:defRPr/>
            </a:pPr>
            <a:r>
              <a:rPr kumimoji="0" lang="en-US" altLang="zh-CN" sz="2400" b="1"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2. </a:t>
            </a:r>
            <a:r>
              <a:rPr kumimoji="0" lang="zh-CN" altLang="en-US" sz="2400" b="1"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安装</a:t>
            </a:r>
            <a:r>
              <a:rPr kumimoji="0" lang="en-US" altLang="zh-CN" sz="2400" b="1"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Eclipse</a:t>
            </a:r>
            <a:r>
              <a:rPr kumimoji="0" lang="zh-CN" altLang="en-US" sz="2400" b="1"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a:t>
            </a:r>
            <a:r>
              <a:rPr kumimoji="0" lang="en-US" altLang="zh-CN" sz="2400" b="1"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Android SDK</a:t>
            </a:r>
            <a:r>
              <a:rPr kumimoji="0" lang="zh-CN" altLang="en-US" sz="2400" b="1"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和</a:t>
            </a:r>
            <a:r>
              <a:rPr kumimoji="0" lang="en-US" altLang="zh-CN" sz="2400" b="1"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ADT</a:t>
            </a:r>
            <a:endParaRPr kumimoji="0" lang="en-US" altLang="zh-CN" sz="2400" b="1"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endParaRPr>
          </a:p>
          <a:p>
            <a:pPr marL="0" marR="0" lvl="0" indent="457200" algn="just" defTabSz="914400" rtl="0" eaLnBrk="1" fontAlgn="base" latinLnBrk="0" hangingPunct="1">
              <a:lnSpc>
                <a:spcPct val="150000"/>
              </a:lnSpc>
              <a:spcBef>
                <a:spcPct val="0"/>
              </a:spcBef>
              <a:spcAft>
                <a:spcPct val="0"/>
              </a:spcAft>
              <a:buClrTx/>
              <a:buSzTx/>
              <a:buFontTx/>
              <a:buNone/>
              <a:defRPr/>
            </a:pPr>
            <a:r>
              <a:rPr kumimoji="0" lang="en-US" altLang="zh-CN"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Eclipse</a:t>
            </a:r>
            <a:r>
              <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是一个开放源代码、基于</a:t>
            </a:r>
            <a:r>
              <a:rPr kumimoji="0" lang="en-US" altLang="zh-CN"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Java</a:t>
            </a:r>
            <a:r>
              <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的可扩展开发平台，也是一个跨平台的自由集成开发环境。实际上，它只是一个框架和一组服务，附带了一个包含</a:t>
            </a:r>
            <a:r>
              <a:rPr kumimoji="0" lang="en-US" altLang="zh-CN"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JDK</a:t>
            </a:r>
            <a:r>
              <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的标准插件集，用于通过插件和组件构建开发环境。</a:t>
            </a:r>
            <a:endParaRPr kumimoji="0" lang="en-US" altLang="zh-CN"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endParaRPr>
          </a:p>
          <a:p>
            <a:pPr marL="0" marR="0" lvl="0" indent="457200" algn="just" defTabSz="914400" rtl="0" eaLnBrk="1" fontAlgn="base" latinLnBrk="0" hangingPunct="1">
              <a:lnSpc>
                <a:spcPct val="150000"/>
              </a:lnSpc>
              <a:spcBef>
                <a:spcPct val="0"/>
              </a:spcBef>
              <a:spcAft>
                <a:spcPct val="0"/>
              </a:spcAft>
              <a:buClrTx/>
              <a:buSzTx/>
              <a:buFontTx/>
              <a:buNone/>
              <a:defRPr/>
            </a:pPr>
            <a:r>
              <a:rPr kumimoji="0" lang="en-US" altLang="zh-CN"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Google Android</a:t>
            </a:r>
            <a:r>
              <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研发小组将</a:t>
            </a:r>
            <a:r>
              <a:rPr kumimoji="0" lang="en-US" altLang="zh-CN"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Eclipse</a:t>
            </a:r>
            <a:r>
              <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a:t>
            </a:r>
            <a:r>
              <a:rPr kumimoji="0" lang="en-US" altLang="zh-CN"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Android SDK</a:t>
            </a:r>
            <a:r>
              <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和</a:t>
            </a:r>
            <a:r>
              <a:rPr kumimoji="0" lang="en-US" altLang="zh-CN"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ADT</a:t>
            </a:r>
            <a:r>
              <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合并成一个压缩文件包供用户下载，不再需要单独分别下载这三个文件来构建开发环境，下载地址是</a:t>
            </a:r>
            <a:r>
              <a:rPr kumimoji="0" lang="en-US" altLang="zh-CN"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http://developer.android.com/sdk/index.html</a:t>
            </a:r>
            <a:r>
              <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。用户根据需要自行选择下载</a:t>
            </a:r>
            <a:r>
              <a:rPr kumimoji="0" lang="en-US" altLang="zh-CN"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Windows 32 bit</a:t>
            </a:r>
            <a:r>
              <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还是</a:t>
            </a:r>
            <a:r>
              <a:rPr kumimoji="0" lang="en-US" altLang="zh-CN"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Windows 64 bit</a:t>
            </a:r>
            <a:r>
              <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平台。</a:t>
            </a:r>
            <a:endPar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0385" name="Rectangle 10"/>
          <p:cNvSpPr txBox="1">
            <a:spLocks noGrp="1"/>
          </p:cNvSpPr>
          <p:nvPr>
            <p:ph type="sldNum" sz="quarter" idx="4294967295"/>
          </p:nvPr>
        </p:nvSpPr>
        <p:spPr>
          <a:xfrm>
            <a:off x="9228138" y="6616700"/>
            <a:ext cx="1439862" cy="196850"/>
          </a:xfrm>
          <a:prstGeom prst="rect">
            <a:avLst/>
          </a:prstGeom>
          <a:noFill/>
          <a:ln w="9525">
            <a:noFill/>
          </a:ln>
        </p:spPr>
        <p:txBody>
          <a:bodyPr/>
          <a:lstStyle>
            <a:lvl1pPr marL="0" lvl="0" indent="0" algn="l" defTabSz="914400" rtl="0" eaLnBrk="1" fontAlgn="base" latinLnBrk="0" hangingPunct="1">
              <a:lnSpc>
                <a:spcPct val="100000"/>
              </a:lnSpc>
              <a:spcBef>
                <a:spcPct val="0"/>
              </a:spcBef>
              <a:spcAft>
                <a:spcPct val="0"/>
              </a:spcAft>
              <a:buNone/>
              <a:defRPr sz="1800" b="0" i="1"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0"/>
              </a:spcBef>
              <a:spcAft>
                <a:spcPct val="0"/>
              </a:spcAft>
              <a:buNone/>
              <a:defRPr b="0" i="1"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0"/>
              </a:spcBef>
              <a:spcAft>
                <a:spcPct val="0"/>
              </a:spcAft>
              <a:buNone/>
              <a:defRPr b="0" i="1"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0"/>
              </a:spcBef>
              <a:spcAft>
                <a:spcPct val="0"/>
              </a:spcAft>
              <a:buNone/>
              <a:defRPr b="0" i="1"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0"/>
              </a:spcBef>
              <a:spcAft>
                <a:spcPct val="0"/>
              </a:spcAft>
              <a:buNone/>
              <a:defRPr b="0" i="1" u="none" kern="1200" baseline="0">
                <a:solidFill>
                  <a:schemeClr val="tx1"/>
                </a:solidFill>
                <a:latin typeface="Arial" panose="020B0604020202090204" pitchFamily="34" charset="0"/>
                <a:ea typeface="宋体" pitchFamily="2" charset="-122"/>
                <a:cs typeface="+mn-cs"/>
              </a:defRPr>
            </a:lvl5pPr>
          </a:lstStyle>
          <a:p>
            <a:pPr lvl="0" eaLnBrk="0" hangingPunct="0"/>
            <a:r>
              <a:rPr lang="de-DE" altLang="zh-CN" sz="1000" b="1" dirty="0">
                <a:ea typeface="华文细黑" pitchFamily="2" charset="-122"/>
              </a:rPr>
              <a:t>Page </a:t>
            </a:r>
            <a:r>
              <a:rPr lang="de-DE" altLang="zh-CN" sz="1000" b="1" dirty="0">
                <a:ea typeface="华文细黑" pitchFamily="2" charset="-122"/>
                <a:sym typeface="MS UI Gothic" pitchFamily="34" charset="-128"/>
              </a:rPr>
              <a:t></a:t>
            </a:r>
            <a:r>
              <a:rPr lang="de-DE" altLang="zh-CN" sz="1000" b="1" dirty="0">
                <a:ea typeface="华文细黑" pitchFamily="2" charset="-122"/>
              </a:rPr>
              <a:t> </a:t>
            </a:r>
            <a:fld id="{9A0DB2DC-4C9A-4742-B13C-FB6460FD3503}" type="slidenum">
              <a:rPr lang="zh-CN" altLang="en-US" sz="1000" b="1" dirty="0">
                <a:ea typeface="华文细黑" pitchFamily="2" charset="-122"/>
              </a:rPr>
            </a:fld>
            <a:endParaRPr lang="zh-CN" altLang="en-US" sz="1000" b="1" dirty="0">
              <a:ea typeface="华文细黑" pitchFamily="2" charset="-122"/>
            </a:endParaRPr>
          </a:p>
        </p:txBody>
      </p:sp>
      <p:sp>
        <p:nvSpPr>
          <p:cNvPr id="400386" name="Rectangle 2"/>
          <p:cNvSpPr>
            <a:spLocks noGrp="1"/>
          </p:cNvSpPr>
          <p:nvPr>
            <p:ph type="title" idx="4294967295"/>
          </p:nvPr>
        </p:nvSpPr>
        <p:spPr>
          <a:xfrm>
            <a:off x="2063750" y="144463"/>
            <a:ext cx="7272338" cy="692150"/>
          </a:xfrm>
        </p:spPr>
        <p:txBody>
          <a:bodyPr vert="horz" wrap="square" lIns="91440" tIns="45720" rIns="91440" bIns="45720" anchor="b"/>
          <a:p>
            <a:pPr algn="just" eaLnBrk="1" hangingPunct="1"/>
            <a:r>
              <a:rPr lang="en-US" altLang="zh-CN" sz="3200" dirty="0">
                <a:latin typeface="Times New Roman" panose="02020503050405090304" pitchFamily="18" charset="0"/>
                <a:ea typeface="黑体" pitchFamily="2" charset="-122"/>
              </a:rPr>
              <a:t>9.6.1  Android</a:t>
            </a:r>
            <a:r>
              <a:rPr lang="zh-CN" altLang="en-US" sz="3200" dirty="0">
                <a:latin typeface="Times New Roman" panose="02020503050405090304" pitchFamily="18" charset="0"/>
                <a:ea typeface="黑体" pitchFamily="2" charset="-122"/>
              </a:rPr>
              <a:t>应用程序的开发环境</a:t>
            </a:r>
            <a:endParaRPr lang="zh-CN" altLang="zh-CN" sz="3200" dirty="0">
              <a:latin typeface="Times New Roman" panose="02020503050405090304" pitchFamily="18" charset="0"/>
              <a:ea typeface="黑体" pitchFamily="2" charset="-122"/>
            </a:endParaRPr>
          </a:p>
        </p:txBody>
      </p:sp>
      <p:sp>
        <p:nvSpPr>
          <p:cNvPr id="24" name="矩形 23"/>
          <p:cNvSpPr/>
          <p:nvPr/>
        </p:nvSpPr>
        <p:spPr>
          <a:xfrm>
            <a:off x="1919288" y="1268413"/>
            <a:ext cx="8280400" cy="4707890"/>
          </a:xfrm>
          <a:prstGeom prst="rect">
            <a:avLst/>
          </a:prstGeom>
        </p:spPr>
        <p:txBody>
          <a:bodyPr>
            <a:spAutoFit/>
          </a:bodyPr>
          <a:lstStyle/>
          <a:p>
            <a:pPr marL="0" marR="0" lvl="0" indent="457200" algn="just" defTabSz="914400" rtl="0" eaLnBrk="1" fontAlgn="base" latinLnBrk="0" hangingPunct="1">
              <a:lnSpc>
                <a:spcPct val="150000"/>
              </a:lnSpc>
              <a:spcBef>
                <a:spcPct val="0"/>
              </a:spcBef>
              <a:spcAft>
                <a:spcPct val="0"/>
              </a:spcAft>
              <a:buClrTx/>
              <a:buSzTx/>
              <a:buFontTx/>
              <a:buNone/>
              <a:defRPr/>
            </a:pPr>
            <a:r>
              <a:rPr kumimoji="0" lang="en-US" altLang="zh-CN" sz="2400" b="1"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3. </a:t>
            </a:r>
            <a:r>
              <a:rPr kumimoji="0" lang="zh-CN" altLang="en-US" sz="2400" b="1"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配置模拟器</a:t>
            </a:r>
            <a:r>
              <a:rPr kumimoji="0" lang="en-US" altLang="zh-CN" sz="2400" b="1"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AVD</a:t>
            </a:r>
            <a:endParaRPr kumimoji="0" lang="en-US" altLang="zh-CN" sz="2400" b="1"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endParaRPr>
          </a:p>
          <a:p>
            <a:pPr marL="0" marR="0" lvl="0" indent="457200" algn="just" defTabSz="914400" rtl="0" eaLnBrk="1" fontAlgn="base" latinLnBrk="0" hangingPunct="1">
              <a:lnSpc>
                <a:spcPct val="150000"/>
              </a:lnSpc>
              <a:spcBef>
                <a:spcPct val="0"/>
              </a:spcBef>
              <a:spcAft>
                <a:spcPct val="0"/>
              </a:spcAft>
              <a:buClrTx/>
              <a:buSzTx/>
              <a:buFontTx/>
              <a:buNone/>
              <a:defRPr/>
            </a:pPr>
            <a:r>
              <a:rPr kumimoji="0" lang="en-US" altLang="zh-CN"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AVD</a:t>
            </a:r>
            <a:r>
              <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a:t>
            </a:r>
            <a:r>
              <a:rPr kumimoji="0" lang="en-US" altLang="zh-CN"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Android Virtual Device</a:t>
            </a:r>
            <a:r>
              <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）是</a:t>
            </a:r>
            <a:r>
              <a:rPr kumimoji="0" lang="en-US" altLang="zh-CN"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Android</a:t>
            </a:r>
            <a:r>
              <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运行的虚拟设备，为</a:t>
            </a:r>
            <a:r>
              <a:rPr kumimoji="0" lang="en-US" altLang="zh-CN"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Android</a:t>
            </a:r>
            <a:r>
              <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应用程序提供一个模拟的运行环境。配置</a:t>
            </a:r>
            <a:r>
              <a:rPr kumimoji="0" lang="en-US" altLang="zh-CN"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AVD</a:t>
            </a:r>
            <a:r>
              <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方法是：启动</a:t>
            </a:r>
            <a:r>
              <a:rPr kumimoji="0" lang="en-US" altLang="zh-CN"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Eclipse</a:t>
            </a:r>
            <a:r>
              <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，选择</a:t>
            </a:r>
            <a:r>
              <a:rPr kumimoji="0" lang="en-US" altLang="zh-CN"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Window-&gt;Android Virtual Device Manager</a:t>
            </a:r>
            <a:r>
              <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，打开</a:t>
            </a:r>
            <a:r>
              <a:rPr kumimoji="0" lang="en-US" altLang="zh-CN"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AVD Manager</a:t>
            </a:r>
            <a:r>
              <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窗口，如图</a:t>
            </a:r>
            <a:r>
              <a:rPr kumimoji="0" lang="en-US" altLang="zh-CN"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9.8</a:t>
            </a:r>
            <a:r>
              <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所示。点击“</a:t>
            </a:r>
            <a:r>
              <a:rPr kumimoji="0" lang="en-US" altLang="zh-CN"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Create”</a:t>
            </a:r>
            <a:r>
              <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按钮，弹出创建新</a:t>
            </a:r>
            <a:r>
              <a:rPr kumimoji="0" lang="en-US" altLang="zh-CN"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AVD</a:t>
            </a:r>
            <a:r>
              <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的窗口，在窗口填入</a:t>
            </a:r>
            <a:r>
              <a:rPr kumimoji="0" lang="en-US" altLang="zh-CN"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AVD</a:t>
            </a:r>
            <a:r>
              <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的名称，在</a:t>
            </a:r>
            <a:r>
              <a:rPr kumimoji="0" lang="en-US" altLang="zh-CN"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Device</a:t>
            </a:r>
            <a:r>
              <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a:t>
            </a:r>
            <a:r>
              <a:rPr kumimoji="0" lang="en-US" altLang="zh-CN"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Target</a:t>
            </a:r>
            <a:r>
              <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等选项中选择相应的值，在</a:t>
            </a:r>
            <a:r>
              <a:rPr kumimoji="0" lang="en-US" altLang="zh-CN"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Memory Options</a:t>
            </a:r>
            <a:r>
              <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a:t>
            </a:r>
            <a:r>
              <a:rPr kumimoji="0" lang="en-US" altLang="zh-CN"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Internal </a:t>
            </a:r>
            <a:r>
              <a:rPr kumimoji="0" lang="en-US" altLang="zh-CN" sz="22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Storgae</a:t>
            </a:r>
            <a:r>
              <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a:t>
            </a:r>
            <a:r>
              <a:rPr kumimoji="0" lang="en-US" altLang="zh-CN"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SD Card</a:t>
            </a:r>
            <a:r>
              <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中填入各自对应的值，如图</a:t>
            </a:r>
            <a:r>
              <a:rPr kumimoji="0" lang="en-US" altLang="zh-CN"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9.9</a:t>
            </a:r>
            <a:r>
              <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所示。若</a:t>
            </a:r>
            <a:r>
              <a:rPr kumimoji="0" lang="en-US" altLang="zh-CN"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Target</a:t>
            </a:r>
            <a:r>
              <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a:t>
            </a:r>
            <a:r>
              <a:rPr kumimoji="0" lang="en-US" altLang="zh-CN"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CPU/ABI</a:t>
            </a:r>
            <a:r>
              <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下列列表中没有可选项或无法选择，则重新运行</a:t>
            </a:r>
            <a:r>
              <a:rPr kumimoji="0" lang="en-US" altLang="zh-CN"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SDK Manage</a:t>
            </a:r>
            <a:r>
              <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安装</a:t>
            </a:r>
            <a:r>
              <a:rPr kumimoji="0" lang="en-US" altLang="zh-CN"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SDK</a:t>
            </a:r>
            <a:r>
              <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a:t>
            </a:r>
            <a:endPar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1409" name="Rectangle 10"/>
          <p:cNvSpPr txBox="1">
            <a:spLocks noGrp="1"/>
          </p:cNvSpPr>
          <p:nvPr>
            <p:ph type="sldNum" sz="quarter" idx="4294967295"/>
          </p:nvPr>
        </p:nvSpPr>
        <p:spPr>
          <a:xfrm>
            <a:off x="9228138" y="6616700"/>
            <a:ext cx="1439862" cy="196850"/>
          </a:xfrm>
          <a:prstGeom prst="rect">
            <a:avLst/>
          </a:prstGeom>
          <a:noFill/>
          <a:ln w="9525">
            <a:noFill/>
          </a:ln>
        </p:spPr>
        <p:txBody>
          <a:bodyPr/>
          <a:lstStyle>
            <a:lvl1pPr marL="0" lvl="0" indent="0" algn="l" defTabSz="914400" rtl="0" eaLnBrk="1" fontAlgn="base" latinLnBrk="0" hangingPunct="1">
              <a:lnSpc>
                <a:spcPct val="100000"/>
              </a:lnSpc>
              <a:spcBef>
                <a:spcPct val="0"/>
              </a:spcBef>
              <a:spcAft>
                <a:spcPct val="0"/>
              </a:spcAft>
              <a:buNone/>
              <a:defRPr sz="1800" b="0" i="1"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0"/>
              </a:spcBef>
              <a:spcAft>
                <a:spcPct val="0"/>
              </a:spcAft>
              <a:buNone/>
              <a:defRPr b="0" i="1"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0"/>
              </a:spcBef>
              <a:spcAft>
                <a:spcPct val="0"/>
              </a:spcAft>
              <a:buNone/>
              <a:defRPr b="0" i="1"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0"/>
              </a:spcBef>
              <a:spcAft>
                <a:spcPct val="0"/>
              </a:spcAft>
              <a:buNone/>
              <a:defRPr b="0" i="1"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0"/>
              </a:spcBef>
              <a:spcAft>
                <a:spcPct val="0"/>
              </a:spcAft>
              <a:buNone/>
              <a:defRPr b="0" i="1" u="none" kern="1200" baseline="0">
                <a:solidFill>
                  <a:schemeClr val="tx1"/>
                </a:solidFill>
                <a:latin typeface="Arial" panose="020B0604020202090204" pitchFamily="34" charset="0"/>
                <a:ea typeface="宋体" pitchFamily="2" charset="-122"/>
                <a:cs typeface="+mn-cs"/>
              </a:defRPr>
            </a:lvl5pPr>
          </a:lstStyle>
          <a:p>
            <a:pPr lvl="0" eaLnBrk="0" hangingPunct="0"/>
            <a:r>
              <a:rPr lang="de-DE" altLang="zh-CN" sz="1000" b="1" dirty="0">
                <a:ea typeface="华文细黑" pitchFamily="2" charset="-122"/>
              </a:rPr>
              <a:t>Page </a:t>
            </a:r>
            <a:r>
              <a:rPr lang="de-DE" altLang="zh-CN" sz="1000" b="1" dirty="0">
                <a:ea typeface="华文细黑" pitchFamily="2" charset="-122"/>
                <a:sym typeface="MS UI Gothic" pitchFamily="34" charset="-128"/>
              </a:rPr>
              <a:t></a:t>
            </a:r>
            <a:r>
              <a:rPr lang="de-DE" altLang="zh-CN" sz="1000" b="1" dirty="0">
                <a:ea typeface="华文细黑" pitchFamily="2" charset="-122"/>
              </a:rPr>
              <a:t> </a:t>
            </a:r>
            <a:fld id="{9A0DB2DC-4C9A-4742-B13C-FB6460FD3503}" type="slidenum">
              <a:rPr lang="zh-CN" altLang="en-US" sz="1000" b="1" dirty="0">
                <a:ea typeface="华文细黑" pitchFamily="2" charset="-122"/>
              </a:rPr>
            </a:fld>
            <a:endParaRPr lang="zh-CN" altLang="en-US" sz="1000" b="1" dirty="0">
              <a:ea typeface="华文细黑" pitchFamily="2" charset="-122"/>
            </a:endParaRPr>
          </a:p>
        </p:txBody>
      </p:sp>
      <p:sp>
        <p:nvSpPr>
          <p:cNvPr id="401410" name="Rectangle 2"/>
          <p:cNvSpPr>
            <a:spLocks noGrp="1"/>
          </p:cNvSpPr>
          <p:nvPr>
            <p:ph type="title" idx="4294967295"/>
          </p:nvPr>
        </p:nvSpPr>
        <p:spPr>
          <a:xfrm>
            <a:off x="2063750" y="144463"/>
            <a:ext cx="5832475" cy="692150"/>
          </a:xfrm>
        </p:spPr>
        <p:txBody>
          <a:bodyPr vert="horz" wrap="square" lIns="91440" tIns="45720" rIns="91440" bIns="45720" anchor="b">
            <a:normAutofit fontScale="90000"/>
          </a:bodyPr>
          <a:p>
            <a:pPr algn="just" eaLnBrk="1" hangingPunct="1"/>
            <a:r>
              <a:rPr lang="en-US" altLang="zh-CN" sz="4300" dirty="0">
                <a:latin typeface="Times New Roman" panose="02020503050405090304" pitchFamily="18" charset="0"/>
                <a:ea typeface="黑体" pitchFamily="2" charset="-122"/>
              </a:rPr>
              <a:t>9.6.2  Android</a:t>
            </a:r>
            <a:r>
              <a:rPr lang="zh-CN" altLang="en-US" sz="4300" dirty="0">
                <a:latin typeface="Times New Roman" panose="02020503050405090304" pitchFamily="18" charset="0"/>
                <a:ea typeface="黑体" pitchFamily="2" charset="-122"/>
              </a:rPr>
              <a:t>开发组件</a:t>
            </a:r>
            <a:endParaRPr lang="zh-CN" altLang="zh-CN" sz="4300" dirty="0">
              <a:latin typeface="Times New Roman" panose="02020503050405090304" pitchFamily="18" charset="0"/>
              <a:ea typeface="黑体" pitchFamily="2" charset="-122"/>
            </a:endParaRPr>
          </a:p>
        </p:txBody>
      </p:sp>
      <p:sp>
        <p:nvSpPr>
          <p:cNvPr id="24" name="矩形 23"/>
          <p:cNvSpPr/>
          <p:nvPr/>
        </p:nvSpPr>
        <p:spPr>
          <a:xfrm>
            <a:off x="1774825" y="1052513"/>
            <a:ext cx="8497888" cy="5169535"/>
          </a:xfrm>
          <a:prstGeom prst="rect">
            <a:avLst/>
          </a:prstGeom>
        </p:spPr>
        <p:txBody>
          <a:bodyPr>
            <a:spAutoFit/>
          </a:bodyPr>
          <a:lstStyle/>
          <a:p>
            <a:pPr marL="0" marR="0" lvl="0" indent="457200" algn="just" defTabSz="914400" rtl="0" eaLnBrk="1" fontAlgn="base" latinLnBrk="0" hangingPunct="1">
              <a:lnSpc>
                <a:spcPct val="150000"/>
              </a:lnSpc>
              <a:spcBef>
                <a:spcPct val="0"/>
              </a:spcBef>
              <a:spcAft>
                <a:spcPct val="0"/>
              </a:spcAft>
              <a:buClrTx/>
              <a:buSzTx/>
              <a:buFontTx/>
              <a:buNone/>
              <a:defRPr/>
            </a:pPr>
            <a:r>
              <a:rPr kumimoji="0" lang="en-US" altLang="zh-CN" sz="2200" b="1"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1. Activity</a:t>
            </a:r>
            <a:r>
              <a:rPr kumimoji="0" lang="zh-CN" altLang="en-US" sz="2200" b="1"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组件</a:t>
            </a:r>
            <a:endParaRPr kumimoji="0" lang="zh-CN" altLang="en-US" sz="2200" b="1"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endParaRPr>
          </a:p>
          <a:p>
            <a:pPr marL="0" marR="0" lvl="0" indent="457200" algn="just" defTabSz="914400" rtl="0" eaLnBrk="1" fontAlgn="base" latinLnBrk="0" hangingPunct="1">
              <a:lnSpc>
                <a:spcPct val="150000"/>
              </a:lnSpc>
              <a:spcBef>
                <a:spcPct val="0"/>
              </a:spcBef>
              <a:spcAft>
                <a:spcPct val="0"/>
              </a:spcAft>
              <a:buClrTx/>
              <a:buSzTx/>
              <a:buFontTx/>
              <a:buNone/>
              <a:defRPr/>
            </a:pPr>
            <a:r>
              <a:rPr kumimoji="0" lang="en-US" altLang="zh-CN"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Activity</a:t>
            </a:r>
            <a:r>
              <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组件用于实现应用程序的交互界面，类似面向对象程序中的“窗体”，可以放置各种控件并接收与用户进行交互时所产生的界面事件。例如，活动会显示一个用户可选的菜单项的列表，或是显示带有标题的图片。一个文本信息应用程序可能有一个活动来显示将要发送信息的联系人对象，一个活动用于显示撰写信息文本给选定的联系人，其它的活动用于查看旧的消息或者显示设置的界面。虽然它们作为一个整体的用户界面进行协同工作，但是每一个活动都是相对独立的。每一个活动都是活动基类（类</a:t>
            </a:r>
            <a:r>
              <a:rPr kumimoji="0" lang="en-US" altLang="zh-CN"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Activity</a:t>
            </a:r>
            <a:r>
              <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）的一个子类实现。</a:t>
            </a:r>
            <a:endPar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2433" name="Rectangle 10"/>
          <p:cNvSpPr txBox="1">
            <a:spLocks noGrp="1"/>
          </p:cNvSpPr>
          <p:nvPr>
            <p:ph type="sldNum" sz="quarter" idx="4294967295"/>
          </p:nvPr>
        </p:nvSpPr>
        <p:spPr>
          <a:xfrm>
            <a:off x="9228138" y="6616700"/>
            <a:ext cx="1439862" cy="196850"/>
          </a:xfrm>
          <a:prstGeom prst="rect">
            <a:avLst/>
          </a:prstGeom>
          <a:noFill/>
          <a:ln w="9525">
            <a:noFill/>
          </a:ln>
        </p:spPr>
        <p:txBody>
          <a:bodyPr/>
          <a:lstStyle>
            <a:lvl1pPr marL="0" lvl="0" indent="0" algn="l" defTabSz="914400" rtl="0" eaLnBrk="1" fontAlgn="base" latinLnBrk="0" hangingPunct="1">
              <a:lnSpc>
                <a:spcPct val="100000"/>
              </a:lnSpc>
              <a:spcBef>
                <a:spcPct val="0"/>
              </a:spcBef>
              <a:spcAft>
                <a:spcPct val="0"/>
              </a:spcAft>
              <a:buNone/>
              <a:defRPr sz="1800" b="0" i="1"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0"/>
              </a:spcBef>
              <a:spcAft>
                <a:spcPct val="0"/>
              </a:spcAft>
              <a:buNone/>
              <a:defRPr b="0" i="1"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0"/>
              </a:spcBef>
              <a:spcAft>
                <a:spcPct val="0"/>
              </a:spcAft>
              <a:buNone/>
              <a:defRPr b="0" i="1"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0"/>
              </a:spcBef>
              <a:spcAft>
                <a:spcPct val="0"/>
              </a:spcAft>
              <a:buNone/>
              <a:defRPr b="0" i="1"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0"/>
              </a:spcBef>
              <a:spcAft>
                <a:spcPct val="0"/>
              </a:spcAft>
              <a:buNone/>
              <a:defRPr b="0" i="1" u="none" kern="1200" baseline="0">
                <a:solidFill>
                  <a:schemeClr val="tx1"/>
                </a:solidFill>
                <a:latin typeface="Arial" panose="020B0604020202090204" pitchFamily="34" charset="0"/>
                <a:ea typeface="宋体" pitchFamily="2" charset="-122"/>
                <a:cs typeface="+mn-cs"/>
              </a:defRPr>
            </a:lvl5pPr>
          </a:lstStyle>
          <a:p>
            <a:pPr lvl="0" eaLnBrk="0" hangingPunct="0"/>
            <a:r>
              <a:rPr lang="de-DE" altLang="zh-CN" sz="1000" b="1" dirty="0">
                <a:ea typeface="华文细黑" pitchFamily="2" charset="-122"/>
              </a:rPr>
              <a:t>Page </a:t>
            </a:r>
            <a:r>
              <a:rPr lang="de-DE" altLang="zh-CN" sz="1000" b="1" dirty="0">
                <a:ea typeface="华文细黑" pitchFamily="2" charset="-122"/>
                <a:sym typeface="MS UI Gothic" pitchFamily="34" charset="-128"/>
              </a:rPr>
              <a:t></a:t>
            </a:r>
            <a:r>
              <a:rPr lang="de-DE" altLang="zh-CN" sz="1000" b="1" dirty="0">
                <a:ea typeface="华文细黑" pitchFamily="2" charset="-122"/>
              </a:rPr>
              <a:t> </a:t>
            </a:r>
            <a:fld id="{9A0DB2DC-4C9A-4742-B13C-FB6460FD3503}" type="slidenum">
              <a:rPr lang="zh-CN" altLang="en-US" sz="1000" b="1" dirty="0">
                <a:ea typeface="华文细黑" pitchFamily="2" charset="-122"/>
              </a:rPr>
            </a:fld>
            <a:endParaRPr lang="zh-CN" altLang="en-US" sz="1000" b="1" dirty="0">
              <a:ea typeface="华文细黑" pitchFamily="2" charset="-122"/>
            </a:endParaRPr>
          </a:p>
        </p:txBody>
      </p:sp>
      <p:sp>
        <p:nvSpPr>
          <p:cNvPr id="402434" name="Rectangle 2"/>
          <p:cNvSpPr>
            <a:spLocks noGrp="1"/>
          </p:cNvSpPr>
          <p:nvPr>
            <p:ph type="title" idx="4294967295"/>
          </p:nvPr>
        </p:nvSpPr>
        <p:spPr>
          <a:xfrm>
            <a:off x="2063750" y="144463"/>
            <a:ext cx="5832475" cy="692150"/>
          </a:xfrm>
        </p:spPr>
        <p:txBody>
          <a:bodyPr vert="horz" wrap="square" lIns="91440" tIns="45720" rIns="91440" bIns="45720" anchor="b">
            <a:normAutofit fontScale="90000"/>
          </a:bodyPr>
          <a:p>
            <a:pPr algn="just" eaLnBrk="1" hangingPunct="1"/>
            <a:r>
              <a:rPr lang="en-US" altLang="zh-CN" sz="4300" dirty="0">
                <a:latin typeface="Times New Roman" panose="02020503050405090304" pitchFamily="18" charset="0"/>
                <a:ea typeface="黑体" pitchFamily="2" charset="-122"/>
              </a:rPr>
              <a:t>9.6.2  Android</a:t>
            </a:r>
            <a:r>
              <a:rPr lang="zh-CN" altLang="en-US" sz="4300" dirty="0">
                <a:latin typeface="Times New Roman" panose="02020503050405090304" pitchFamily="18" charset="0"/>
                <a:ea typeface="黑体" pitchFamily="2" charset="-122"/>
              </a:rPr>
              <a:t>开发组件</a:t>
            </a:r>
            <a:endParaRPr lang="zh-CN" altLang="zh-CN" sz="4300" dirty="0">
              <a:latin typeface="Times New Roman" panose="02020503050405090304" pitchFamily="18" charset="0"/>
              <a:ea typeface="黑体" pitchFamily="2" charset="-122"/>
            </a:endParaRPr>
          </a:p>
        </p:txBody>
      </p:sp>
      <p:sp>
        <p:nvSpPr>
          <p:cNvPr id="24" name="矩形 23"/>
          <p:cNvSpPr/>
          <p:nvPr/>
        </p:nvSpPr>
        <p:spPr>
          <a:xfrm>
            <a:off x="1919288" y="1196975"/>
            <a:ext cx="8208963" cy="4707890"/>
          </a:xfrm>
          <a:prstGeom prst="rect">
            <a:avLst/>
          </a:prstGeom>
        </p:spPr>
        <p:txBody>
          <a:bodyPr>
            <a:spAutoFit/>
          </a:bodyPr>
          <a:lstStyle/>
          <a:p>
            <a:pPr marL="0" marR="0" lvl="0" indent="457200" algn="just" defTabSz="914400" rtl="0" eaLnBrk="1" fontAlgn="base" latinLnBrk="0" hangingPunct="1">
              <a:lnSpc>
                <a:spcPct val="150000"/>
              </a:lnSpc>
              <a:spcBef>
                <a:spcPct val="0"/>
              </a:spcBef>
              <a:spcAft>
                <a:spcPct val="0"/>
              </a:spcAft>
              <a:buClrTx/>
              <a:buSzTx/>
              <a:buFontTx/>
              <a:buNone/>
              <a:defRPr/>
            </a:pPr>
            <a:r>
              <a:rPr kumimoji="0" lang="en-US" altLang="zh-CN" sz="2400" b="1"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2. Service</a:t>
            </a:r>
            <a:r>
              <a:rPr kumimoji="0" lang="zh-CN" altLang="en-US" sz="2400" b="1"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组件</a:t>
            </a:r>
            <a:endParaRPr kumimoji="0" lang="zh-CN" altLang="en-US" sz="2400" b="1"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endParaRPr>
          </a:p>
          <a:p>
            <a:pPr marL="0" marR="0" lvl="0" indent="457200" algn="just" defTabSz="914400" rtl="0" eaLnBrk="1" fontAlgn="base" latinLnBrk="0" hangingPunct="1">
              <a:lnSpc>
                <a:spcPct val="150000"/>
              </a:lnSpc>
              <a:spcBef>
                <a:spcPct val="0"/>
              </a:spcBef>
              <a:spcAft>
                <a:spcPct val="0"/>
              </a:spcAft>
              <a:buClrTx/>
              <a:buSzTx/>
              <a:buFontTx/>
              <a:buNone/>
              <a:defRPr/>
            </a:pPr>
            <a:r>
              <a:rPr kumimoji="0" lang="en-US" altLang="zh-CN"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Service</a:t>
            </a:r>
            <a:r>
              <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组件用于不需要直接与用户进行交互且长时间在后台运行、能处理事件或数据更新的应用程序开发。例如，一个服务可以在用户转向其他工作后仍然在后台播放音乐，或者从网上下载数据，或者计算一些东西然后在需要的时候提供给活动。每个服务都继承自</a:t>
            </a:r>
            <a:r>
              <a:rPr kumimoji="0" lang="en-US" altLang="zh-CN"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Service</a:t>
            </a:r>
            <a:r>
              <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基类。作为一种后台服务机制，</a:t>
            </a:r>
            <a:r>
              <a:rPr kumimoji="0" lang="en-US" altLang="zh-CN"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Service</a:t>
            </a:r>
            <a:r>
              <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组件没有用户界面，也不需要用户干预，是一种在</a:t>
            </a:r>
            <a:r>
              <a:rPr kumimoji="0" lang="en-US" altLang="zh-CN"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Android</a:t>
            </a:r>
            <a:r>
              <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系统中永久运行的组件，使应用程序停止后仍可在后台运行。此外，</a:t>
            </a:r>
            <a:r>
              <a:rPr kumimoji="0" lang="en-US" altLang="zh-CN"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Service</a:t>
            </a:r>
            <a:r>
              <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组件也可以实现</a:t>
            </a:r>
            <a:r>
              <a:rPr kumimoji="0" lang="en-US" altLang="zh-CN"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Android</a:t>
            </a:r>
            <a:r>
              <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应用程序进程之间的通信。</a:t>
            </a:r>
            <a:endPar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3457" name="Rectangle 10"/>
          <p:cNvSpPr txBox="1">
            <a:spLocks noGrp="1"/>
          </p:cNvSpPr>
          <p:nvPr>
            <p:ph type="sldNum" sz="quarter" idx="4294967295"/>
          </p:nvPr>
        </p:nvSpPr>
        <p:spPr>
          <a:xfrm>
            <a:off x="9228138" y="6616700"/>
            <a:ext cx="1439862" cy="196850"/>
          </a:xfrm>
          <a:prstGeom prst="rect">
            <a:avLst/>
          </a:prstGeom>
          <a:noFill/>
          <a:ln w="9525">
            <a:noFill/>
          </a:ln>
        </p:spPr>
        <p:txBody>
          <a:bodyPr/>
          <a:lstStyle>
            <a:lvl1pPr marL="0" lvl="0" indent="0" algn="l" defTabSz="914400" rtl="0" eaLnBrk="1" fontAlgn="base" latinLnBrk="0" hangingPunct="1">
              <a:lnSpc>
                <a:spcPct val="100000"/>
              </a:lnSpc>
              <a:spcBef>
                <a:spcPct val="0"/>
              </a:spcBef>
              <a:spcAft>
                <a:spcPct val="0"/>
              </a:spcAft>
              <a:buNone/>
              <a:defRPr sz="1800" b="0" i="1"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0"/>
              </a:spcBef>
              <a:spcAft>
                <a:spcPct val="0"/>
              </a:spcAft>
              <a:buNone/>
              <a:defRPr b="0" i="1"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0"/>
              </a:spcBef>
              <a:spcAft>
                <a:spcPct val="0"/>
              </a:spcAft>
              <a:buNone/>
              <a:defRPr b="0" i="1"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0"/>
              </a:spcBef>
              <a:spcAft>
                <a:spcPct val="0"/>
              </a:spcAft>
              <a:buNone/>
              <a:defRPr b="0" i="1"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0"/>
              </a:spcBef>
              <a:spcAft>
                <a:spcPct val="0"/>
              </a:spcAft>
              <a:buNone/>
              <a:defRPr b="0" i="1" u="none" kern="1200" baseline="0">
                <a:solidFill>
                  <a:schemeClr val="tx1"/>
                </a:solidFill>
                <a:latin typeface="Arial" panose="020B0604020202090204" pitchFamily="34" charset="0"/>
                <a:ea typeface="宋体" pitchFamily="2" charset="-122"/>
                <a:cs typeface="+mn-cs"/>
              </a:defRPr>
            </a:lvl5pPr>
          </a:lstStyle>
          <a:p>
            <a:pPr lvl="0" eaLnBrk="0" hangingPunct="0"/>
            <a:r>
              <a:rPr lang="de-DE" altLang="zh-CN" sz="1000" b="1" dirty="0">
                <a:ea typeface="华文细黑" pitchFamily="2" charset="-122"/>
              </a:rPr>
              <a:t>Page </a:t>
            </a:r>
            <a:r>
              <a:rPr lang="de-DE" altLang="zh-CN" sz="1000" b="1" dirty="0">
                <a:ea typeface="华文细黑" pitchFamily="2" charset="-122"/>
                <a:sym typeface="MS UI Gothic" pitchFamily="34" charset="-128"/>
              </a:rPr>
              <a:t></a:t>
            </a:r>
            <a:r>
              <a:rPr lang="de-DE" altLang="zh-CN" sz="1000" b="1" dirty="0">
                <a:ea typeface="华文细黑" pitchFamily="2" charset="-122"/>
              </a:rPr>
              <a:t> </a:t>
            </a:r>
            <a:fld id="{9A0DB2DC-4C9A-4742-B13C-FB6460FD3503}" type="slidenum">
              <a:rPr lang="zh-CN" altLang="en-US" sz="1000" b="1" dirty="0">
                <a:ea typeface="华文细黑" pitchFamily="2" charset="-122"/>
              </a:rPr>
            </a:fld>
            <a:endParaRPr lang="zh-CN" altLang="en-US" sz="1000" b="1" dirty="0">
              <a:ea typeface="华文细黑" pitchFamily="2" charset="-122"/>
            </a:endParaRPr>
          </a:p>
        </p:txBody>
      </p:sp>
      <p:sp>
        <p:nvSpPr>
          <p:cNvPr id="403458" name="Rectangle 2"/>
          <p:cNvSpPr>
            <a:spLocks noGrp="1"/>
          </p:cNvSpPr>
          <p:nvPr>
            <p:ph type="title" idx="4294967295"/>
          </p:nvPr>
        </p:nvSpPr>
        <p:spPr>
          <a:xfrm>
            <a:off x="2063750" y="144463"/>
            <a:ext cx="5832475" cy="692150"/>
          </a:xfrm>
        </p:spPr>
        <p:txBody>
          <a:bodyPr vert="horz" wrap="square" lIns="91440" tIns="45720" rIns="91440" bIns="45720" anchor="b">
            <a:normAutofit fontScale="90000"/>
          </a:bodyPr>
          <a:p>
            <a:pPr algn="just" eaLnBrk="1" hangingPunct="1"/>
            <a:r>
              <a:rPr lang="en-US" altLang="zh-CN" sz="4300" dirty="0">
                <a:latin typeface="Times New Roman" panose="02020503050405090304" pitchFamily="18" charset="0"/>
                <a:ea typeface="黑体" pitchFamily="2" charset="-122"/>
              </a:rPr>
              <a:t>9.6.2  Android</a:t>
            </a:r>
            <a:r>
              <a:rPr lang="zh-CN" altLang="en-US" sz="4300" dirty="0">
                <a:latin typeface="Times New Roman" panose="02020503050405090304" pitchFamily="18" charset="0"/>
                <a:ea typeface="黑体" pitchFamily="2" charset="-122"/>
              </a:rPr>
              <a:t>开发组件</a:t>
            </a:r>
            <a:endParaRPr lang="zh-CN" altLang="zh-CN" sz="4300" dirty="0">
              <a:latin typeface="Times New Roman" panose="02020503050405090304" pitchFamily="18" charset="0"/>
              <a:ea typeface="黑体" pitchFamily="2" charset="-122"/>
            </a:endParaRPr>
          </a:p>
        </p:txBody>
      </p:sp>
      <p:sp>
        <p:nvSpPr>
          <p:cNvPr id="24" name="矩形 23"/>
          <p:cNvSpPr/>
          <p:nvPr/>
        </p:nvSpPr>
        <p:spPr>
          <a:xfrm>
            <a:off x="1703388" y="908050"/>
            <a:ext cx="8713788" cy="5723890"/>
          </a:xfrm>
          <a:prstGeom prst="rect">
            <a:avLst/>
          </a:prstGeom>
        </p:spPr>
        <p:txBody>
          <a:bodyPr>
            <a:spAutoFit/>
          </a:bodyPr>
          <a:lstStyle/>
          <a:p>
            <a:pPr marL="0" marR="0" lvl="0" indent="457200" algn="just" defTabSz="914400" rtl="0" eaLnBrk="1" fontAlgn="base" latinLnBrk="0" hangingPunct="1">
              <a:lnSpc>
                <a:spcPct val="150000"/>
              </a:lnSpc>
              <a:spcBef>
                <a:spcPct val="0"/>
              </a:spcBef>
              <a:spcAft>
                <a:spcPct val="0"/>
              </a:spcAft>
              <a:buClrTx/>
              <a:buSzTx/>
              <a:buFontTx/>
              <a:buNone/>
              <a:defRPr/>
            </a:pPr>
            <a:r>
              <a:rPr kumimoji="0" lang="en-US" altLang="zh-CN" sz="2400" b="1"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3. Broadcast Receiver</a:t>
            </a:r>
            <a:r>
              <a:rPr kumimoji="0" lang="zh-CN" altLang="en-US" sz="2400" b="1"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组件</a:t>
            </a:r>
            <a:endParaRPr kumimoji="0" lang="zh-CN" altLang="en-US" sz="2400" b="1"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endParaRPr>
          </a:p>
          <a:p>
            <a:pPr marL="0" marR="0" lvl="0" indent="457200" algn="just" defTabSz="914400" rtl="0" eaLnBrk="1" fontAlgn="base" latinLnBrk="0" hangingPunct="1">
              <a:lnSpc>
                <a:spcPct val="150000"/>
              </a:lnSpc>
              <a:spcBef>
                <a:spcPct val="0"/>
              </a:spcBef>
              <a:spcAft>
                <a:spcPct val="0"/>
              </a:spcAft>
              <a:buClrTx/>
              <a:buSzTx/>
              <a:buFontTx/>
              <a:buNone/>
              <a:defRPr/>
            </a:pPr>
            <a:r>
              <a:rPr kumimoji="0" lang="en-US" altLang="zh-CN"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Android</a:t>
            </a:r>
            <a:r>
              <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系统提供一种通知机制</a:t>
            </a:r>
            <a:r>
              <a:rPr kumimoji="0" lang="en-US" altLang="zh-CN"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——Broadcast</a:t>
            </a:r>
            <a:r>
              <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（广播），广播接收者由</a:t>
            </a:r>
            <a:r>
              <a:rPr kumimoji="0" lang="en-US" altLang="zh-CN"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Broadcast Receiver</a:t>
            </a:r>
            <a:r>
              <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组件实现。广播接收器只是接收广播并对广播信息做出作出反应，多数的广播是由系统代码发出的。</a:t>
            </a:r>
            <a:r>
              <a:rPr kumimoji="0" lang="en-US" altLang="zh-CN"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Broadcast Receiver</a:t>
            </a:r>
            <a:r>
              <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组件没有用户界面，用于接收和响应广播。</a:t>
            </a:r>
            <a:r>
              <a:rPr kumimoji="0" lang="en-US" altLang="zh-CN"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Broadcast Receiver</a:t>
            </a:r>
            <a:r>
              <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通过启动</a:t>
            </a:r>
            <a:r>
              <a:rPr kumimoji="0" lang="en-US" altLang="zh-CN" sz="22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Acticity</a:t>
            </a:r>
            <a:r>
              <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或</a:t>
            </a:r>
            <a:r>
              <a:rPr kumimoji="0" lang="en-US" altLang="zh-CN"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Notification</a:t>
            </a:r>
            <a:r>
              <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来通知用户和应用程序接收到广播，例如</a:t>
            </a:r>
            <a:r>
              <a:rPr kumimoji="0" lang="en-US" altLang="zh-CN"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Notification</a:t>
            </a:r>
            <a:r>
              <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通过发出声音、震动设备、在状态栏上放置一个持久图标等方法来提示用户，用户可以打开这个图标查看通知。很多广播都来源于系统代码，例如电话和短信接收、时区改变、电池电量低、语言选项设置改变等。应用程序本身也可以发出广播，例如数据下载完成、向其它应用程序发出使用资源的通知等。</a:t>
            </a:r>
            <a:endPar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4481" name="Rectangle 10"/>
          <p:cNvSpPr txBox="1">
            <a:spLocks noGrp="1"/>
          </p:cNvSpPr>
          <p:nvPr>
            <p:ph type="sldNum" sz="quarter" idx="4294967295"/>
          </p:nvPr>
        </p:nvSpPr>
        <p:spPr>
          <a:xfrm>
            <a:off x="9228138" y="6616700"/>
            <a:ext cx="1439862" cy="196850"/>
          </a:xfrm>
          <a:prstGeom prst="rect">
            <a:avLst/>
          </a:prstGeom>
          <a:noFill/>
          <a:ln w="9525">
            <a:noFill/>
          </a:ln>
        </p:spPr>
        <p:txBody>
          <a:bodyPr/>
          <a:lstStyle>
            <a:lvl1pPr marL="0" lvl="0" indent="0" algn="l" defTabSz="914400" rtl="0" eaLnBrk="1" fontAlgn="base" latinLnBrk="0" hangingPunct="1">
              <a:lnSpc>
                <a:spcPct val="100000"/>
              </a:lnSpc>
              <a:spcBef>
                <a:spcPct val="0"/>
              </a:spcBef>
              <a:spcAft>
                <a:spcPct val="0"/>
              </a:spcAft>
              <a:buNone/>
              <a:defRPr sz="1800" b="0" i="1"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0"/>
              </a:spcBef>
              <a:spcAft>
                <a:spcPct val="0"/>
              </a:spcAft>
              <a:buNone/>
              <a:defRPr b="0" i="1"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0"/>
              </a:spcBef>
              <a:spcAft>
                <a:spcPct val="0"/>
              </a:spcAft>
              <a:buNone/>
              <a:defRPr b="0" i="1"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0"/>
              </a:spcBef>
              <a:spcAft>
                <a:spcPct val="0"/>
              </a:spcAft>
              <a:buNone/>
              <a:defRPr b="0" i="1"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0"/>
              </a:spcBef>
              <a:spcAft>
                <a:spcPct val="0"/>
              </a:spcAft>
              <a:buNone/>
              <a:defRPr b="0" i="1" u="none" kern="1200" baseline="0">
                <a:solidFill>
                  <a:schemeClr val="tx1"/>
                </a:solidFill>
                <a:latin typeface="Arial" panose="020B0604020202090204" pitchFamily="34" charset="0"/>
                <a:ea typeface="宋体" pitchFamily="2" charset="-122"/>
                <a:cs typeface="+mn-cs"/>
              </a:defRPr>
            </a:lvl5pPr>
          </a:lstStyle>
          <a:p>
            <a:pPr lvl="0" eaLnBrk="0" hangingPunct="0"/>
            <a:r>
              <a:rPr lang="de-DE" altLang="zh-CN" sz="1000" b="1" dirty="0">
                <a:ea typeface="华文细黑" pitchFamily="2" charset="-122"/>
              </a:rPr>
              <a:t>Page </a:t>
            </a:r>
            <a:r>
              <a:rPr lang="de-DE" altLang="zh-CN" sz="1000" b="1" dirty="0">
                <a:ea typeface="华文细黑" pitchFamily="2" charset="-122"/>
                <a:sym typeface="MS UI Gothic" pitchFamily="34" charset="-128"/>
              </a:rPr>
              <a:t></a:t>
            </a:r>
            <a:r>
              <a:rPr lang="de-DE" altLang="zh-CN" sz="1000" b="1" dirty="0">
                <a:ea typeface="华文细黑" pitchFamily="2" charset="-122"/>
              </a:rPr>
              <a:t> </a:t>
            </a:r>
            <a:fld id="{9A0DB2DC-4C9A-4742-B13C-FB6460FD3503}" type="slidenum">
              <a:rPr lang="zh-CN" altLang="en-US" sz="1000" b="1" dirty="0">
                <a:ea typeface="华文细黑" pitchFamily="2" charset="-122"/>
              </a:rPr>
            </a:fld>
            <a:endParaRPr lang="zh-CN" altLang="en-US" sz="1000" b="1" dirty="0">
              <a:ea typeface="华文细黑" pitchFamily="2" charset="-122"/>
            </a:endParaRPr>
          </a:p>
        </p:txBody>
      </p:sp>
      <p:sp>
        <p:nvSpPr>
          <p:cNvPr id="404482" name="Rectangle 2"/>
          <p:cNvSpPr>
            <a:spLocks noGrp="1"/>
          </p:cNvSpPr>
          <p:nvPr>
            <p:ph type="title" idx="4294967295"/>
          </p:nvPr>
        </p:nvSpPr>
        <p:spPr>
          <a:xfrm>
            <a:off x="2063750" y="144463"/>
            <a:ext cx="5832475" cy="692150"/>
          </a:xfrm>
        </p:spPr>
        <p:txBody>
          <a:bodyPr vert="horz" wrap="square" lIns="91440" tIns="45720" rIns="91440" bIns="45720" anchor="b">
            <a:normAutofit fontScale="90000"/>
          </a:bodyPr>
          <a:p>
            <a:pPr algn="just" eaLnBrk="1" hangingPunct="1"/>
            <a:r>
              <a:rPr lang="en-US" altLang="zh-CN" sz="4300" dirty="0">
                <a:latin typeface="Times New Roman" panose="02020503050405090304" pitchFamily="18" charset="0"/>
                <a:ea typeface="黑体" pitchFamily="2" charset="-122"/>
              </a:rPr>
              <a:t>9.6.2  Android</a:t>
            </a:r>
            <a:r>
              <a:rPr lang="zh-CN" altLang="en-US" sz="4300" dirty="0">
                <a:latin typeface="Times New Roman" panose="02020503050405090304" pitchFamily="18" charset="0"/>
                <a:ea typeface="黑体" pitchFamily="2" charset="-122"/>
              </a:rPr>
              <a:t>开发组件</a:t>
            </a:r>
            <a:endParaRPr lang="zh-CN" altLang="zh-CN" sz="4300" dirty="0">
              <a:latin typeface="Times New Roman" panose="02020503050405090304" pitchFamily="18" charset="0"/>
              <a:ea typeface="黑体" pitchFamily="2" charset="-122"/>
            </a:endParaRPr>
          </a:p>
        </p:txBody>
      </p:sp>
      <p:sp>
        <p:nvSpPr>
          <p:cNvPr id="24" name="矩形 23"/>
          <p:cNvSpPr/>
          <p:nvPr/>
        </p:nvSpPr>
        <p:spPr>
          <a:xfrm>
            <a:off x="1847850" y="1168400"/>
            <a:ext cx="8280400" cy="4707890"/>
          </a:xfrm>
          <a:prstGeom prst="rect">
            <a:avLst/>
          </a:prstGeom>
        </p:spPr>
        <p:txBody>
          <a:bodyPr>
            <a:spAutoFit/>
          </a:bodyPr>
          <a:lstStyle/>
          <a:p>
            <a:pPr marL="0" marR="0" lvl="0" indent="457200" algn="just" defTabSz="914400" rtl="0" eaLnBrk="1" fontAlgn="base" latinLnBrk="0" hangingPunct="1">
              <a:lnSpc>
                <a:spcPct val="150000"/>
              </a:lnSpc>
              <a:spcBef>
                <a:spcPct val="0"/>
              </a:spcBef>
              <a:spcAft>
                <a:spcPct val="0"/>
              </a:spcAft>
              <a:buClrTx/>
              <a:buSzTx/>
              <a:buFontTx/>
              <a:buNone/>
              <a:defRPr/>
            </a:pPr>
            <a:r>
              <a:rPr kumimoji="0" lang="en-US" altLang="zh-CN" sz="2400" b="1"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4. Content Provider</a:t>
            </a:r>
            <a:r>
              <a:rPr kumimoji="0" lang="zh-CN" altLang="en-US" sz="2400" b="1"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组件</a:t>
            </a:r>
            <a:endParaRPr kumimoji="0" lang="zh-CN" altLang="en-US" sz="2400" b="1"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endParaRPr>
          </a:p>
          <a:p>
            <a:pPr marL="0" marR="0" lvl="0" indent="457200" algn="just" defTabSz="914400" rtl="0" eaLnBrk="1" fontAlgn="base" latinLnBrk="0" hangingPunct="1">
              <a:lnSpc>
                <a:spcPct val="150000"/>
              </a:lnSpc>
              <a:spcBef>
                <a:spcPct val="0"/>
              </a:spcBef>
              <a:spcAft>
                <a:spcPct val="0"/>
              </a:spcAft>
              <a:buClrTx/>
              <a:buSzTx/>
              <a:buFontTx/>
              <a:buNone/>
              <a:defRPr/>
            </a:pPr>
            <a:r>
              <a:rPr kumimoji="0" lang="en-US" altLang="zh-CN"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Android</a:t>
            </a:r>
            <a:r>
              <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系统提供了一种标准的数据共享机制</a:t>
            </a:r>
            <a:r>
              <a:rPr kumimoji="0" lang="en-US" altLang="zh-CN"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——Content Provider</a:t>
            </a:r>
            <a:r>
              <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组件，使应用程序之间实现了数据的共享和访问，例如通讯录、音频、视频、图片等。这些数据存储在</a:t>
            </a:r>
            <a:r>
              <a:rPr kumimoji="0" lang="en-US" altLang="zh-CN"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Android</a:t>
            </a:r>
            <a:r>
              <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文件系统、</a:t>
            </a:r>
            <a:r>
              <a:rPr kumimoji="0" lang="en-US" altLang="zh-CN" sz="22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SQLite</a:t>
            </a:r>
            <a:r>
              <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数据库或其他位置。</a:t>
            </a:r>
            <a:r>
              <a:rPr kumimoji="0" lang="en-US" altLang="zh-CN"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Content Provider</a:t>
            </a:r>
            <a:r>
              <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组件封装了文件或数据库的访问操作，方便程序员解决了多个应用程序访问同一个文件或数据库的问题。</a:t>
            </a:r>
            <a:endPar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endParaRPr>
          </a:p>
          <a:p>
            <a:pPr marL="0" marR="0" lvl="0" indent="457200" algn="just" defTabSz="914400" rtl="0" eaLnBrk="1" fontAlgn="base" latinLnBrk="0" hangingPunct="1">
              <a:lnSpc>
                <a:spcPct val="150000"/>
              </a:lnSpc>
              <a:spcBef>
                <a:spcPct val="0"/>
              </a:spcBef>
              <a:spcAft>
                <a:spcPct val="0"/>
              </a:spcAft>
              <a:buClrTx/>
              <a:buSzTx/>
              <a:buFontTx/>
              <a:buNone/>
              <a:defRPr/>
            </a:pPr>
            <a:r>
              <a:rPr kumimoji="0" lang="en-US" altLang="zh-CN"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Android</a:t>
            </a:r>
            <a:r>
              <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系统</a:t>
            </a:r>
            <a:r>
              <a:rPr kumimoji="0" lang="en-US" altLang="zh-CN"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Content Provider</a:t>
            </a:r>
            <a:r>
              <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是由</a:t>
            </a:r>
            <a:r>
              <a:rPr kumimoji="0" lang="en-US" altLang="zh-CN" sz="22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android.content.ContentProvider</a:t>
            </a:r>
            <a:r>
              <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抽象类的一个子类且重载</a:t>
            </a:r>
            <a:r>
              <a:rPr kumimoji="0" lang="en-US" altLang="zh-CN"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Content Provider</a:t>
            </a:r>
            <a:r>
              <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基类的抽象方法所定义。</a:t>
            </a:r>
            <a:endPar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5505" name="Rectangle 10"/>
          <p:cNvSpPr txBox="1">
            <a:spLocks noGrp="1"/>
          </p:cNvSpPr>
          <p:nvPr>
            <p:ph type="sldNum" sz="quarter" idx="4294967295"/>
          </p:nvPr>
        </p:nvSpPr>
        <p:spPr>
          <a:xfrm>
            <a:off x="9228138" y="6616700"/>
            <a:ext cx="1439862" cy="196850"/>
          </a:xfrm>
          <a:prstGeom prst="rect">
            <a:avLst/>
          </a:prstGeom>
          <a:noFill/>
          <a:ln w="9525">
            <a:noFill/>
          </a:ln>
        </p:spPr>
        <p:txBody>
          <a:bodyPr/>
          <a:lstStyle>
            <a:lvl1pPr marL="0" lvl="0" indent="0" algn="l" defTabSz="914400" rtl="0" eaLnBrk="1" fontAlgn="base" latinLnBrk="0" hangingPunct="1">
              <a:lnSpc>
                <a:spcPct val="100000"/>
              </a:lnSpc>
              <a:spcBef>
                <a:spcPct val="0"/>
              </a:spcBef>
              <a:spcAft>
                <a:spcPct val="0"/>
              </a:spcAft>
              <a:buNone/>
              <a:defRPr sz="1800" b="0" i="1"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0"/>
              </a:spcBef>
              <a:spcAft>
                <a:spcPct val="0"/>
              </a:spcAft>
              <a:buNone/>
              <a:defRPr b="0" i="1"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0"/>
              </a:spcBef>
              <a:spcAft>
                <a:spcPct val="0"/>
              </a:spcAft>
              <a:buNone/>
              <a:defRPr b="0" i="1"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0"/>
              </a:spcBef>
              <a:spcAft>
                <a:spcPct val="0"/>
              </a:spcAft>
              <a:buNone/>
              <a:defRPr b="0" i="1"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0"/>
              </a:spcBef>
              <a:spcAft>
                <a:spcPct val="0"/>
              </a:spcAft>
              <a:buNone/>
              <a:defRPr b="0" i="1" u="none" kern="1200" baseline="0">
                <a:solidFill>
                  <a:schemeClr val="tx1"/>
                </a:solidFill>
                <a:latin typeface="Arial" panose="020B0604020202090204" pitchFamily="34" charset="0"/>
                <a:ea typeface="宋体" pitchFamily="2" charset="-122"/>
                <a:cs typeface="+mn-cs"/>
              </a:defRPr>
            </a:lvl5pPr>
          </a:lstStyle>
          <a:p>
            <a:pPr lvl="0" eaLnBrk="0" hangingPunct="0"/>
            <a:r>
              <a:rPr lang="de-DE" altLang="zh-CN" sz="1000" b="1" dirty="0">
                <a:ea typeface="华文细黑" pitchFamily="2" charset="-122"/>
              </a:rPr>
              <a:t>Page </a:t>
            </a:r>
            <a:r>
              <a:rPr lang="de-DE" altLang="zh-CN" sz="1000" b="1" dirty="0">
                <a:ea typeface="华文细黑" pitchFamily="2" charset="-122"/>
                <a:sym typeface="MS UI Gothic" pitchFamily="34" charset="-128"/>
              </a:rPr>
              <a:t></a:t>
            </a:r>
            <a:r>
              <a:rPr lang="de-DE" altLang="zh-CN" sz="1000" b="1" dirty="0">
                <a:ea typeface="华文细黑" pitchFamily="2" charset="-122"/>
              </a:rPr>
              <a:t> </a:t>
            </a:r>
            <a:fld id="{9A0DB2DC-4C9A-4742-B13C-FB6460FD3503}" type="slidenum">
              <a:rPr lang="zh-CN" altLang="en-US" sz="1000" b="1" dirty="0">
                <a:ea typeface="华文细黑" pitchFamily="2" charset="-122"/>
              </a:rPr>
            </a:fld>
            <a:endParaRPr lang="zh-CN" altLang="en-US" sz="1000" b="1" dirty="0">
              <a:ea typeface="华文细黑" pitchFamily="2" charset="-122"/>
            </a:endParaRPr>
          </a:p>
        </p:txBody>
      </p:sp>
      <p:sp>
        <p:nvSpPr>
          <p:cNvPr id="405506" name="Rectangle 2"/>
          <p:cNvSpPr>
            <a:spLocks noGrp="1"/>
          </p:cNvSpPr>
          <p:nvPr>
            <p:ph type="title" idx="4294967295"/>
          </p:nvPr>
        </p:nvSpPr>
        <p:spPr>
          <a:xfrm>
            <a:off x="2063750" y="144463"/>
            <a:ext cx="7200900" cy="692150"/>
          </a:xfrm>
        </p:spPr>
        <p:txBody>
          <a:bodyPr vert="horz" wrap="square" lIns="91440" tIns="45720" rIns="91440" bIns="45720" anchor="b">
            <a:normAutofit fontScale="90000"/>
          </a:bodyPr>
          <a:p>
            <a:pPr algn="just" eaLnBrk="1" hangingPunct="1"/>
            <a:r>
              <a:rPr lang="en-US" altLang="zh-CN" sz="4300" dirty="0">
                <a:latin typeface="Times New Roman" panose="02020503050405090304" pitchFamily="18" charset="0"/>
                <a:ea typeface="黑体" pitchFamily="2" charset="-122"/>
              </a:rPr>
              <a:t>9.6.3  </a:t>
            </a:r>
            <a:r>
              <a:rPr lang="zh-CN" altLang="en-US" sz="4300" dirty="0">
                <a:latin typeface="Times New Roman" panose="02020503050405090304" pitchFamily="18" charset="0"/>
                <a:ea typeface="黑体" pitchFamily="2" charset="-122"/>
              </a:rPr>
              <a:t>组件的激活和关闭</a:t>
            </a:r>
            <a:endParaRPr lang="zh-CN" altLang="zh-CN" sz="4300" dirty="0">
              <a:latin typeface="Times New Roman" panose="02020503050405090304" pitchFamily="18" charset="0"/>
              <a:ea typeface="黑体" pitchFamily="2" charset="-122"/>
            </a:endParaRPr>
          </a:p>
        </p:txBody>
      </p:sp>
      <p:sp>
        <p:nvSpPr>
          <p:cNvPr id="24" name="矩形 23"/>
          <p:cNvSpPr/>
          <p:nvPr/>
        </p:nvSpPr>
        <p:spPr>
          <a:xfrm>
            <a:off x="1919288" y="1268413"/>
            <a:ext cx="8424863" cy="4707890"/>
          </a:xfrm>
          <a:prstGeom prst="rect">
            <a:avLst/>
          </a:prstGeom>
        </p:spPr>
        <p:txBody>
          <a:bodyPr>
            <a:spAutoFit/>
          </a:bodyPr>
          <a:lstStyle/>
          <a:p>
            <a:pPr marL="0" marR="0" lvl="0" indent="457200" algn="just" defTabSz="914400" rtl="0" eaLnBrk="1" fontAlgn="base" latinLnBrk="0" hangingPunct="1">
              <a:lnSpc>
                <a:spcPct val="150000"/>
              </a:lnSpc>
              <a:spcBef>
                <a:spcPct val="0"/>
              </a:spcBef>
              <a:spcAft>
                <a:spcPct val="0"/>
              </a:spcAft>
              <a:buClrTx/>
              <a:buSzTx/>
              <a:buFontTx/>
              <a:buNone/>
              <a:defRPr/>
            </a:pPr>
            <a:r>
              <a:rPr kumimoji="0" lang="en-US" altLang="zh-CN" sz="2400" b="1"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1. </a:t>
            </a:r>
            <a:r>
              <a:rPr kumimoji="0" lang="zh-CN" altLang="en-US" sz="2400" b="1"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激活组件</a:t>
            </a:r>
            <a:endParaRPr kumimoji="0" lang="zh-CN" altLang="en-US" sz="2400" b="1"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endParaRPr>
          </a:p>
          <a:p>
            <a:pPr marL="0" marR="0" lvl="0" indent="457200" algn="just" defTabSz="914400" rtl="0" eaLnBrk="1" fontAlgn="base" latinLnBrk="0" hangingPunct="1">
              <a:lnSpc>
                <a:spcPct val="150000"/>
              </a:lnSpc>
              <a:spcBef>
                <a:spcPct val="0"/>
              </a:spcBef>
              <a:spcAft>
                <a:spcPct val="0"/>
              </a:spcAft>
              <a:buClrTx/>
              <a:buSzTx/>
              <a:buFontTx/>
              <a:buNone/>
              <a:defRPr/>
            </a:pPr>
            <a:r>
              <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当有一个来自于</a:t>
            </a:r>
            <a:r>
              <a:rPr kumimoji="0" lang="en-US" altLang="zh-CN"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content resolver</a:t>
            </a:r>
            <a:r>
              <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的请求指向内容提供者时，内容提供者被激活。其他的三个组件</a:t>
            </a:r>
            <a:r>
              <a:rPr kumimoji="0" lang="en-US" altLang="zh-CN"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a:t>
            </a:r>
            <a:r>
              <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活动，服务，广播接收器</a:t>
            </a:r>
            <a:r>
              <a:rPr kumimoji="0" lang="en-US" altLang="zh-CN"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a:t>
            </a:r>
            <a:r>
              <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是通过一个叫做</a:t>
            </a:r>
            <a:r>
              <a:rPr kumimoji="0" lang="en-US" altLang="zh-CN"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intent</a:t>
            </a:r>
            <a:r>
              <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的异步的消息来激活的，</a:t>
            </a:r>
            <a:r>
              <a:rPr kumimoji="0" lang="en-US" altLang="zh-CN"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intent</a:t>
            </a:r>
            <a:r>
              <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持有异步消息的内容。对于活动和服务，它主要是为被请求的动作命名，然后指定需要操作的数据的</a:t>
            </a:r>
            <a:r>
              <a:rPr kumimoji="0" lang="en-US" altLang="zh-CN"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Uri</a:t>
            </a:r>
            <a:r>
              <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。例如，它可能携带让一个活动为用户展现一张图片或者让用户编辑文本的请求。对于广播接收器，</a:t>
            </a:r>
            <a:r>
              <a:rPr kumimoji="0" lang="en-US" altLang="zh-CN"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intent</a:t>
            </a:r>
            <a:r>
              <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对象为将要广播的内容命名。例如，它可能会通知感兴趣的一方相机的按钮被按下了。激活不同的组件需要使用不同的方法：</a:t>
            </a:r>
            <a:endPar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endParaRP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3667</Words>
  <Application>WPS 演示</Application>
  <PresentationFormat>宽屏</PresentationFormat>
  <Paragraphs>103</Paragraphs>
  <Slides>13</Slides>
  <Notes>0</Notes>
  <HiddenSlides>0</HiddenSlides>
  <MMClips>0</MMClips>
  <ScaleCrop>false</ScaleCrop>
  <HeadingPairs>
    <vt:vector size="6" baseType="variant">
      <vt:variant>
        <vt:lpstr>已用的字体</vt:lpstr>
      </vt:variant>
      <vt:variant>
        <vt:i4>22</vt:i4>
      </vt:variant>
      <vt:variant>
        <vt:lpstr>主题</vt:lpstr>
      </vt:variant>
      <vt:variant>
        <vt:i4>1</vt:i4>
      </vt:variant>
      <vt:variant>
        <vt:lpstr>幻灯片标题</vt:lpstr>
      </vt:variant>
      <vt:variant>
        <vt:i4>13</vt:i4>
      </vt:variant>
    </vt:vector>
  </HeadingPairs>
  <TitlesOfParts>
    <vt:vector size="36" baseType="lpstr">
      <vt:lpstr>Arial</vt:lpstr>
      <vt:lpstr>方正书宋_GBK</vt:lpstr>
      <vt:lpstr>Wingdings</vt:lpstr>
      <vt:lpstr>宋体</vt:lpstr>
      <vt:lpstr>Arial Unicode MS</vt:lpstr>
      <vt:lpstr>Calibri Light</vt:lpstr>
      <vt:lpstr>Helvetica Neue</vt:lpstr>
      <vt:lpstr>汉仪书宋二KW</vt:lpstr>
      <vt:lpstr>Calibri</vt:lpstr>
      <vt:lpstr>微软雅黑</vt:lpstr>
      <vt:lpstr>汉仪旗黑</vt:lpstr>
      <vt:lpstr>Times New Roman</vt:lpstr>
      <vt:lpstr>宋体</vt:lpstr>
      <vt:lpstr>黑体</vt:lpstr>
      <vt:lpstr>汉仪中黑KW</vt:lpstr>
      <vt:lpstr>Tahoma</vt:lpstr>
      <vt:lpstr>Wingdings 2</vt:lpstr>
      <vt:lpstr>宋体-简</vt:lpstr>
      <vt:lpstr>华文细黑</vt:lpstr>
      <vt:lpstr>黑体-简</vt:lpstr>
      <vt:lpstr>MS UI Gothic</vt:lpstr>
      <vt:lpstr>冬青黑体简体中文</vt:lpstr>
      <vt:lpstr>Office 主题</vt:lpstr>
      <vt:lpstr>9.6 Android应用程序的开发 9.6.1  Android应用程序的开发环境</vt:lpstr>
      <vt:lpstr>9.6.1  Android应用程序的开发环境</vt:lpstr>
      <vt:lpstr>9.6.1  Android应用程序的开发环境</vt:lpstr>
      <vt:lpstr>9.6.1  Android应用程序的开发环境</vt:lpstr>
      <vt:lpstr>9.6.2  Android开发组件</vt:lpstr>
      <vt:lpstr>9.6.2  Android开发组件</vt:lpstr>
      <vt:lpstr>9.6.2  Android开发组件</vt:lpstr>
      <vt:lpstr>9.6.2  Android开发组件</vt:lpstr>
      <vt:lpstr>9.6.3  组件的激活和关闭</vt:lpstr>
      <vt:lpstr>9.6.3  组件的激活和关闭</vt:lpstr>
      <vt:lpstr>9.6.3  组件的激活和关闭</vt:lpstr>
      <vt:lpstr>9.6.3  组件的激活和关闭</vt:lpstr>
      <vt:lpstr>9.6.4  Android应用程序开发过程</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linaikuang</dc:creator>
  <cp:lastModifiedBy>linaikuang</cp:lastModifiedBy>
  <cp:revision>35</cp:revision>
  <dcterms:created xsi:type="dcterms:W3CDTF">2020-10-16T01:19:33Z</dcterms:created>
  <dcterms:modified xsi:type="dcterms:W3CDTF">2020-10-16T01:19:33Z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2052-2.7.1.4479</vt:lpwstr>
  </property>
</Properties>
</file>