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11"/>
  </p:notesMasterIdLst>
  <p:handoutMasterIdLst>
    <p:handoutMasterId r:id="rId12"/>
  </p:handoutMasterIdLst>
  <p:sldIdLst>
    <p:sldId id="426" r:id="rId5"/>
    <p:sldId id="406" r:id="rId6"/>
    <p:sldId id="456" r:id="rId7"/>
    <p:sldId id="451" r:id="rId8"/>
    <p:sldId id="443" r:id="rId9"/>
    <p:sldId id="458" r:id="rId10"/>
  </p:sldIdLst>
  <p:sldSz cx="9144000" cy="6858000" type="screen4x3"/>
  <p:notesSz cx="7016750" cy="93091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ua Boelter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D92F9"/>
    <a:srgbClr val="3E78F8"/>
    <a:srgbClr val="373CFF"/>
    <a:srgbClr val="A0C4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2621" autoAdjust="0"/>
  </p:normalViewPr>
  <p:slideViewPr>
    <p:cSldViewPr>
      <p:cViewPr varScale="1">
        <p:scale>
          <a:sx n="116" d="100"/>
          <a:sy n="116" d="100"/>
        </p:scale>
        <p:origin x="147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844" y="108"/>
      </p:cViewPr>
      <p:guideLst>
        <p:guide orient="horz" pos="2932"/>
        <p:guide pos="22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1227" cy="46577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3935" y="0"/>
            <a:ext cx="3041227" cy="465773"/>
          </a:xfrm>
          <a:prstGeom prst="rect">
            <a:avLst/>
          </a:prstGeom>
        </p:spPr>
        <p:txBody>
          <a:bodyPr vert="horz" lIns="91541" tIns="45770" rIns="91541" bIns="45770" rtlCol="0"/>
          <a:lstStyle>
            <a:lvl1pPr algn="r">
              <a:defRPr sz="1200"/>
            </a:lvl1pPr>
          </a:lstStyle>
          <a:p>
            <a:fld id="{3E4ECDCC-2E68-47A5-A817-B907C11D2A99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1738"/>
            <a:ext cx="3041227" cy="46577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3935" y="8841738"/>
            <a:ext cx="3041227" cy="465773"/>
          </a:xfrm>
          <a:prstGeom prst="rect">
            <a:avLst/>
          </a:prstGeom>
        </p:spPr>
        <p:txBody>
          <a:bodyPr vert="horz" lIns="91541" tIns="45770" rIns="91541" bIns="45770" rtlCol="0" anchor="b"/>
          <a:lstStyle>
            <a:lvl1pPr algn="r">
              <a:defRPr sz="1200"/>
            </a:lvl1pPr>
          </a:lstStyle>
          <a:p>
            <a:fld id="{922B032C-0B93-484C-96B8-0676104A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4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592" cy="465455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4535" y="0"/>
            <a:ext cx="3040592" cy="465455"/>
          </a:xfrm>
          <a:prstGeom prst="rect">
            <a:avLst/>
          </a:prstGeom>
        </p:spPr>
        <p:txBody>
          <a:bodyPr vert="horz" lIns="93279" tIns="46640" rIns="93279" bIns="46640" rtlCol="0"/>
          <a:lstStyle>
            <a:lvl1pPr algn="r">
              <a:defRPr sz="1200"/>
            </a:lvl1pPr>
          </a:lstStyle>
          <a:p>
            <a:fld id="{1A8C096A-5F8D-418D-B6AF-F5684B9B9B1D}" type="datetimeFigureOut">
              <a:rPr lang="en-US" smtClean="0"/>
              <a:pPr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79" tIns="46640" rIns="93279" bIns="466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823"/>
            <a:ext cx="5613400" cy="4189095"/>
          </a:xfrm>
          <a:prstGeom prst="rect">
            <a:avLst/>
          </a:prstGeom>
        </p:spPr>
        <p:txBody>
          <a:bodyPr vert="horz" lIns="93279" tIns="46640" rIns="93279" bIns="466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0592" cy="465455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4535" y="8842030"/>
            <a:ext cx="3040592" cy="465455"/>
          </a:xfrm>
          <a:prstGeom prst="rect">
            <a:avLst/>
          </a:prstGeom>
        </p:spPr>
        <p:txBody>
          <a:bodyPr vert="horz" lIns="93279" tIns="46640" rIns="93279" bIns="46640" rtlCol="0" anchor="b"/>
          <a:lstStyle>
            <a:lvl1pPr algn="r">
              <a:defRPr sz="1200"/>
            </a:lvl1pPr>
          </a:lstStyle>
          <a:p>
            <a:fld id="{72350BF2-12B3-4F49-A4D8-3E49E9B91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just catching up to</a:t>
            </a:r>
            <a:r>
              <a:rPr lang="en-US" baseline="0" dirty="0" smtClean="0"/>
              <a:t> the industry. For this feature, </a:t>
            </a:r>
            <a:r>
              <a:rPr lang="en-US" dirty="0" smtClean="0"/>
              <a:t>may not</a:t>
            </a:r>
            <a:r>
              <a:rPr lang="en-US" baseline="0" dirty="0" smtClean="0"/>
              <a:t> talk about “Intel AMT” but just say this is a web manageable Intel platform. The fact that Intel AMT powers this is not relevant to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0BF2-12B3-4F49-A4D8-3E49E9B91F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5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just catching up to</a:t>
            </a:r>
            <a:r>
              <a:rPr lang="en-US" baseline="0" dirty="0" smtClean="0"/>
              <a:t> the industry. For this feature, </a:t>
            </a:r>
            <a:r>
              <a:rPr lang="en-US" dirty="0" smtClean="0"/>
              <a:t>may not</a:t>
            </a:r>
            <a:r>
              <a:rPr lang="en-US" baseline="0" dirty="0" smtClean="0"/>
              <a:t> talk about “Intel AMT” but just say this is a web manageable Intel platform. The fact that Intel AMT powers this is not relevant to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0BF2-12B3-4F49-A4D8-3E49E9B91F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0BF2-12B3-4F49-A4D8-3E49E9B91F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0BF2-12B3-4F49-A4D8-3E49E9B91F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50BF2-12B3-4F49-A4D8-3E49E9B91F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30" y="6553200"/>
            <a:ext cx="9144000" cy="30480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7"/>
            <a:ext cx="7772186" cy="14707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6" y="3886391"/>
            <a:ext cx="6400371" cy="1752378"/>
          </a:xfrm>
        </p:spPr>
        <p:txBody>
          <a:bodyPr/>
          <a:lstStyle>
            <a:lvl1pPr marL="0" indent="0" algn="ctr">
              <a:buNone/>
              <a:defRPr/>
            </a:lvl1pPr>
            <a:lvl2pPr marL="411485" indent="0" algn="ctr">
              <a:buNone/>
              <a:defRPr/>
            </a:lvl2pPr>
            <a:lvl3pPr marL="822972" indent="0" algn="ctr">
              <a:buNone/>
              <a:defRPr/>
            </a:lvl3pPr>
            <a:lvl4pPr marL="1234457" indent="0" algn="ctr">
              <a:buNone/>
              <a:defRPr/>
            </a:lvl4pPr>
            <a:lvl5pPr marL="1645943" indent="0" algn="ctr">
              <a:buNone/>
              <a:defRPr/>
            </a:lvl5pPr>
            <a:lvl6pPr marL="2057429" indent="0" algn="ctr">
              <a:buNone/>
              <a:defRPr/>
            </a:lvl6pPr>
            <a:lvl7pPr marL="2468915" indent="0" algn="ctr">
              <a:buNone/>
              <a:defRPr/>
            </a:lvl7pPr>
            <a:lvl8pPr marL="2880402" indent="0" algn="ctr">
              <a:buNone/>
              <a:defRPr/>
            </a:lvl8pPr>
            <a:lvl9pPr marL="329188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28650"/>
          </a:xfrm>
          <a:prstGeom prst="rect">
            <a:avLst/>
          </a:prstGeom>
          <a:solidFill>
            <a:srgbClr val="00336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22276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MeshCentral</a:t>
            </a:r>
            <a:r>
              <a:rPr lang="en-US" sz="3200" b="1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2.0</a:t>
            </a:r>
            <a:endParaRPr lang="en-US" sz="3200" b="1" baseline="30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097624" y="6635750"/>
            <a:ext cx="49355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857121" eaLnBrk="0" hangingPunct="0"/>
            <a:r>
              <a:rPr lang="en-US" sz="900" b="1" dirty="0" smtClean="0">
                <a:solidFill>
                  <a:srgbClr val="FFFFFF"/>
                </a:solidFill>
                <a:latin typeface="Verdana" pitchFamily="34" charset="0"/>
              </a:rPr>
              <a:t>INTEL </a:t>
            </a:r>
            <a:r>
              <a:rPr lang="en-US" sz="900" b="1" dirty="0">
                <a:solidFill>
                  <a:srgbClr val="FFFFFF"/>
                </a:solidFill>
                <a:latin typeface="Verdana" pitchFamily="34" charset="0"/>
              </a:rPr>
              <a:t>CONFIDENTIAL – INTERNAL USE ONLY</a:t>
            </a:r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4689" y="157230"/>
            <a:ext cx="1941974" cy="536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482" y="157230"/>
            <a:ext cx="5693029" cy="536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4213" y="157163"/>
            <a:ext cx="7772400" cy="5365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5716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71600"/>
            <a:ext cx="7769225" cy="4151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5716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1" y="1371600"/>
            <a:ext cx="7769225" cy="41513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72250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32" y="4406675"/>
            <a:ext cx="7773614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632" y="2907290"/>
            <a:ext cx="7773614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5" indent="0">
              <a:buNone/>
              <a:defRPr sz="1600"/>
            </a:lvl2pPr>
            <a:lvl3pPr marL="822972" indent="0">
              <a:buNone/>
              <a:defRPr sz="1400"/>
            </a:lvl3pPr>
            <a:lvl4pPr marL="1234457" indent="0">
              <a:buNone/>
              <a:defRPr sz="1300"/>
            </a:lvl4pPr>
            <a:lvl5pPr marL="1645943" indent="0">
              <a:buNone/>
              <a:defRPr sz="1300"/>
            </a:lvl5pPr>
            <a:lvl6pPr marL="2057429" indent="0">
              <a:buNone/>
              <a:defRPr sz="1300"/>
            </a:lvl6pPr>
            <a:lvl7pPr marL="2468915" indent="0">
              <a:buNone/>
              <a:defRPr sz="1300"/>
            </a:lvl7pPr>
            <a:lvl8pPr marL="2880402" indent="0">
              <a:buNone/>
              <a:defRPr sz="1300"/>
            </a:lvl8pPr>
            <a:lvl9pPr marL="329188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909" y="1372171"/>
            <a:ext cx="3815358" cy="415082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447" y="1372171"/>
            <a:ext cx="3816788" cy="415082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6" y="274435"/>
            <a:ext cx="8229457" cy="114347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3" y="1535118"/>
            <a:ext cx="4039708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5" indent="0">
              <a:buNone/>
              <a:defRPr sz="1800" b="1"/>
            </a:lvl2pPr>
            <a:lvl3pPr marL="822972" indent="0">
              <a:buNone/>
              <a:defRPr sz="1600" b="1"/>
            </a:lvl3pPr>
            <a:lvl4pPr marL="1234457" indent="0">
              <a:buNone/>
              <a:defRPr sz="1400" b="1"/>
            </a:lvl4pPr>
            <a:lvl5pPr marL="1645943" indent="0">
              <a:buNone/>
              <a:defRPr sz="1400" b="1"/>
            </a:lvl5pPr>
            <a:lvl6pPr marL="2057429" indent="0">
              <a:buNone/>
              <a:defRPr sz="1400" b="1"/>
            </a:lvl6pPr>
            <a:lvl7pPr marL="2468915" indent="0">
              <a:buNone/>
              <a:defRPr sz="1400" b="1"/>
            </a:lvl7pPr>
            <a:lvl8pPr marL="2880402" indent="0">
              <a:buNone/>
              <a:defRPr sz="1400" b="1"/>
            </a:lvl8pPr>
            <a:lvl9pPr marL="32918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3" y="2175468"/>
            <a:ext cx="4039708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592" y="1535118"/>
            <a:ext cx="40411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85" indent="0">
              <a:buNone/>
              <a:defRPr sz="1800" b="1"/>
            </a:lvl2pPr>
            <a:lvl3pPr marL="822972" indent="0">
              <a:buNone/>
              <a:defRPr sz="1600" b="1"/>
            </a:lvl3pPr>
            <a:lvl4pPr marL="1234457" indent="0">
              <a:buNone/>
              <a:defRPr sz="1400" b="1"/>
            </a:lvl4pPr>
            <a:lvl5pPr marL="1645943" indent="0">
              <a:buNone/>
              <a:defRPr sz="1400" b="1"/>
            </a:lvl5pPr>
            <a:lvl6pPr marL="2057429" indent="0">
              <a:buNone/>
              <a:defRPr sz="1400" b="1"/>
            </a:lvl6pPr>
            <a:lvl7pPr marL="2468915" indent="0">
              <a:buNone/>
              <a:defRPr sz="1400" b="1"/>
            </a:lvl7pPr>
            <a:lvl8pPr marL="2880402" indent="0">
              <a:buNone/>
              <a:defRPr sz="1400" b="1"/>
            </a:lvl8pPr>
            <a:lvl9pPr marL="329188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592" y="2175468"/>
            <a:ext cx="40411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72" y="273007"/>
            <a:ext cx="3007989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92" y="273005"/>
            <a:ext cx="5111438" cy="585317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72" y="1435063"/>
            <a:ext cx="3007989" cy="4691112"/>
          </a:xfrm>
        </p:spPr>
        <p:txBody>
          <a:bodyPr/>
          <a:lstStyle>
            <a:lvl1pPr marL="0" indent="0">
              <a:buNone/>
              <a:defRPr sz="1300"/>
            </a:lvl1pPr>
            <a:lvl2pPr marL="411485" indent="0">
              <a:buNone/>
              <a:defRPr sz="1100"/>
            </a:lvl2pPr>
            <a:lvl3pPr marL="822972" indent="0">
              <a:buNone/>
              <a:defRPr sz="900"/>
            </a:lvl3pPr>
            <a:lvl4pPr marL="1234457" indent="0">
              <a:buNone/>
              <a:defRPr sz="800"/>
            </a:lvl4pPr>
            <a:lvl5pPr marL="1645943" indent="0">
              <a:buNone/>
              <a:defRPr sz="800"/>
            </a:lvl5pPr>
            <a:lvl6pPr marL="2057429" indent="0">
              <a:buNone/>
              <a:defRPr sz="800"/>
            </a:lvl6pPr>
            <a:lvl7pPr marL="2468915" indent="0">
              <a:buNone/>
              <a:defRPr sz="800"/>
            </a:lvl7pPr>
            <a:lvl8pPr marL="2880402" indent="0">
              <a:buNone/>
              <a:defRPr sz="800"/>
            </a:lvl8pPr>
            <a:lvl9pPr marL="32918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35" y="4801175"/>
            <a:ext cx="5487257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35" y="613193"/>
            <a:ext cx="5487257" cy="4115085"/>
          </a:xfrm>
        </p:spPr>
        <p:txBody>
          <a:bodyPr lIns="91251" tIns="128504" rIns="91251" bIns="45625"/>
          <a:lstStyle>
            <a:lvl1pPr marL="0" indent="0">
              <a:buNone/>
              <a:defRPr sz="2900"/>
            </a:lvl1pPr>
            <a:lvl2pPr marL="411485" indent="0">
              <a:buNone/>
              <a:defRPr sz="2500"/>
            </a:lvl2pPr>
            <a:lvl3pPr marL="822972" indent="0">
              <a:buNone/>
              <a:defRPr sz="2200"/>
            </a:lvl3pPr>
            <a:lvl4pPr marL="1234457" indent="0">
              <a:buNone/>
              <a:defRPr sz="1800"/>
            </a:lvl4pPr>
            <a:lvl5pPr marL="1645943" indent="0">
              <a:buNone/>
              <a:defRPr sz="1800"/>
            </a:lvl5pPr>
            <a:lvl6pPr marL="2057429" indent="0">
              <a:buNone/>
              <a:defRPr sz="1800"/>
            </a:lvl6pPr>
            <a:lvl7pPr marL="2468915" indent="0">
              <a:buNone/>
              <a:defRPr sz="1800"/>
            </a:lvl7pPr>
            <a:lvl8pPr marL="2880402" indent="0">
              <a:buNone/>
              <a:defRPr sz="1800"/>
            </a:lvl8pPr>
            <a:lvl9pPr marL="3291889" indent="0">
              <a:buNone/>
              <a:defRPr sz="1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35" y="5367196"/>
            <a:ext cx="5487257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485" indent="0">
              <a:buNone/>
              <a:defRPr sz="1100"/>
            </a:lvl2pPr>
            <a:lvl3pPr marL="822972" indent="0">
              <a:buNone/>
              <a:defRPr sz="900"/>
            </a:lvl3pPr>
            <a:lvl4pPr marL="1234457" indent="0">
              <a:buNone/>
              <a:defRPr sz="800"/>
            </a:lvl4pPr>
            <a:lvl5pPr marL="1645943" indent="0">
              <a:buNone/>
              <a:defRPr sz="800"/>
            </a:lvl5pPr>
            <a:lvl6pPr marL="2057429" indent="0">
              <a:buNone/>
              <a:defRPr sz="800"/>
            </a:lvl6pPr>
            <a:lvl7pPr marL="2468915" indent="0">
              <a:buNone/>
              <a:defRPr sz="800"/>
            </a:lvl7pPr>
            <a:lvl8pPr marL="2880402" indent="0">
              <a:buNone/>
              <a:defRPr sz="800"/>
            </a:lvl8pPr>
            <a:lvl9pPr marL="329188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 cstate="email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371600"/>
            <a:ext cx="7769225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4" tIns="128491" rIns="91244" bIns="4562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57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76" tIns="45940" rIns="91876" bIns="459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6" name="Slide Number Placeholder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9551" y="6592888"/>
            <a:ext cx="390525" cy="285750"/>
          </a:xfrm>
          <a:prstGeom prst="rect">
            <a:avLst/>
          </a:prstGeom>
        </p:spPr>
        <p:txBody>
          <a:bodyPr lIns="91426" tIns="45714" rIns="91426" bIns="45714"/>
          <a:lstStyle>
            <a:lvl1pPr defTabSz="914263" fontAlgn="base">
              <a:spcBef>
                <a:spcPct val="0"/>
              </a:spcBef>
              <a:spcAft>
                <a:spcPct val="0"/>
              </a:spcAft>
              <a:defRPr sz="9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1089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911089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defTabSz="911089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defTabSz="911089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defTabSz="911089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11485" algn="ctr" defTabSz="912986" rtl="0" fontAlgn="base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822972" algn="ctr" defTabSz="912986" rtl="0" fontAlgn="base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234457" algn="ctr" defTabSz="912986" rtl="0" fontAlgn="base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645943" algn="ctr" defTabSz="912986" rtl="0" fontAlgn="base">
        <a:lnSpc>
          <a:spcPct val="95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71422" indent="-271422" algn="l" defTabSz="911089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Font typeface="Wingdings" pitchFamily="2" charset="2"/>
        <a:buChar char=""/>
        <a:defRPr sz="260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52364" indent="-223805" algn="l" defTabSz="911089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Char char="–"/>
        <a:defRPr sz="2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84103" indent="-222217" algn="l" defTabSz="911089" rtl="0" eaLnBrk="0" fontAlgn="base" hangingPunct="0">
        <a:lnSpc>
          <a:spcPct val="95000"/>
        </a:lnSpc>
        <a:spcBef>
          <a:spcPct val="20000"/>
        </a:spcBef>
        <a:spcAft>
          <a:spcPct val="20000"/>
        </a:spcAft>
        <a:buClr>
          <a:schemeClr val="tx1"/>
        </a:buClr>
        <a:buChar char="–"/>
        <a:defRPr sz="1900">
          <a:solidFill>
            <a:srgbClr val="FFFF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79331" indent="-236503" algn="l" defTabSz="911089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 pitchFamily="34" charset="0"/>
          <a:cs typeface="+mn-cs"/>
        </a:defRPr>
      </a:lvl4pPr>
      <a:lvl5pPr marL="1725354" indent="-228565" algn="l" defTabSz="911089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5pPr>
      <a:lvl6pPr marL="2138869" indent="-231461" algn="l" defTabSz="912986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6pPr>
      <a:lvl7pPr marL="2550355" indent="-231461" algn="l" defTabSz="912986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7pPr>
      <a:lvl8pPr marL="2961841" indent="-231461" algn="l" defTabSz="912986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8pPr>
      <a:lvl9pPr marL="3373327" indent="-231461" algn="l" defTabSz="912986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 pitchFamily="34" charset="0"/>
          <a:cs typeface="+mn-cs"/>
        </a:defRPr>
      </a:lvl9pPr>
    </p:bodyStyle>
    <p:otherStyle>
      <a:defPPr>
        <a:defRPr lang="en-US"/>
      </a:defPPr>
      <a:lvl1pPr marL="0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5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72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57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43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29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915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402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89" algn="l" defTabSz="82297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19200"/>
            <a:ext cx="3751778" cy="350519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101600" stA="50000" endA="300" endPos="55000" dist="304800" dir="5400000" sy="-100000" algn="bl" rotWithShape="0"/>
          </a:effectLst>
          <a:scene3d>
            <a:camera prst="perspectiveHeroicExtremeLeftFacing" fov="4800000">
              <a:rot lat="487347" lon="1800000" rev="21425485"/>
            </a:camera>
            <a:lightRig rig="threePt" dir="t"/>
          </a:scene3d>
          <a:sp3d extrusionH="1397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5105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MeshCentral </a:t>
            </a:r>
            <a:r>
              <a:rPr lang="en-US" sz="5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2.0</a:t>
            </a:r>
            <a:endParaRPr lang="en-US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4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</p:spPr>
        <p:txBody>
          <a:bodyPr/>
          <a:lstStyle/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  <p:sp>
        <p:nvSpPr>
          <p:cNvPr id="12" name="Curved Down Arrow 11"/>
          <p:cNvSpPr/>
          <p:nvPr/>
        </p:nvSpPr>
        <p:spPr bwMode="auto">
          <a:xfrm>
            <a:off x="2410348" y="2830253"/>
            <a:ext cx="5083738" cy="990600"/>
          </a:xfrm>
          <a:prstGeom prst="curvedDownArrow">
            <a:avLst/>
          </a:prstGeom>
          <a:solidFill>
            <a:schemeClr val="bg1">
              <a:alpha val="9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pic>
        <p:nvPicPr>
          <p:cNvPr id="13" name="Picture 12" descr="serverclou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293" y="2037773"/>
            <a:ext cx="2590800" cy="278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2169" y="3173831"/>
            <a:ext cx="1828810" cy="124592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scene3d>
            <a:camera prst="perspectiveHeroicExtremeLeftFacing">
              <a:rot lat="487347" lon="1800000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37" y="3072014"/>
            <a:ext cx="1053693" cy="164639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16" name="TextBox 16"/>
          <p:cNvSpPr txBox="1"/>
          <p:nvPr/>
        </p:nvSpPr>
        <p:spPr>
          <a:xfrm>
            <a:off x="1031870" y="1295400"/>
            <a:ext cx="72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idea: Web access to all devices, anywhere</a:t>
            </a:r>
          </a:p>
        </p:txBody>
      </p:sp>
    </p:spTree>
    <p:extLst>
      <p:ext uri="{BB962C8B-B14F-4D97-AF65-F5344CB8AC3E}">
        <p14:creationId xmlns:p14="http://schemas.microsoft.com/office/powerpoint/2010/main" val="5090871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</p:spPr>
        <p:txBody>
          <a:bodyPr/>
          <a:lstStyle/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5921" y="1564650"/>
            <a:ext cx="3142812" cy="280787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scene3d>
            <a:camera prst="perspectiveHeroicExtremeLeftFacing">
              <a:rot lat="487347" lon="1800000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7803" y="1597134"/>
            <a:ext cx="3079847" cy="281910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scene3d>
            <a:camera prst="perspectiveHeroicExtremeLeftFacing">
              <a:rot lat="487347" lon="1800000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2365" y="1604457"/>
            <a:ext cx="3109060" cy="281178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reflection blurRad="6350" stA="50000" endA="275" endPos="40000" dist="101600" dir="5400000" sy="-100000" algn="bl" rotWithShape="0"/>
          </a:effectLst>
          <a:scene3d>
            <a:camera prst="perspectiveHeroicExtremeLeftFacing">
              <a:rot lat="487347" lon="1800000" rev="21425485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"/>
          <p:cNvSpPr txBox="1"/>
          <p:nvPr/>
        </p:nvSpPr>
        <p:spPr>
          <a:xfrm>
            <a:off x="485267" y="1536174"/>
            <a:ext cx="349005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Usages, same as the original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desktop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terminal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access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power control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monitoring</a:t>
            </a:r>
          </a:p>
        </p:txBody>
      </p:sp>
    </p:spTree>
    <p:extLst>
      <p:ext uri="{BB962C8B-B14F-4D97-AF65-F5344CB8AC3E}">
        <p14:creationId xmlns:p14="http://schemas.microsoft.com/office/powerpoint/2010/main" val="4125716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</p:spPr>
        <p:txBody>
          <a:bodyPr/>
          <a:lstStyle/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83355"/>
              </p:ext>
            </p:extLst>
          </p:nvPr>
        </p:nvGraphicFramePr>
        <p:xfrm>
          <a:off x="304800" y="1831188"/>
          <a:ext cx="8496300" cy="365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276600"/>
                <a:gridCol w="3467100"/>
              </a:tblGrid>
              <a:tr h="289835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MeshCentral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MeshCentral 2.0</a:t>
                      </a:r>
                      <a:endParaRPr lang="en-US" dirty="0"/>
                    </a:p>
                  </a:txBody>
                  <a:tcPr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Backend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Framework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.NET</a:t>
                      </a:r>
                      <a:r>
                        <a:rPr lang="en-US" sz="1400" baseline="0" dirty="0" smtClean="0"/>
                        <a:t> + </a:t>
                      </a:r>
                      <a:r>
                        <a:rPr lang="en-US" sz="1400" dirty="0" smtClean="0"/>
                        <a:t>ASP.net + IIS + MSMQ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Node.JS</a:t>
                      </a:r>
                    </a:p>
                  </a:txBody>
                  <a:tcPr anchor="ctr"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Database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Microsoft SQL Server</a:t>
                      </a:r>
                    </a:p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MeshCentral</a:t>
                      </a:r>
                      <a:r>
                        <a:rPr lang="en-US" sz="1400" baseline="0" dirty="0" smtClean="0"/>
                        <a:t> DB Schema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NeDB</a:t>
                      </a:r>
                      <a:r>
                        <a:rPr lang="en-US" sz="1400" dirty="0" smtClean="0"/>
                        <a:t> or MongoDB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No DB</a:t>
                      </a:r>
                      <a:r>
                        <a:rPr lang="en-US" sz="1400" baseline="0" dirty="0" smtClean="0"/>
                        <a:t> Schema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Operating System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Microsoft 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Windows, Linux, OSX</a:t>
                      </a:r>
                    </a:p>
                  </a:txBody>
                  <a:tcPr anchor="ctr"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Server Computer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 NUC</a:t>
                      </a:r>
                      <a:r>
                        <a:rPr lang="en-US" sz="1400" baseline="0" dirty="0" smtClean="0"/>
                        <a:t> or better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Intel Edison</a:t>
                      </a:r>
                      <a:r>
                        <a:rPr lang="en-US" sz="1400" baseline="0" dirty="0" smtClean="0"/>
                        <a:t> or better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Web UI Design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Mixed: ASP.net + Web Application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Real-time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Fully Web Application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All Real-time</a:t>
                      </a:r>
                    </a:p>
                  </a:txBody>
                  <a:tcPr anchor="ctr"/>
                </a:tc>
              </a:tr>
              <a:tr h="5533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Server Installation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Multiple packages</a:t>
                      </a:r>
                      <a:r>
                        <a:rPr lang="en-US" sz="1400" baseline="0" dirty="0" smtClean="0"/>
                        <a:t/>
                      </a:r>
                      <a:br>
                        <a:rPr lang="en-US" sz="1400" baseline="0" dirty="0" smtClean="0"/>
                      </a:br>
                      <a:r>
                        <a:rPr lang="en-US" sz="1400" baseline="0" dirty="0" smtClean="0"/>
                        <a:t>Installer + Platform Manager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822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One Package,</a:t>
                      </a:r>
                      <a:r>
                        <a:rPr lang="en-US" sz="1400" baseline="0" dirty="0" smtClean="0"/>
                        <a:t> Self-installing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4951" y="895640"/>
            <a:ext cx="673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Radically different </a:t>
            </a:r>
            <a:r>
              <a:rPr lang="en-US" dirty="0" smtClean="0"/>
              <a:t>design compared to the original MeshCentral.</a:t>
            </a:r>
            <a:br>
              <a:rPr lang="en-US" dirty="0" smtClean="0"/>
            </a:br>
            <a:r>
              <a:rPr lang="en-US" dirty="0" smtClean="0"/>
              <a:t>Now based </a:t>
            </a:r>
            <a:r>
              <a:rPr lang="en-US" dirty="0" smtClean="0"/>
              <a:t>on </a:t>
            </a:r>
            <a:r>
              <a:rPr lang="en-US" dirty="0" smtClean="0"/>
              <a:t>the latest web </a:t>
            </a:r>
            <a:r>
              <a:rPr lang="en-US" dirty="0" smtClean="0"/>
              <a:t>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7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</p:spPr>
        <p:txBody>
          <a:bodyPr/>
          <a:lstStyle/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3340164" y="2856847"/>
            <a:ext cx="2438400" cy="2587824"/>
          </a:xfrm>
          <a:prstGeom prst="roundRect">
            <a:avLst>
              <a:gd name="adj" fmla="val 8123"/>
            </a:avLst>
          </a:prstGeom>
          <a:solidFill>
            <a:schemeClr val="bg1">
              <a:lumMod val="60000"/>
              <a:lumOff val="40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492564" y="3009246"/>
            <a:ext cx="2133600" cy="441949"/>
          </a:xfrm>
          <a:prstGeom prst="roundRect">
            <a:avLst>
              <a:gd name="adj" fmla="val 11143"/>
            </a:avLst>
          </a:prstGeom>
          <a:solidFill>
            <a:schemeClr val="bg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Node.JS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3492564" y="3535021"/>
            <a:ext cx="2133600" cy="381000"/>
          </a:xfrm>
          <a:prstGeom prst="roundRect">
            <a:avLst/>
          </a:prstGeom>
          <a:solidFill>
            <a:schemeClr val="accent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HTTP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 Server</a:t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</a:br>
            <a:r>
              <a:rPr kumimoji="0" lang="en-US" sz="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Web Socket Server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164" y="254907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MeshCentral 2.0</a:t>
            </a:r>
          </a:p>
        </p:txBody>
      </p:sp>
      <p:sp>
        <p:nvSpPr>
          <p:cNvPr id="45" name="Rounded Rectangle 44"/>
          <p:cNvSpPr/>
          <p:nvPr/>
        </p:nvSpPr>
        <p:spPr bwMode="auto">
          <a:xfrm>
            <a:off x="3492563" y="3999847"/>
            <a:ext cx="1008453" cy="381000"/>
          </a:xfrm>
          <a:prstGeom prst="roundRect">
            <a:avLst/>
          </a:prstGeom>
          <a:solidFill>
            <a:schemeClr val="accent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Mesh Commander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492564" y="4464673"/>
            <a:ext cx="2133600" cy="381000"/>
          </a:xfrm>
          <a:prstGeom prst="roundRect">
            <a:avLst/>
          </a:prstGeom>
          <a:solidFill>
            <a:schemeClr val="accent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dirty="0" smtClean="0">
                <a:latin typeface="Neo Sans Intel Medium" pitchFamily="34" charset="0"/>
                <a:cs typeface="Arial" charset="0"/>
              </a:rPr>
              <a:t>Intel® AMT</a:t>
            </a:r>
            <a:r>
              <a:rPr lang="en-US" sz="1600" dirty="0">
                <a:latin typeface="Neo Sans Intel Medium" pitchFamily="34" charset="0"/>
                <a:cs typeface="Arial" charset="0"/>
              </a:rPr>
              <a:t/>
            </a:r>
            <a:br>
              <a:rPr lang="en-US" sz="1600" dirty="0">
                <a:latin typeface="Neo Sans Intel Medium" pitchFamily="34" charset="0"/>
                <a:cs typeface="Arial" charset="0"/>
              </a:rPr>
            </a:br>
            <a:r>
              <a:rPr lang="en-US" sz="1200" dirty="0" smtClean="0">
                <a:latin typeface="Neo Sans Intel Medium" pitchFamily="34" charset="0"/>
                <a:cs typeface="Arial" charset="0"/>
              </a:rPr>
              <a:t>Interceptor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066800" y="2905521"/>
            <a:ext cx="1624013" cy="1661148"/>
          </a:xfrm>
          <a:prstGeom prst="roundRect">
            <a:avLst>
              <a:gd name="adj" fmla="val 8123"/>
            </a:avLst>
          </a:prstGeom>
          <a:solidFill>
            <a:schemeClr val="bg1">
              <a:lumMod val="60000"/>
              <a:lumOff val="40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1164772" y="3583695"/>
            <a:ext cx="1447800" cy="845826"/>
          </a:xfrm>
          <a:prstGeom prst="roundRect">
            <a:avLst/>
          </a:prstGeom>
          <a:solidFill>
            <a:schemeClr val="accent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Web App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1150258" y="3057920"/>
            <a:ext cx="1447800" cy="441949"/>
          </a:xfrm>
          <a:prstGeom prst="roundRect">
            <a:avLst>
              <a:gd name="adj" fmla="val 11143"/>
            </a:avLst>
          </a:prstGeom>
          <a:solidFill>
            <a:schemeClr val="bg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Browser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66801" y="2612995"/>
            <a:ext cx="162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Administrator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6427914" y="2915555"/>
            <a:ext cx="1624013" cy="1942101"/>
          </a:xfrm>
          <a:prstGeom prst="roundRect">
            <a:avLst>
              <a:gd name="adj" fmla="val 8123"/>
            </a:avLst>
          </a:prstGeom>
          <a:solidFill>
            <a:schemeClr val="bg1">
              <a:lumMod val="60000"/>
              <a:lumOff val="40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o Sans Intel Medium" pitchFamily="34" charset="0"/>
              <a:cs typeface="Arial" charset="0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6511372" y="3067956"/>
            <a:ext cx="1447800" cy="377740"/>
          </a:xfrm>
          <a:prstGeom prst="roundRect">
            <a:avLst>
              <a:gd name="adj" fmla="val 11143"/>
            </a:avLst>
          </a:prstGeom>
          <a:solidFill>
            <a:schemeClr val="bg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Operating System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27915" y="2623030"/>
            <a:ext cx="1624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6511372" y="3956247"/>
            <a:ext cx="1447800" cy="772857"/>
          </a:xfrm>
          <a:prstGeom prst="roundRect">
            <a:avLst>
              <a:gd name="adj" fmla="val 11143"/>
            </a:avLst>
          </a:prstGeom>
          <a:solidFill>
            <a:schemeClr val="bg1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6511372" y="3505974"/>
            <a:ext cx="1447800" cy="381000"/>
          </a:xfrm>
          <a:prstGeom prst="roundRect">
            <a:avLst/>
          </a:prstGeom>
          <a:solidFill>
            <a:schemeClr val="accent4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Mesh Agent</a:t>
            </a:r>
          </a:p>
        </p:txBody>
      </p:sp>
      <p:sp>
        <p:nvSpPr>
          <p:cNvPr id="69" name="Rounded Rectangle 68"/>
          <p:cNvSpPr/>
          <p:nvPr/>
        </p:nvSpPr>
        <p:spPr bwMode="auto">
          <a:xfrm>
            <a:off x="4593772" y="3999847"/>
            <a:ext cx="1032392" cy="381000"/>
          </a:xfrm>
          <a:prstGeom prst="roundRect">
            <a:avLst/>
          </a:prstGeom>
          <a:solidFill>
            <a:schemeClr val="accent4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Intel® AMT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Monitor</a:t>
            </a:r>
          </a:p>
        </p:txBody>
      </p:sp>
      <p:sp>
        <p:nvSpPr>
          <p:cNvPr id="11" name="Freeform 10"/>
          <p:cNvSpPr/>
          <p:nvPr/>
        </p:nvSpPr>
        <p:spPr bwMode="auto">
          <a:xfrm>
            <a:off x="2460172" y="3745109"/>
            <a:ext cx="1262878" cy="362857"/>
          </a:xfrm>
          <a:custGeom>
            <a:avLst/>
            <a:gdLst>
              <a:gd name="connsiteX0" fmla="*/ 1204686 w 1262878"/>
              <a:gd name="connsiteY0" fmla="*/ 362857 h 362857"/>
              <a:gd name="connsiteX1" fmla="*/ 1124857 w 1262878"/>
              <a:gd name="connsiteY1" fmla="*/ 94343 h 362857"/>
              <a:gd name="connsiteX2" fmla="*/ 0 w 1262878"/>
              <a:gd name="connsiteY2" fmla="*/ 0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878" h="362857">
                <a:moveTo>
                  <a:pt x="1204686" y="362857"/>
                </a:moveTo>
                <a:cubicBezTo>
                  <a:pt x="1265162" y="258838"/>
                  <a:pt x="1325638" y="154819"/>
                  <a:pt x="1124857" y="94343"/>
                </a:cubicBezTo>
                <a:cubicBezTo>
                  <a:pt x="924076" y="33867"/>
                  <a:pt x="462038" y="16933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 bwMode="auto">
          <a:xfrm>
            <a:off x="5327156" y="4282138"/>
            <a:ext cx="1313130" cy="371709"/>
          </a:xfrm>
          <a:custGeom>
            <a:avLst/>
            <a:gdLst>
              <a:gd name="connsiteX0" fmla="*/ 151987 w 1313130"/>
              <a:gd name="connsiteY0" fmla="*/ 0 h 371709"/>
              <a:gd name="connsiteX1" fmla="*/ 101187 w 1313130"/>
              <a:gd name="connsiteY1" fmla="*/ 370114 h 371709"/>
              <a:gd name="connsiteX2" fmla="*/ 1313130 w 1313130"/>
              <a:gd name="connsiteY2" fmla="*/ 108857 h 37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3130" h="371709">
                <a:moveTo>
                  <a:pt x="151987" y="0"/>
                </a:moveTo>
                <a:cubicBezTo>
                  <a:pt x="29825" y="175985"/>
                  <a:pt x="-92337" y="351971"/>
                  <a:pt x="101187" y="370114"/>
                </a:cubicBezTo>
                <a:cubicBezTo>
                  <a:pt x="294711" y="388257"/>
                  <a:pt x="803920" y="248557"/>
                  <a:pt x="1313130" y="1088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>
            <a:off x="2431143" y="4187795"/>
            <a:ext cx="4194629" cy="696204"/>
          </a:xfrm>
          <a:custGeom>
            <a:avLst/>
            <a:gdLst>
              <a:gd name="connsiteX0" fmla="*/ 0 w 4194629"/>
              <a:gd name="connsiteY0" fmla="*/ 0 h 696204"/>
              <a:gd name="connsiteX1" fmla="*/ 1378858 w 4194629"/>
              <a:gd name="connsiteY1" fmla="*/ 558800 h 696204"/>
              <a:gd name="connsiteX2" fmla="*/ 3200400 w 4194629"/>
              <a:gd name="connsiteY2" fmla="*/ 689429 h 696204"/>
              <a:gd name="connsiteX3" fmla="*/ 4194629 w 4194629"/>
              <a:gd name="connsiteY3" fmla="*/ 413657 h 6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629" h="696204">
                <a:moveTo>
                  <a:pt x="0" y="0"/>
                </a:moveTo>
                <a:cubicBezTo>
                  <a:pt x="422729" y="221947"/>
                  <a:pt x="845458" y="443895"/>
                  <a:pt x="1378858" y="558800"/>
                </a:cubicBezTo>
                <a:cubicBezTo>
                  <a:pt x="1912258" y="673705"/>
                  <a:pt x="2731105" y="713620"/>
                  <a:pt x="3200400" y="689429"/>
                </a:cubicBezTo>
                <a:cubicBezTo>
                  <a:pt x="3669695" y="665238"/>
                  <a:pt x="3932162" y="539447"/>
                  <a:pt x="4194629" y="41365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 bwMode="auto">
          <a:xfrm>
            <a:off x="5290458" y="3723338"/>
            <a:ext cx="1386114" cy="189853"/>
          </a:xfrm>
          <a:custGeom>
            <a:avLst/>
            <a:gdLst>
              <a:gd name="connsiteX0" fmla="*/ 1386114 w 1386114"/>
              <a:gd name="connsiteY0" fmla="*/ 0 h 189853"/>
              <a:gd name="connsiteX1" fmla="*/ 791028 w 1386114"/>
              <a:gd name="connsiteY1" fmla="*/ 188686 h 189853"/>
              <a:gd name="connsiteX2" fmla="*/ 0 w 1386114"/>
              <a:gd name="connsiteY2" fmla="*/ 65314 h 18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114" h="189853">
                <a:moveTo>
                  <a:pt x="1386114" y="0"/>
                </a:moveTo>
                <a:cubicBezTo>
                  <a:pt x="1204080" y="88900"/>
                  <a:pt x="1022047" y="177800"/>
                  <a:pt x="791028" y="188686"/>
                </a:cubicBezTo>
                <a:cubicBezTo>
                  <a:pt x="560009" y="199572"/>
                  <a:pt x="280004" y="132443"/>
                  <a:pt x="0" y="653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 bwMode="auto">
          <a:xfrm>
            <a:off x="2097315" y="3526033"/>
            <a:ext cx="1625600" cy="168276"/>
          </a:xfrm>
          <a:custGeom>
            <a:avLst/>
            <a:gdLst>
              <a:gd name="connsiteX0" fmla="*/ 0 w 1625600"/>
              <a:gd name="connsiteY0" fmla="*/ 168276 h 168276"/>
              <a:gd name="connsiteX1" fmla="*/ 892628 w 1625600"/>
              <a:gd name="connsiteY1" fmla="*/ 1362 h 168276"/>
              <a:gd name="connsiteX2" fmla="*/ 1625600 w 1625600"/>
              <a:gd name="connsiteY2" fmla="*/ 102962 h 16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168276">
                <a:moveTo>
                  <a:pt x="0" y="168276"/>
                </a:moveTo>
                <a:cubicBezTo>
                  <a:pt x="310847" y="90262"/>
                  <a:pt x="621695" y="12248"/>
                  <a:pt x="892628" y="1362"/>
                </a:cubicBezTo>
                <a:cubicBezTo>
                  <a:pt x="1163561" y="-9524"/>
                  <a:pt x="1394580" y="46719"/>
                  <a:pt x="1625600" y="10296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n 29"/>
          <p:cNvSpPr/>
          <p:nvPr/>
        </p:nvSpPr>
        <p:spPr bwMode="auto">
          <a:xfrm>
            <a:off x="3746400" y="5257800"/>
            <a:ext cx="451408" cy="533400"/>
          </a:xfrm>
          <a:prstGeom prst="can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5400000">
            <a:off x="3864112" y="4926650"/>
            <a:ext cx="215983" cy="304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 bwMode="auto">
          <a:xfrm>
            <a:off x="4593772" y="4938514"/>
            <a:ext cx="1032392" cy="381000"/>
          </a:xfrm>
          <a:prstGeom prst="roundRect">
            <a:avLst/>
          </a:prstGeom>
          <a:solidFill>
            <a:schemeClr val="accent4">
              <a:lumMod val="75000"/>
              <a:alpha val="6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52500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latin typeface="Neo Sans Intel Medium" pitchFamily="34" charset="0"/>
                <a:cs typeface="Arial" charset="0"/>
              </a:rPr>
              <a:t>Intel® </a:t>
            </a:r>
            <a:r>
              <a:rPr lang="en-US" sz="600" dirty="0" smtClean="0">
                <a:latin typeface="Neo Sans Intel Medium" pitchFamily="34" charset="0"/>
                <a:cs typeface="Arial" charset="0"/>
              </a:rPr>
              <a:t>AMT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eo Sans Intel Medium" pitchFamily="34" charset="0"/>
                <a:cs typeface="Arial" charset="0"/>
              </a:rPr>
              <a:t>MPS</a:t>
            </a:r>
          </a:p>
        </p:txBody>
      </p:sp>
      <p:sp>
        <p:nvSpPr>
          <p:cNvPr id="71" name="Freeform 70"/>
          <p:cNvSpPr/>
          <p:nvPr/>
        </p:nvSpPr>
        <p:spPr bwMode="auto">
          <a:xfrm>
            <a:off x="5490029" y="4635499"/>
            <a:ext cx="1371600" cy="498218"/>
          </a:xfrm>
          <a:custGeom>
            <a:avLst/>
            <a:gdLst>
              <a:gd name="connsiteX0" fmla="*/ 1371600 w 1371600"/>
              <a:gd name="connsiteY0" fmla="*/ 0 h 498218"/>
              <a:gd name="connsiteX1" fmla="*/ 595085 w 1371600"/>
              <a:gd name="connsiteY1" fmla="*/ 435428 h 498218"/>
              <a:gd name="connsiteX2" fmla="*/ 0 w 1371600"/>
              <a:gd name="connsiteY2" fmla="*/ 486228 h 49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498218">
                <a:moveTo>
                  <a:pt x="1371600" y="0"/>
                </a:moveTo>
                <a:cubicBezTo>
                  <a:pt x="1097642" y="177195"/>
                  <a:pt x="823685" y="354390"/>
                  <a:pt x="595085" y="435428"/>
                </a:cubicBezTo>
                <a:cubicBezTo>
                  <a:pt x="366485" y="516466"/>
                  <a:pt x="183242" y="501347"/>
                  <a:pt x="0" y="48622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1"/>
          <p:cNvSpPr txBox="1"/>
          <p:nvPr/>
        </p:nvSpPr>
        <p:spPr>
          <a:xfrm>
            <a:off x="454931" y="962902"/>
            <a:ext cx="78958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3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7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it comes to Intel</a:t>
            </a:r>
            <a:r>
              <a:rPr lang="en-US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®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AMT, Mesh Commander and Interceptor are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parts of MeshCentral</a:t>
            </a:r>
            <a:r>
              <a:rPr lang="en-US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MPS and Monitoring components are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next components to be added.</a:t>
            </a:r>
          </a:p>
        </p:txBody>
      </p:sp>
    </p:spTree>
    <p:extLst>
      <p:ext uri="{BB962C8B-B14F-4D97-AF65-F5344CB8AC3E}">
        <p14:creationId xmlns:p14="http://schemas.microsoft.com/office/powerpoint/2010/main" val="256751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457200" y="990600"/>
            <a:ext cx="8229600" cy="4953000"/>
          </a:xfrm>
          <a:prstGeom prst="roundRect">
            <a:avLst>
              <a:gd name="adj" fmla="val 8901"/>
            </a:avLst>
          </a:prstGeom>
          <a:solidFill>
            <a:schemeClr val="bg1">
              <a:alpha val="5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09551" y="6592888"/>
            <a:ext cx="390525" cy="285750"/>
          </a:xfrm>
        </p:spPr>
        <p:txBody>
          <a:bodyPr/>
          <a:lstStyle/>
          <a:p>
            <a:pPr>
              <a:defRPr/>
            </a:pPr>
            <a:fld id="{D720342B-18EB-48B8-AC44-6340C9442333}" type="slidenum">
              <a:rPr lang="en-US" smtClean="0">
                <a:solidFill>
                  <a:srgbClr val="FFFFFF"/>
                </a:solidFill>
                <a:latin typeface="Neo Sans Intel Medium" pitchFamily="34" charset="0"/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  <a:latin typeface="Neo Sans Intel Medium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85801" y="1143000"/>
            <a:ext cx="77692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44" tIns="128491" rIns="91244" bIns="45622" numCol="1" anchor="t" anchorCtr="1" compatLnSpc="1">
            <a:prstTxWarp prst="textNoShape">
              <a:avLst/>
            </a:prstTxWarp>
          </a:bodyPr>
          <a:lstStyle>
            <a:lvl1pPr marL="0" indent="0" algn="ctr" defTabSz="911089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 sz="2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11485" indent="0" algn="ctr" defTabSz="911089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None/>
              <a:defRPr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2pPr>
            <a:lvl3pPr marL="822972" indent="0" algn="ctr" defTabSz="911089" rtl="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None/>
              <a:defRPr sz="19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defRPr>
            </a:lvl3pPr>
            <a:lvl4pPr marL="1234457" indent="0" algn="ctr" defTabSz="911089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4pPr>
            <a:lvl5pPr marL="1645943" indent="0" algn="ctr" defTabSz="911089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5pPr>
            <a:lvl6pPr marL="2057429" indent="0" algn="ctr" defTabSz="912986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6pPr>
            <a:lvl7pPr marL="2468915" indent="0" algn="ctr" defTabSz="912986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7pPr>
            <a:lvl8pPr marL="2880402" indent="0" algn="ctr" defTabSz="912986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8pPr>
            <a:lvl9pPr marL="3291889" indent="0" algn="ctr" defTabSz="912986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Verdana" pitchFamily="34" charset="0"/>
                <a:cs typeface="+mn-cs"/>
              </a:defRPr>
            </a:lvl9pPr>
          </a:lstStyle>
          <a:p>
            <a:pPr algn="l"/>
            <a:r>
              <a:rPr lang="en-US" kern="0" dirty="0" smtClean="0"/>
              <a:t>Benefits Summary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Easy to install, </a:t>
            </a:r>
            <a:r>
              <a:rPr lang="en-US" kern="0" dirty="0">
                <a:solidFill>
                  <a:schemeClr val="tx2"/>
                </a:solidFill>
              </a:rPr>
              <a:t>j</a:t>
            </a:r>
            <a:r>
              <a:rPr lang="en-US" kern="0" dirty="0" smtClean="0">
                <a:solidFill>
                  <a:schemeClr val="tx2"/>
                </a:solidFill>
              </a:rPr>
              <a:t>ust extract &amp; run.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Easy to upgrade, one package.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Runs on any computer, including </a:t>
            </a:r>
            <a:r>
              <a:rPr lang="en-US" kern="0" dirty="0" err="1" smtClean="0">
                <a:solidFill>
                  <a:schemeClr val="tx2"/>
                </a:solidFill>
              </a:rPr>
              <a:t>IoT</a:t>
            </a:r>
            <a:r>
              <a:rPr lang="en-US" kern="0" dirty="0" smtClean="0">
                <a:solidFill>
                  <a:schemeClr val="tx2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Live user interface, one web socket interface.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Smaller code base for same features.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Improved messaging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kern="0" dirty="0" smtClean="0">
                <a:solidFill>
                  <a:schemeClr val="tx2"/>
                </a:solidFill>
              </a:rPr>
              <a:t>Integration with Commander &amp; Interceptor.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50914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Architecture">
  <a:themeElements>
    <a:clrScheme name="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C7015B"/>
      </a:hlink>
      <a:folHlink>
        <a:srgbClr val="567EB9"/>
      </a:folHlink>
    </a:clrScheme>
    <a:fontScheme name="4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4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24D23564F7B043B119641B3231AF73" ma:contentTypeVersion="0" ma:contentTypeDescription="Create a new document." ma:contentTypeScope="" ma:versionID="686a93a5a86c8a3ccf15fe2e50bab5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098D38-00CC-4C90-A4CC-1AFB59DE6EFF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EDE9EFA-B0C3-4FF6-AC71-2C0C09402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19A2734-8F90-40C4-9291-45E492329F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8724</TotalTime>
  <Words>301</Words>
  <Application>Microsoft Office PowerPoint</Application>
  <PresentationFormat>On-screen Show (4:3)</PresentationFormat>
  <Paragraphs>68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Neo Sans Intel</vt:lpstr>
      <vt:lpstr>Neo Sans Intel Medium</vt:lpstr>
      <vt:lpstr>Verdana</vt:lpstr>
      <vt:lpstr>Wingdings</vt:lpstr>
      <vt:lpstr>4_Architecture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Open Source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Ylian Saint-Hilaire</dc:creator>
  <cp:lastModifiedBy>Default</cp:lastModifiedBy>
  <cp:revision>454</cp:revision>
  <cp:lastPrinted>2011-08-04T00:56:02Z</cp:lastPrinted>
  <dcterms:created xsi:type="dcterms:W3CDTF">2011-02-04T18:34:22Z</dcterms:created>
  <dcterms:modified xsi:type="dcterms:W3CDTF">2016-07-07T18:29:54Z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0x0101003F24D23564F7B043B119641B3231AF73</vt:lpwstr>
  </property>
</Properties>
</file>