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76" r:id="rId10"/>
    <p:sldId id="277" r:id="rId11"/>
    <p:sldId id="278" r:id="rId12"/>
    <p:sldId id="272" r:id="rId13"/>
    <p:sldId id="273" r:id="rId14"/>
    <p:sldId id="274" r:id="rId15"/>
    <p:sldId id="275" r:id="rId16"/>
  </p:sldIdLst>
  <p:sldSz cx="9144000" cy="5143500" type="screen16x9"/>
  <p:notesSz cx="6858000" cy="9144000"/>
  <p:embeddedFontLst>
    <p:embeddedFont>
      <p:font typeface="Catamaran Light" panose="020B0604020202020204" charset="0"/>
      <p:regular r:id="rId18"/>
      <p:bold r:id="rId19"/>
    </p:embeddedFont>
    <p:embeddedFont>
      <p:font typeface="Catamaran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1245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slide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01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060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3450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64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16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901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69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96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5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32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48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want to explain different components of your solution (maybe there is a digital part, as well as part that is going to be implemented in person in the municipality)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83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869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52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23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12500"/>
            <a:ext cx="9144000" cy="43530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620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tamaran"/>
              <a:buNone/>
              <a:defRPr sz="52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24200" y="297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rgbClr val="282D33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F0E93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8090" y="4552049"/>
            <a:ext cx="110565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225" y="4509524"/>
            <a:ext cx="857112" cy="4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9944" y="4532887"/>
            <a:ext cx="1161070" cy="4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-12500"/>
            <a:ext cx="9144000" cy="3952800"/>
          </a:xfrm>
          <a:prstGeom prst="rect">
            <a:avLst/>
          </a:prstGeom>
          <a:solidFill>
            <a:srgbClr val="F0E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202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4800"/>
              <a:buFont typeface="Catamaran"/>
              <a:buNone/>
              <a:defRPr sz="4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800"/>
              <a:buFont typeface="Catamaran"/>
              <a:buNone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2000"/>
              <a:buFont typeface="Catamaran"/>
              <a:buNone/>
              <a:defRPr sz="120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744"/>
              </a:buClr>
              <a:buSzPts val="4200"/>
              <a:buFont typeface="Catamaran"/>
              <a:buNone/>
              <a:defRPr sz="4200" b="0" i="0" u="none" strike="noStrike" cap="none">
                <a:solidFill>
                  <a:srgbClr val="EDE744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E744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DE744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DE744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DE744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5EC4BE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tamaran"/>
              <a:buNone/>
              <a:defRPr sz="3000" b="1" i="0" u="none" strike="noStrike" cap="none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0E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4200"/>
              <a:buFont typeface="Catamaran"/>
              <a:buNone/>
              <a:defRPr sz="42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100"/>
              <a:buFont typeface="Catamaran"/>
              <a:buNone/>
              <a:defRPr sz="21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C4BE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C4BE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EC4BE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tep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312931" y="453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312931" y="1161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7" name="Shape 47"/>
          <p:cNvSpPr/>
          <p:nvPr/>
        </p:nvSpPr>
        <p:spPr>
          <a:xfrm>
            <a:off x="0" y="-4350"/>
            <a:ext cx="992400" cy="51522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72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  <a:defRPr sz="3000" b="1" i="0" u="none" strike="noStrike" cap="none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0E93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3600"/>
              <a:buFont typeface="Catamaran"/>
              <a:buNone/>
              <a:defRPr sz="36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351300" y="4715875"/>
            <a:ext cx="849600" cy="0"/>
          </a:xfrm>
          <a:prstGeom prst="straightConnector1">
            <a:avLst/>
          </a:prstGeom>
          <a:noFill/>
          <a:ln w="76200" cap="flat" cmpd="sng">
            <a:solidFill>
              <a:srgbClr val="5EC4B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428150" y="-12500"/>
            <a:ext cx="4715700" cy="51561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44950" y="1565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786050" y="15652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8283900" y="-12500"/>
            <a:ext cx="925800" cy="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EDE744"/>
                </a:solidFill>
                <a:latin typeface="Arial"/>
                <a:ea typeface="Arial"/>
                <a:cs typeface="Arial"/>
                <a:sym typeface="Arial"/>
              </a:rPr>
              <a:t>&lt;/&gt;</a:t>
            </a:r>
            <a:endParaRPr sz="3600" b="1" i="0" u="none" strike="noStrike" cap="none">
              <a:solidFill>
                <a:srgbClr val="EDE7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400"/>
              <a:buFont typeface="Catamaran"/>
              <a:buNone/>
              <a:defRPr sz="24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●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200"/>
              <a:buFont typeface="Catamaran"/>
              <a:buChar char="○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200"/>
              <a:buFont typeface="Catamaran"/>
              <a:buChar char="■"/>
              <a:defRPr sz="12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1800"/>
              <a:buFont typeface="Catamaran"/>
              <a:buChar char="●"/>
              <a:defRPr sz="1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82D33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82D33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llkagojani.github.io/T4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8" y="762000"/>
            <a:ext cx="85206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tamaran"/>
              <a:buNone/>
            </a:pPr>
            <a:r>
              <a:rPr lang="en-US" dirty="0" smtClean="0"/>
              <a:t>D </a:t>
            </a:r>
            <a:r>
              <a:rPr lang="en-US" dirty="0" smtClean="0"/>
              <a:t>A M</a:t>
            </a:r>
            <a:endParaRPr sz="5200" b="0" i="0" u="none" strike="noStrike" cap="none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24200" y="2971725"/>
            <a:ext cx="8520600" cy="5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 Light"/>
              <a:buNone/>
            </a:pPr>
            <a:r>
              <a:rPr lang="en-US" sz="2800" b="0" i="0" u="none" strike="noStrike" cap="none" dirty="0" err="1" smtClean="0">
                <a:solidFill>
                  <a:srgbClr val="282D33"/>
                </a:solidFill>
                <a:latin typeface="Catamaran Light"/>
                <a:ea typeface="Catamaran Light"/>
                <a:cs typeface="Catamaran Light"/>
                <a:sym typeface="Catamaran Light"/>
                <a:hlinkClick r:id="rId3"/>
              </a:rPr>
              <a:t>Linku</a:t>
            </a:r>
            <a:r>
              <a:rPr lang="en-US" sz="2800" b="0" i="0" u="none" strike="noStrike" cap="none" dirty="0" smtClean="0">
                <a:solidFill>
                  <a:srgbClr val="282D33"/>
                </a:solidFill>
                <a:latin typeface="Catamaran Light"/>
                <a:ea typeface="Catamaran Light"/>
                <a:cs typeface="Catamaran Light"/>
                <a:sym typeface="Catamaran Light"/>
                <a:hlinkClick r:id="rId3"/>
              </a:rPr>
              <a:t> per </a:t>
            </a:r>
            <a:r>
              <a:rPr lang="en-US" sz="2800" b="0" i="0" u="none" strike="noStrike" cap="none" dirty="0" err="1" smtClean="0">
                <a:solidFill>
                  <a:srgbClr val="282D33"/>
                </a:solidFill>
                <a:latin typeface="Catamaran Light"/>
                <a:ea typeface="Catamaran Light"/>
                <a:cs typeface="Catamaran Light"/>
                <a:sym typeface="Catamaran Light"/>
                <a:hlinkClick r:id="rId3"/>
              </a:rPr>
              <a:t>projektin</a:t>
            </a:r>
            <a:r>
              <a:rPr lang="en-US" sz="2800" b="0" i="0" u="none" strike="noStrike" cap="none" dirty="0" smtClean="0">
                <a:solidFill>
                  <a:srgbClr val="282D33"/>
                </a:solidFill>
                <a:latin typeface="Catamaran Light"/>
                <a:ea typeface="Catamaran Light"/>
                <a:cs typeface="Catamaran Light"/>
                <a:sym typeface="Catamaran Light"/>
                <a:hlinkClick r:id="rId3"/>
              </a:rPr>
              <a:t> online</a:t>
            </a:r>
            <a:endParaRPr sz="2800" b="0" i="0" u="none" strike="noStrike" cap="none" dirty="0">
              <a:solidFill>
                <a:srgbClr val="282D33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324200" y="1962150"/>
            <a:ext cx="8520600" cy="5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 Light"/>
              <a:buNone/>
              <a:defRPr sz="2800" b="0" i="0" u="none" strike="noStrike" cap="none">
                <a:solidFill>
                  <a:srgbClr val="282D33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D33"/>
              </a:buClr>
              <a:buSzPts val="2800"/>
              <a:buFont typeface="Catamaran"/>
              <a:buNone/>
              <a:defRPr sz="2800" b="0" i="0" u="none" strike="noStrike" cap="none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mtClean="0"/>
              <a:t>(Duhan Alkohol Medikamente)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dirty="0" smtClean="0"/>
              <a:t>3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Statistikat</a:t>
            </a:r>
            <a:r>
              <a:rPr lang="en-US" dirty="0" smtClean="0"/>
              <a:t> e </a:t>
            </a:r>
            <a:r>
              <a:rPr lang="en-US" dirty="0" err="1" smtClean="0"/>
              <a:t>konsumimit</a:t>
            </a:r>
            <a:r>
              <a:rPr lang="en-US" dirty="0" smtClean="0"/>
              <a:t> (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reale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6" y="666750"/>
            <a:ext cx="7146281" cy="38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dirty="0"/>
              <a:t>4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Këshilla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shëndetin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6" y="782250"/>
            <a:ext cx="7146281" cy="37193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0507" y="4400550"/>
            <a:ext cx="2407093" cy="101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/>
              <a:t>5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Mundësia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raportuarit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përdorues</a:t>
            </a:r>
            <a:r>
              <a:rPr lang="en-US" dirty="0" smtClean="0"/>
              <a:t> </a:t>
            </a:r>
            <a:r>
              <a:rPr lang="en-US" dirty="0" err="1" smtClean="0"/>
              <a:t>anonim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7" y="897950"/>
            <a:ext cx="7043140" cy="3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dirty="0"/>
              <a:t>6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Formulari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raportuesit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7" y="782250"/>
            <a:ext cx="7043140" cy="35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dirty="0" smtClean="0"/>
              <a:t>7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Formulari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e </a:t>
            </a:r>
            <a:r>
              <a:rPr lang="en-US" dirty="0" err="1" smtClean="0"/>
              <a:t>raportimit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rastit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7" y="782250"/>
            <a:ext cx="7043140" cy="36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8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Formulari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histori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qytetarët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7" y="782250"/>
            <a:ext cx="7043140" cy="35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b="1" dirty="0" smtClean="0"/>
              <a:t>Problemi kyç</a:t>
            </a:r>
            <a:endParaRPr sz="2800" b="1" i="0" u="none" strike="noStrike" cap="none" dirty="0">
              <a:solidFill>
                <a:srgbClr val="5EC4BE"/>
              </a:solidFill>
              <a:sym typeface="Catamaran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657350"/>
            <a:ext cx="852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82D33"/>
              </a:buClr>
              <a:buSzPts val="1800"/>
              <a:buFont typeface="Catamaran"/>
              <a:buNone/>
            </a:pPr>
            <a:r>
              <a:rPr lang="en" sz="2400" dirty="0" smtClean="0"/>
              <a:t>Shitja </a:t>
            </a:r>
            <a:r>
              <a:rPr lang="en" sz="2400" dirty="0" smtClean="0"/>
              <a:t>e </a:t>
            </a:r>
            <a:r>
              <a:rPr lang="en" sz="2400" dirty="0" smtClean="0">
                <a:solidFill>
                  <a:schemeClr val="accent5">
                    <a:lumMod val="75000"/>
                  </a:schemeClr>
                </a:solidFill>
              </a:rPr>
              <a:t>duhanit</a:t>
            </a:r>
            <a:r>
              <a:rPr lang="en" sz="2400" dirty="0" smtClean="0"/>
              <a:t> dhe </a:t>
            </a:r>
            <a:r>
              <a:rPr lang="en" sz="2400" dirty="0" smtClean="0">
                <a:solidFill>
                  <a:schemeClr val="accent5">
                    <a:lumMod val="75000"/>
                  </a:schemeClr>
                </a:solidFill>
              </a:rPr>
              <a:t>alkoholit</a:t>
            </a:r>
            <a:r>
              <a:rPr lang="en" sz="2400" dirty="0" smtClean="0"/>
              <a:t> pa kërkim të mjetit identifikues !</a:t>
            </a:r>
            <a:endParaRPr sz="24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395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sz="2400" b="1" dirty="0" smtClean="0"/>
              <a:t>Si </a:t>
            </a:r>
            <a:r>
              <a:rPr lang="en" sz="2400" b="1" dirty="0" smtClean="0"/>
              <a:t>t’i </a:t>
            </a:r>
            <a:r>
              <a:rPr lang="en" sz="2400" b="1" dirty="0" smtClean="0"/>
              <a:t>japim zgjidhje një problemi të caktuar?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i="0" u="none" strike="noStrike" cap="none" dirty="0" smtClean="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sz="2400" i="0" u="none" strike="noStrike" cap="none" dirty="0" smtClean="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2400" dirty="0" smtClean="0">
                <a:solidFill>
                  <a:schemeClr val="tx1"/>
                </a:solidFill>
              </a:rPr>
              <a:t>Qytetarët</a:t>
            </a:r>
            <a:r>
              <a:rPr lang="en" sz="2400" dirty="0" smtClean="0"/>
              <a:t> duhet të </a:t>
            </a:r>
            <a:r>
              <a:rPr lang="en" sz="2400" dirty="0" smtClean="0">
                <a:solidFill>
                  <a:schemeClr val="tx1"/>
                </a:solidFill>
              </a:rPr>
              <a:t>raportojnë </a:t>
            </a:r>
            <a:r>
              <a:rPr lang="en" sz="2400" dirty="0" smtClean="0">
                <a:solidFill>
                  <a:schemeClr val="tx1"/>
                </a:solidFill>
              </a:rPr>
              <a:t>shitësit </a:t>
            </a:r>
            <a:r>
              <a:rPr lang="en" sz="2400" dirty="0" smtClean="0">
                <a:solidFill>
                  <a:schemeClr val="tx1"/>
                </a:solidFill>
              </a:rPr>
              <a:t>që </a:t>
            </a:r>
            <a:r>
              <a:rPr lang="en" sz="2400" dirty="0" smtClean="0">
                <a:solidFill>
                  <a:schemeClr val="tx1"/>
                </a:solidFill>
              </a:rPr>
              <a:t>shesin </a:t>
            </a:r>
            <a:r>
              <a:rPr lang="en" sz="2400" dirty="0" smtClean="0">
                <a:solidFill>
                  <a:schemeClr val="tx1"/>
                </a:solidFill>
              </a:rPr>
              <a:t>duhan dhe alkohol pa u kërkuar mjet të identifikimit klientëve të </a:t>
            </a:r>
            <a:r>
              <a:rPr lang="en" sz="2400" dirty="0" smtClean="0">
                <a:solidFill>
                  <a:schemeClr val="tx1"/>
                </a:solidFill>
              </a:rPr>
              <a:t>tyre. Shitësi, </a:t>
            </a:r>
            <a:r>
              <a:rPr lang="en" sz="2400" dirty="0" smtClean="0">
                <a:solidFill>
                  <a:schemeClr val="tx1"/>
                </a:solidFill>
              </a:rPr>
              <a:t>me </a:t>
            </a:r>
            <a:r>
              <a:rPr lang="en" sz="2400" dirty="0" smtClean="0"/>
              <a:t>kërkimin e mjetit të identifikimit </a:t>
            </a:r>
            <a:r>
              <a:rPr lang="en" sz="2400" dirty="0" smtClean="0">
                <a:solidFill>
                  <a:schemeClr val="tx1"/>
                </a:solidFill>
              </a:rPr>
              <a:t>i vetëdijëson </a:t>
            </a:r>
            <a:r>
              <a:rPr lang="en" sz="2400" dirty="0" smtClean="0">
                <a:solidFill>
                  <a:schemeClr val="tx1"/>
                </a:solidFill>
              </a:rPr>
              <a:t>qytetarët për rrezikun e krijimit të varësisë të të miturve nga këto produkte.</a:t>
            </a:r>
            <a:r>
              <a:rPr lang="en" sz="2400" i="0" u="none" strike="noStrike" cap="none" dirty="0" smtClean="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" sz="2400" i="0" u="none" strike="noStrike" cap="none" dirty="0" smtClean="0">
                <a:solidFill>
                  <a:srgbClr val="5EC4BE"/>
                </a:solidFill>
                <a:latin typeface="Catamaran"/>
                <a:ea typeface="Catamaran"/>
                <a:cs typeface="Catamaran"/>
                <a:sym typeface="Catamaran"/>
              </a:rPr>
            </a:br>
            <a:endParaRPr sz="2400" i="0" u="none" strike="noStrike" cap="none" dirty="0">
              <a:solidFill>
                <a:schemeClr val="tx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E744"/>
              </a:buClr>
              <a:buSzPts val="1800"/>
              <a:buFont typeface="Catamaran"/>
              <a:buChar char="●"/>
            </a:pPr>
            <a:r>
              <a:rPr lang="en" dirty="0" smtClean="0"/>
              <a:t>Çdo </a:t>
            </a:r>
            <a:r>
              <a:rPr lang="en" dirty="0" smtClean="0"/>
              <a:t>qytetarë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cilit</a:t>
            </a:r>
            <a:r>
              <a:rPr lang="en-US" dirty="0" smtClean="0"/>
              <a:t> I </a:t>
            </a:r>
            <a:r>
              <a:rPr lang="en-US" dirty="0" err="1" smtClean="0"/>
              <a:t>pengon</a:t>
            </a:r>
            <a:r>
              <a:rPr lang="en-US" dirty="0" smtClean="0"/>
              <a:t> </a:t>
            </a:r>
            <a:r>
              <a:rPr lang="en-US" dirty="0" err="1" smtClean="0"/>
              <a:t>mungesa</a:t>
            </a:r>
            <a:r>
              <a:rPr lang="en-US" dirty="0" smtClean="0"/>
              <a:t> e </a:t>
            </a:r>
            <a:r>
              <a:rPr lang="en-US" dirty="0" err="1" smtClean="0"/>
              <a:t>kërkimit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mjetit</a:t>
            </a:r>
            <a:r>
              <a:rPr lang="en-US" dirty="0" smtClean="0"/>
              <a:t> </a:t>
            </a:r>
            <a:r>
              <a:rPr lang="en-US" dirty="0" err="1" smtClean="0"/>
              <a:t>identifikues</a:t>
            </a:r>
            <a:r>
              <a:rPr lang="en-US" dirty="0" smtClean="0"/>
              <a:t>.</a:t>
            </a:r>
          </a:p>
          <a:p>
            <a:pPr lvl="0"/>
            <a:r>
              <a:rPr lang="en" dirty="0"/>
              <a:t>Çdo </a:t>
            </a:r>
            <a:r>
              <a:rPr lang="en" dirty="0" smtClean="0"/>
              <a:t>qytetarë </a:t>
            </a:r>
            <a:r>
              <a:rPr lang="en-US" dirty="0" smtClean="0"/>
              <a:t>I</a:t>
            </a:r>
            <a:r>
              <a:rPr lang="en" dirty="0" smtClean="0"/>
              <a:t> cili është </a:t>
            </a:r>
            <a:r>
              <a:rPr lang="en-US" dirty="0" smtClean="0"/>
              <a:t>I</a:t>
            </a:r>
            <a:r>
              <a:rPr lang="en" dirty="0" smtClean="0"/>
              <a:t> vetëdijshëm për pasojat e cigares dhe alkoholit tek përdoruesit e mitur.</a:t>
            </a:r>
            <a:endParaRPr lang="en-US" dirty="0" smtClean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E744"/>
              </a:buClr>
              <a:buSzPts val="1800"/>
              <a:buFont typeface="Catamaran"/>
              <a:buChar char="●"/>
            </a:pPr>
            <a:endParaRPr lang="e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5500" y="1233174"/>
            <a:ext cx="4045200" cy="2786375"/>
          </a:xfrm>
        </p:spPr>
        <p:txBody>
          <a:bodyPr/>
          <a:lstStyle/>
          <a:p>
            <a:r>
              <a:rPr lang="en-US" b="1" dirty="0" err="1"/>
              <a:t>Përdoruesit</a:t>
            </a:r>
            <a:r>
              <a:rPr lang="en-US" b="1" dirty="0"/>
              <a:t>: </a:t>
            </a:r>
            <a:r>
              <a:rPr lang="en-US" b="1" dirty="0" err="1"/>
              <a:t>Qytetarët</a:t>
            </a:r>
            <a:r>
              <a:rPr lang="en-US" b="1" dirty="0"/>
              <a:t> </a:t>
            </a:r>
            <a:r>
              <a:rPr lang="en-US" sz="4400" b="1" dirty="0">
                <a:solidFill>
                  <a:srgbClr val="282D33"/>
                </a:solidFill>
              </a:rPr>
              <a:t/>
            </a:r>
            <a:br>
              <a:rPr lang="en-US" sz="4400" b="1" dirty="0">
                <a:solidFill>
                  <a:srgbClr val="282D33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61950"/>
            <a:ext cx="8520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tamaran"/>
              <a:buNone/>
            </a:pP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Raportimi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qytetarëve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do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të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mundësoj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shmangien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e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varësisë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së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personave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nën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18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vjeç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ndaj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alkoholit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dhe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3000" b="1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duhanit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/>
            </a:r>
            <a:b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</a:b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0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Pjesë të zgjidhjes së problemit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049300" y="1047750"/>
            <a:ext cx="7094700" cy="799200"/>
          </a:xfrm>
          <a:prstGeom prst="rect">
            <a:avLst/>
          </a:prstGeom>
          <a:solidFill>
            <a:srgbClr val="EDE7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049425" y="2049225"/>
            <a:ext cx="7094700" cy="799200"/>
          </a:xfrm>
          <a:prstGeom prst="rect">
            <a:avLst/>
          </a:prstGeom>
          <a:solidFill>
            <a:srgbClr val="65D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049300" y="3028950"/>
            <a:ext cx="7094700" cy="799200"/>
          </a:xfrm>
          <a:prstGeom prst="rect">
            <a:avLst/>
          </a:prstGeom>
          <a:solidFill>
            <a:srgbClr val="5EC4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049425" y="4054475"/>
            <a:ext cx="7094700" cy="799200"/>
          </a:xfrm>
          <a:prstGeom prst="rect">
            <a:avLst/>
          </a:prstGeom>
          <a:solidFill>
            <a:srgbClr val="2A6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819400" y="1200150"/>
            <a:ext cx="5924469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     </a:t>
            </a:r>
            <a:r>
              <a:rPr lang="en" sz="1600" b="1" dirty="0" smtClean="0">
                <a:solidFill>
                  <a:srgbClr val="FFFFFF"/>
                </a:solidFill>
              </a:rPr>
              <a:t>Efektet anësore dhe rritja e numrit të konsumimit</a:t>
            </a:r>
            <a:r>
              <a:rPr lang="en" sz="2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852050" y="2175975"/>
            <a:ext cx="8217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838114" y="3198425"/>
            <a:ext cx="5848686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en" sz="2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     </a:t>
            </a:r>
            <a:r>
              <a:rPr lang="en" sz="2400" b="1" dirty="0" smtClean="0">
                <a:solidFill>
                  <a:srgbClr val="FFFFFF"/>
                </a:solidFill>
              </a:rPr>
              <a:t> </a:t>
            </a:r>
            <a:r>
              <a:rPr lang="en" sz="2400" dirty="0" smtClean="0">
                <a:solidFill>
                  <a:srgbClr val="FFFFFF"/>
                </a:solidFill>
              </a:rPr>
              <a:t>Zvogëlimi i numrit të përdoruesve    </a:t>
            </a:r>
            <a:endParaRPr sz="240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861685" y="4181238"/>
            <a:ext cx="8217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505200" y="1276350"/>
            <a:ext cx="536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endParaRPr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541800" y="2185899"/>
            <a:ext cx="52905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Mbledhja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e 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informatave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të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konsumimit</a:t>
            </a:r>
            <a:r>
              <a:rPr lang="en-US" sz="2400" b="0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2400" b="0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541800" y="3178599"/>
            <a:ext cx="52905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541800" y="4171299"/>
            <a:ext cx="52905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Raportimi i rasteve</a:t>
            </a:r>
            <a:endParaRPr sz="2400" b="0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4200"/>
              <a:buFont typeface="Catamaran"/>
              <a:buNone/>
            </a:pPr>
            <a:r>
              <a:rPr lang="en" dirty="0" smtClean="0"/>
              <a:t>Karakteristikat kryesore</a:t>
            </a:r>
            <a:endParaRPr sz="42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800"/>
              <a:buFont typeface="Catamaran"/>
              <a:buChar char="●"/>
            </a:pPr>
            <a:r>
              <a:rPr lang="en" dirty="0" smtClean="0"/>
              <a:t>Harta e raportimeve</a:t>
            </a:r>
          </a:p>
          <a:p>
            <a:r>
              <a:rPr lang="en" dirty="0"/>
              <a:t>Histori nga </a:t>
            </a:r>
            <a:r>
              <a:rPr lang="en" dirty="0" smtClean="0"/>
              <a:t>qytetarët</a:t>
            </a:r>
            <a:endParaRPr lang="en" dirty="0" smtClean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800"/>
              <a:buFont typeface="Catamaran"/>
              <a:buChar char="●"/>
            </a:pPr>
            <a:r>
              <a:rPr lang="en" dirty="0" smtClean="0"/>
              <a:t>Statistikat e </a:t>
            </a:r>
            <a:r>
              <a:rPr lang="en" dirty="0" smtClean="0"/>
              <a:t>k</a:t>
            </a:r>
            <a:r>
              <a:rPr lang="en" dirty="0" smtClean="0"/>
              <a:t>onsumimit</a:t>
            </a:r>
          </a:p>
          <a:p>
            <a:r>
              <a:rPr lang="en" dirty="0"/>
              <a:t>Këshilla për </a:t>
            </a:r>
            <a:r>
              <a:rPr lang="en" dirty="0" smtClean="0"/>
              <a:t>shëndetin</a:t>
            </a:r>
            <a:endParaRPr lang="en" dirty="0" smtClean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800"/>
              <a:buFont typeface="Catamaran"/>
              <a:buChar char="●"/>
            </a:pPr>
            <a:r>
              <a:rPr lang="en" dirty="0" smtClean="0"/>
              <a:t>Formularët </a:t>
            </a:r>
            <a:r>
              <a:rPr lang="en" dirty="0" smtClean="0"/>
              <a:t>për raportim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800"/>
              <a:buFont typeface="Catamaran"/>
              <a:buChar char="●"/>
            </a:pPr>
            <a:r>
              <a:rPr lang="en" sz="1800" b="0" i="0" u="none" strike="noStrike" cap="none" dirty="0" smtClean="0">
                <a:solidFill>
                  <a:srgbClr val="282D33"/>
                </a:solidFill>
                <a:latin typeface="Catamaran"/>
                <a:ea typeface="Catamaran"/>
                <a:cs typeface="Catamaran"/>
                <a:sym typeface="Catamaran"/>
              </a:rPr>
              <a:t>Opsioni për anonimitet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1800"/>
              <a:buNone/>
            </a:pPr>
            <a:endParaRPr sz="1800" b="0" i="0" u="none" strike="noStrike" cap="none" dirty="0">
              <a:solidFill>
                <a:srgbClr val="282D3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sz="3000" b="1" i="0" u="none" strike="noStrike" cap="none" dirty="0" smtClean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Harta</a:t>
            </a:r>
            <a:r>
              <a:rPr lang="en-US" dirty="0" smtClean="0"/>
              <a:t> e </a:t>
            </a:r>
            <a:r>
              <a:rPr lang="en-US" dirty="0" err="1" smtClean="0"/>
              <a:t>raportimeve</a:t>
            </a:r>
            <a:r>
              <a:rPr lang="en-US" dirty="0" smtClean="0"/>
              <a:t>,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raportimin</a:t>
            </a:r>
            <a:r>
              <a:rPr lang="en-US" dirty="0" smtClean="0"/>
              <a:t> e </a:t>
            </a:r>
            <a:r>
              <a:rPr lang="en-US" dirty="0" err="1" smtClean="0"/>
              <a:t>fundit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butoni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raportim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6" y="782250"/>
            <a:ext cx="7043140" cy="35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50507" y="209550"/>
            <a:ext cx="71462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" dirty="0" smtClean="0"/>
              <a:t>Paraqitja e projektit në pika të shkurta</a:t>
            </a:r>
            <a:endParaRPr sz="2800" b="0" i="0" u="none" strike="noStrike" cap="none" dirty="0">
              <a:solidFill>
                <a:srgbClr val="5EC4BE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 idx="2"/>
          </p:nvPr>
        </p:nvSpPr>
        <p:spPr>
          <a:xfrm>
            <a:off x="265825" y="405350"/>
            <a:ext cx="34019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4BE"/>
              </a:buClr>
              <a:buSzPts val="2800"/>
              <a:buFont typeface="Catamaran"/>
              <a:buNone/>
            </a:pPr>
            <a:r>
              <a:rPr lang="en-US" dirty="0"/>
              <a:t>2</a:t>
            </a:r>
            <a:endParaRPr sz="3000" b="1" i="0" u="none" strike="noStrike" cap="none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090" y="4501645"/>
            <a:ext cx="69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Histori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qytetarë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7" y="897950"/>
            <a:ext cx="7043140" cy="36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304</Words>
  <Application>Microsoft Office PowerPoint</Application>
  <PresentationFormat>On-screen Show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Catamaran Light</vt:lpstr>
      <vt:lpstr>Arial</vt:lpstr>
      <vt:lpstr>Catamaran</vt:lpstr>
      <vt:lpstr>Simple Light</vt:lpstr>
      <vt:lpstr>D A M</vt:lpstr>
      <vt:lpstr>Problemi kyç</vt:lpstr>
      <vt:lpstr>Si t’i japim zgjidhje një problemi të caktuar?  Qytetarët duhet të raportojnë shitësit që shesin duhan dhe alkohol pa u kërkuar mjet të identifikimit klientëve të tyre. Shitësi, me kërkimin e mjetit të identifikimit i vetëdijëson qytetarët për rrezikun e krijimit të varësisë të të miturve nga këto produkte. </vt:lpstr>
      <vt:lpstr>Përdoruesit: Qytetarët  </vt:lpstr>
      <vt:lpstr>Raportimi i qytetarëve do të mundësoj shmangien e varësisë së personave nën 18 vjeç, ndaj alkoholit dhe duhanit. </vt:lpstr>
      <vt:lpstr>Pjesë të zgjidhjes së problemit</vt:lpstr>
      <vt:lpstr>Karakteristikat kryesore</vt:lpstr>
      <vt:lpstr>Paraqitja e projektit në pika të shkurta</vt:lpstr>
      <vt:lpstr>Paraqitja e projektit në pika të shkurta</vt:lpstr>
      <vt:lpstr>Paraqitja e projektit në pika të shkurta</vt:lpstr>
      <vt:lpstr>Paraqitja e projektit në pika të shkurta</vt:lpstr>
      <vt:lpstr>Paraqitja e projektit në pika të shkurta</vt:lpstr>
      <vt:lpstr>Paraqitja e projektit në pika të shkurta</vt:lpstr>
      <vt:lpstr>Paraqitja e projektit në pika të shkurta</vt:lpstr>
      <vt:lpstr>Paraqitja e projektit në pika të shkurta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Yllka Gojani</cp:lastModifiedBy>
  <cp:revision>32</cp:revision>
  <dcterms:modified xsi:type="dcterms:W3CDTF">2018-07-29T20:49:10Z</dcterms:modified>
</cp:coreProperties>
</file>