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2BCED8E-86C4-492A-A5E6-96923556D314}">
          <p14:sldIdLst>
            <p14:sldId id="256"/>
            <p14:sldId id="257"/>
            <p14:sldId id="258"/>
            <p14:sldId id="260"/>
            <p14:sldId id="261"/>
            <p14:sldId id="262"/>
            <p14:sldId id="263"/>
            <p14:sldId id="264"/>
            <p14:sldId id="265"/>
            <p14:sldId id="266"/>
            <p14:sldId id="267"/>
            <p14:sldId id="268"/>
            <p14:sldId id="269"/>
            <p14:sldId id="270"/>
            <p14:sldId id="27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507FB8-DACA-3D9E-AC53-42A15BCA9C0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8EDD3EE-E47A-5E86-1DC7-38498CAB9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311A4C4-618E-4A8D-42CE-71A459F7864E}"/>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5" name="Alt Bilgi Yer Tutucusu 4">
            <a:extLst>
              <a:ext uri="{FF2B5EF4-FFF2-40B4-BE49-F238E27FC236}">
                <a16:creationId xmlns:a16="http://schemas.microsoft.com/office/drawing/2014/main" id="{D7C4F9DA-EE74-096F-56F1-C0D10208E9E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9C08006-34B3-214E-6A89-6C9B7BB36137}"/>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853239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E23960-986E-29CE-C902-0A55FF85F23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3E89D18-2CC1-79EE-95B2-7754B7605D5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F976307-0976-5134-0E22-10E0A579FAD5}"/>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5" name="Alt Bilgi Yer Tutucusu 4">
            <a:extLst>
              <a:ext uri="{FF2B5EF4-FFF2-40B4-BE49-F238E27FC236}">
                <a16:creationId xmlns:a16="http://schemas.microsoft.com/office/drawing/2014/main" id="{099387E6-5E81-E6A0-BB03-D58D6CDA0FD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C0B85E-EEC3-75D3-1473-40DCFABD83FC}"/>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355122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82C95A5-C192-944D-C3EF-06100C79457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7019E0D-317D-F713-C9F7-488C44F8630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61FED2-BDFD-379A-D3FC-090EF1E2B96B}"/>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5" name="Alt Bilgi Yer Tutucusu 4">
            <a:extLst>
              <a:ext uri="{FF2B5EF4-FFF2-40B4-BE49-F238E27FC236}">
                <a16:creationId xmlns:a16="http://schemas.microsoft.com/office/drawing/2014/main" id="{66FA84C2-868A-7611-0A61-4982EA5CBE3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BBA82D0-B207-048F-C975-8E52F963AAE2}"/>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237783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66E5CC-9611-037B-6057-71E89DC4927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B0B4E9D-1080-A424-B403-77A576FD8B1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62F2410-31D6-C14E-B910-77412D1E2309}"/>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5" name="Alt Bilgi Yer Tutucusu 4">
            <a:extLst>
              <a:ext uri="{FF2B5EF4-FFF2-40B4-BE49-F238E27FC236}">
                <a16:creationId xmlns:a16="http://schemas.microsoft.com/office/drawing/2014/main" id="{6D039AED-47C4-FADD-69B1-5B01CE19636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BA50F8B-F315-4A9F-525B-04C3BC579FAD}"/>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13356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2980C-3D55-F5D8-698F-4AF4BC99CEB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A724107-7CF4-D869-EE36-E757FF909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70A56BD-9449-A384-142D-2AFC536C630D}"/>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5" name="Alt Bilgi Yer Tutucusu 4">
            <a:extLst>
              <a:ext uri="{FF2B5EF4-FFF2-40B4-BE49-F238E27FC236}">
                <a16:creationId xmlns:a16="http://schemas.microsoft.com/office/drawing/2014/main" id="{859E1F9C-13C6-6B1E-9A55-012FC645AB9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2FA0EE-3C7C-998F-C994-D856CE351AE9}"/>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426337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765565-0C0E-5A76-636F-2579D7FF886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E25C2F8-1222-BC5C-F2EF-6907C1A036F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9844B6D-DA7E-C1B4-E383-4D6FC2C6BBB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8E827A2-B4BF-6073-C6A9-16BF44607517}"/>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6" name="Alt Bilgi Yer Tutucusu 5">
            <a:extLst>
              <a:ext uri="{FF2B5EF4-FFF2-40B4-BE49-F238E27FC236}">
                <a16:creationId xmlns:a16="http://schemas.microsoft.com/office/drawing/2014/main" id="{21CAAFC2-68D2-1059-F338-924F6425E85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CE71E3A-039B-588B-94EA-9843E0623FF2}"/>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772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62F141-23CE-6D5E-CA15-EDF89134744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23AF2A-3967-F48F-594A-C8D42F063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1ACAD2E-5C78-5F74-9D75-764F719A710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0D1CFCB-7322-D8D6-17DE-1F961E469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F459C21-FC02-F58D-49D4-7632156964B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9CCEC37-A394-E7EB-28B5-344B8FFA5F59}"/>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8" name="Alt Bilgi Yer Tutucusu 7">
            <a:extLst>
              <a:ext uri="{FF2B5EF4-FFF2-40B4-BE49-F238E27FC236}">
                <a16:creationId xmlns:a16="http://schemas.microsoft.com/office/drawing/2014/main" id="{F832A4CE-463E-2A55-48C0-6B66824C07E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F805CBD-1EA3-3BDA-5AB2-941338F5D3FA}"/>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304761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D6801F-ED72-B504-04DC-1143A55B984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F89B991-2BAB-7EFD-88F2-DB51BB1C8ADA}"/>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4" name="Alt Bilgi Yer Tutucusu 3">
            <a:extLst>
              <a:ext uri="{FF2B5EF4-FFF2-40B4-BE49-F238E27FC236}">
                <a16:creationId xmlns:a16="http://schemas.microsoft.com/office/drawing/2014/main" id="{AFCFC5B1-BFDE-33F7-CCDD-03FBAC7913B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FE2AF49-5F1E-3D98-92AC-F9C592220C1B}"/>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402504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1978F9E-3230-F232-7DA5-F2F956A4ACFF}"/>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3" name="Alt Bilgi Yer Tutucusu 2">
            <a:extLst>
              <a:ext uri="{FF2B5EF4-FFF2-40B4-BE49-F238E27FC236}">
                <a16:creationId xmlns:a16="http://schemas.microsoft.com/office/drawing/2014/main" id="{9163F2BF-308E-C6F4-9C6D-D4B1989B559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CD2444E-53D2-6E4B-A6DD-E8E3E2C2BF46}"/>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219647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7543DF-189E-4E57-10DA-69CECE6CC7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C91E441-6E0C-7612-185E-543FCE744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DDF8CDF-CFE5-C857-C170-F86DD734D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BC7CBDB-D39B-CB45-33B3-3505F22C88F1}"/>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6" name="Alt Bilgi Yer Tutucusu 5">
            <a:extLst>
              <a:ext uri="{FF2B5EF4-FFF2-40B4-BE49-F238E27FC236}">
                <a16:creationId xmlns:a16="http://schemas.microsoft.com/office/drawing/2014/main" id="{5CA3D3D2-4CCC-B711-8C41-A78BADA8732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A7806BD-CBC4-810C-E971-4161014E3211}"/>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208687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AE88CD-4D25-F1E0-7BED-FB6F8B8AF66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EF9B78B-CB79-227B-95D5-1CA3E761E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FFE9E1E-EE82-E0CB-463F-CDF03AB78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2743273-B380-A7CC-3E72-4C7C31B85C3C}"/>
              </a:ext>
            </a:extLst>
          </p:cNvPr>
          <p:cNvSpPr>
            <a:spLocks noGrp="1"/>
          </p:cNvSpPr>
          <p:nvPr>
            <p:ph type="dt" sz="half" idx="10"/>
          </p:nvPr>
        </p:nvSpPr>
        <p:spPr/>
        <p:txBody>
          <a:bodyPr/>
          <a:lstStyle/>
          <a:p>
            <a:fld id="{DAEBE965-5736-4CBB-A925-B07264241CD9}" type="datetimeFigureOut">
              <a:rPr lang="tr-TR" smtClean="0"/>
              <a:t>14.12.2022</a:t>
            </a:fld>
            <a:endParaRPr lang="tr-TR"/>
          </a:p>
        </p:txBody>
      </p:sp>
      <p:sp>
        <p:nvSpPr>
          <p:cNvPr id="6" name="Alt Bilgi Yer Tutucusu 5">
            <a:extLst>
              <a:ext uri="{FF2B5EF4-FFF2-40B4-BE49-F238E27FC236}">
                <a16:creationId xmlns:a16="http://schemas.microsoft.com/office/drawing/2014/main" id="{E74CA294-3AEE-4B9F-25DF-D7A98D22B0E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6EFC000-71E2-5963-84F3-453BBD812F82}"/>
              </a:ext>
            </a:extLst>
          </p:cNvPr>
          <p:cNvSpPr>
            <a:spLocks noGrp="1"/>
          </p:cNvSpPr>
          <p:nvPr>
            <p:ph type="sldNum" sz="quarter" idx="12"/>
          </p:nvPr>
        </p:nvSpPr>
        <p:spPr/>
        <p:txBody>
          <a:bodyPr/>
          <a:lstStyle/>
          <a:p>
            <a:fld id="{83B94BD1-112E-4A9B-A409-D152302A99F8}" type="slidenum">
              <a:rPr lang="tr-TR" smtClean="0"/>
              <a:t>‹#›</a:t>
            </a:fld>
            <a:endParaRPr lang="tr-TR"/>
          </a:p>
        </p:txBody>
      </p:sp>
    </p:spTree>
    <p:extLst>
      <p:ext uri="{BB962C8B-B14F-4D97-AF65-F5344CB8AC3E}">
        <p14:creationId xmlns:p14="http://schemas.microsoft.com/office/powerpoint/2010/main" val="359972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36CA376-72CB-521C-5E78-C5F0ED3F9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56304B7-4D7C-1312-63D0-351957F13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5E57275-2784-5A7D-9D74-D08396A09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BE965-5736-4CBB-A925-B07264241CD9}" type="datetimeFigureOut">
              <a:rPr lang="tr-TR" smtClean="0"/>
              <a:t>14.12.2022</a:t>
            </a:fld>
            <a:endParaRPr lang="tr-TR"/>
          </a:p>
        </p:txBody>
      </p:sp>
      <p:sp>
        <p:nvSpPr>
          <p:cNvPr id="5" name="Alt Bilgi Yer Tutucusu 4">
            <a:extLst>
              <a:ext uri="{FF2B5EF4-FFF2-40B4-BE49-F238E27FC236}">
                <a16:creationId xmlns:a16="http://schemas.microsoft.com/office/drawing/2014/main" id="{3033C35F-9795-2486-2BFA-402E42742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544C5CB-BC70-23DF-B10A-0E32554E6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94BD1-112E-4A9B-A409-D152302A99F8}" type="slidenum">
              <a:rPr lang="tr-TR" smtClean="0"/>
              <a:t>‹#›</a:t>
            </a:fld>
            <a:endParaRPr lang="tr-TR"/>
          </a:p>
        </p:txBody>
      </p:sp>
    </p:spTree>
    <p:extLst>
      <p:ext uri="{BB962C8B-B14F-4D97-AF65-F5344CB8AC3E}">
        <p14:creationId xmlns:p14="http://schemas.microsoft.com/office/powerpoint/2010/main" val="2240847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CA9D0E-79DF-3672-D7BB-57E4390A8176}"/>
              </a:ext>
            </a:extLst>
          </p:cNvPr>
          <p:cNvSpPr>
            <a:spLocks noGrp="1"/>
          </p:cNvSpPr>
          <p:nvPr>
            <p:ph type="ctrTitle"/>
          </p:nvPr>
        </p:nvSpPr>
        <p:spPr>
          <a:xfrm>
            <a:off x="1524000" y="599848"/>
            <a:ext cx="9144000" cy="2387600"/>
          </a:xfrm>
        </p:spPr>
        <p:txBody>
          <a:bodyPr/>
          <a:lstStyle/>
          <a:p>
            <a:r>
              <a:rPr lang="tr-TR" b="1" dirty="0"/>
              <a:t>GÖRÜNTÜ İŞLEME DERSİ</a:t>
            </a:r>
          </a:p>
        </p:txBody>
      </p:sp>
      <p:sp>
        <p:nvSpPr>
          <p:cNvPr id="3" name="Alt Başlık 2">
            <a:extLst>
              <a:ext uri="{FF2B5EF4-FFF2-40B4-BE49-F238E27FC236}">
                <a16:creationId xmlns:a16="http://schemas.microsoft.com/office/drawing/2014/main" id="{C04A1690-503B-9E3C-7DD0-9E47F5A52C52}"/>
              </a:ext>
            </a:extLst>
          </p:cNvPr>
          <p:cNvSpPr>
            <a:spLocks noGrp="1"/>
          </p:cNvSpPr>
          <p:nvPr>
            <p:ph type="subTitle" idx="1"/>
          </p:nvPr>
        </p:nvSpPr>
        <p:spPr/>
        <p:txBody>
          <a:bodyPr>
            <a:normAutofit fontScale="70000" lnSpcReduction="20000"/>
          </a:bodyPr>
          <a:lstStyle/>
          <a:p>
            <a:r>
              <a:rPr lang="tr-TR" sz="7800" dirty="0"/>
              <a:t>Makale Özet Slaytı</a:t>
            </a:r>
          </a:p>
          <a:p>
            <a:endParaRPr lang="tr-TR" dirty="0"/>
          </a:p>
          <a:p>
            <a:r>
              <a:rPr lang="tr-TR" sz="6600" dirty="0"/>
              <a:t>İsmail YILMAZ</a:t>
            </a:r>
          </a:p>
        </p:txBody>
      </p:sp>
    </p:spTree>
    <p:extLst>
      <p:ext uri="{BB962C8B-B14F-4D97-AF65-F5344CB8AC3E}">
        <p14:creationId xmlns:p14="http://schemas.microsoft.com/office/powerpoint/2010/main" val="335166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DBA73A-7DF2-837D-AB1D-B84AC815A428}"/>
              </a:ext>
            </a:extLst>
          </p:cNvPr>
          <p:cNvSpPr>
            <a:spLocks noGrp="1"/>
          </p:cNvSpPr>
          <p:nvPr>
            <p:ph type="title"/>
          </p:nvPr>
        </p:nvSpPr>
        <p:spPr/>
        <p:txBody>
          <a:bodyPr/>
          <a:lstStyle/>
          <a:p>
            <a:r>
              <a:rPr lang="tr-TR" dirty="0"/>
              <a:t>K-MEANS Algoritması</a:t>
            </a:r>
          </a:p>
        </p:txBody>
      </p:sp>
      <p:sp>
        <p:nvSpPr>
          <p:cNvPr id="3" name="İçerik Yer Tutucusu 2">
            <a:extLst>
              <a:ext uri="{FF2B5EF4-FFF2-40B4-BE49-F238E27FC236}">
                <a16:creationId xmlns:a16="http://schemas.microsoft.com/office/drawing/2014/main" id="{559379E8-2B66-D459-E334-AC53668DA357}"/>
              </a:ext>
            </a:extLst>
          </p:cNvPr>
          <p:cNvSpPr>
            <a:spLocks noGrp="1"/>
          </p:cNvSpPr>
          <p:nvPr>
            <p:ph idx="1"/>
          </p:nvPr>
        </p:nvSpPr>
        <p:spPr/>
        <p:txBody>
          <a:bodyPr/>
          <a:lstStyle/>
          <a:p>
            <a:r>
              <a:rPr lang="tr-TR" dirty="0"/>
              <a:t>K-</a:t>
            </a:r>
            <a:r>
              <a:rPr lang="tr-TR" dirty="0" err="1"/>
              <a:t>means</a:t>
            </a:r>
            <a:r>
              <a:rPr lang="tr-TR" dirty="0"/>
              <a:t> ve türevleri yaygın olarak kullanılmakta olan kümeleme algoritmalarıdır. K-</a:t>
            </a:r>
            <a:r>
              <a:rPr lang="tr-TR" dirty="0" err="1"/>
              <a:t>means</a:t>
            </a:r>
            <a:r>
              <a:rPr lang="tr-TR" dirty="0"/>
              <a:t> algoritması ile aynı türden nesneler farklı özelliklerine göre, benzer kümelere ayrılmaktadırlar. Görüntü işleme süreci ile özellikleri belirlenmiş olan nesneler, benzerlik veya benzemezlik oranlarına göre farklı sınıflarda kümelenmektedirler.</a:t>
            </a:r>
          </a:p>
        </p:txBody>
      </p:sp>
    </p:spTree>
    <p:extLst>
      <p:ext uri="{BB962C8B-B14F-4D97-AF65-F5344CB8AC3E}">
        <p14:creationId xmlns:p14="http://schemas.microsoft.com/office/powerpoint/2010/main" val="258982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47412F-84B7-B628-B131-56D818B8950A}"/>
              </a:ext>
            </a:extLst>
          </p:cNvPr>
          <p:cNvSpPr>
            <a:spLocks noGrp="1"/>
          </p:cNvSpPr>
          <p:nvPr>
            <p:ph type="title"/>
          </p:nvPr>
        </p:nvSpPr>
        <p:spPr/>
        <p:txBody>
          <a:bodyPr/>
          <a:lstStyle/>
          <a:p>
            <a:r>
              <a:rPr lang="tr-TR" dirty="0"/>
              <a:t>Kullanılacak Yöntem</a:t>
            </a:r>
          </a:p>
        </p:txBody>
      </p:sp>
      <p:sp>
        <p:nvSpPr>
          <p:cNvPr id="3" name="İçerik Yer Tutucusu 2">
            <a:extLst>
              <a:ext uri="{FF2B5EF4-FFF2-40B4-BE49-F238E27FC236}">
                <a16:creationId xmlns:a16="http://schemas.microsoft.com/office/drawing/2014/main" id="{6E589FE8-F19A-1DA7-52F8-6F9F30AEE275}"/>
              </a:ext>
            </a:extLst>
          </p:cNvPr>
          <p:cNvSpPr>
            <a:spLocks noGrp="1"/>
          </p:cNvSpPr>
          <p:nvPr>
            <p:ph idx="1"/>
          </p:nvPr>
        </p:nvSpPr>
        <p:spPr>
          <a:xfrm>
            <a:off x="838200" y="1690688"/>
            <a:ext cx="8362950" cy="4351338"/>
          </a:xfrm>
        </p:spPr>
        <p:txBody>
          <a:bodyPr/>
          <a:lstStyle/>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pic>
        <p:nvPicPr>
          <p:cNvPr id="7" name="Resim 6">
            <a:extLst>
              <a:ext uri="{FF2B5EF4-FFF2-40B4-BE49-F238E27FC236}">
                <a16:creationId xmlns:a16="http://schemas.microsoft.com/office/drawing/2014/main" id="{AE1861D0-BE28-D517-8F71-61852DA1A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360" y="1310640"/>
            <a:ext cx="2377440" cy="4236720"/>
          </a:xfrm>
          <a:prstGeom prst="rect">
            <a:avLst/>
          </a:prstGeom>
        </p:spPr>
      </p:pic>
    </p:spTree>
    <p:extLst>
      <p:ext uri="{BB962C8B-B14F-4D97-AF65-F5344CB8AC3E}">
        <p14:creationId xmlns:p14="http://schemas.microsoft.com/office/powerpoint/2010/main" val="278432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60DA57-F146-9580-1316-542658764886}"/>
              </a:ext>
            </a:extLst>
          </p:cNvPr>
          <p:cNvSpPr>
            <a:spLocks noGrp="1"/>
          </p:cNvSpPr>
          <p:nvPr>
            <p:ph type="title"/>
          </p:nvPr>
        </p:nvSpPr>
        <p:spPr/>
        <p:txBody>
          <a:bodyPr/>
          <a:lstStyle/>
          <a:p>
            <a:r>
              <a:rPr lang="tr-TR" dirty="0"/>
              <a:t>1-) Görüntü ön işleme aşaması</a:t>
            </a:r>
          </a:p>
        </p:txBody>
      </p:sp>
      <p:sp>
        <p:nvSpPr>
          <p:cNvPr id="3" name="İçerik Yer Tutucusu 2">
            <a:extLst>
              <a:ext uri="{FF2B5EF4-FFF2-40B4-BE49-F238E27FC236}">
                <a16:creationId xmlns:a16="http://schemas.microsoft.com/office/drawing/2014/main" id="{2A678FD8-A041-FF06-57CC-405BDF7C6E2D}"/>
              </a:ext>
            </a:extLst>
          </p:cNvPr>
          <p:cNvSpPr>
            <a:spLocks noGrp="1"/>
          </p:cNvSpPr>
          <p:nvPr>
            <p:ph idx="1"/>
          </p:nvPr>
        </p:nvSpPr>
        <p:spPr>
          <a:xfrm>
            <a:off x="838200" y="1825625"/>
            <a:ext cx="4928118" cy="4351338"/>
          </a:xfrm>
        </p:spPr>
        <p:txBody>
          <a:bodyPr>
            <a:normAutofit lnSpcReduction="10000"/>
          </a:bodyPr>
          <a:lstStyle/>
          <a:p>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p:txBody>
      </p:sp>
      <p:pic>
        <p:nvPicPr>
          <p:cNvPr id="5" name="Resim 4" descr="mutfak eşyası içeren bir resim&#10;&#10;Açıklama otomatik olarak oluşturuldu">
            <a:extLst>
              <a:ext uri="{FF2B5EF4-FFF2-40B4-BE49-F238E27FC236}">
                <a16:creationId xmlns:a16="http://schemas.microsoft.com/office/drawing/2014/main" id="{8038F8F3-3B23-7DB4-0CEB-EF46B3EB3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6806" y="1640284"/>
            <a:ext cx="2509880" cy="3577431"/>
          </a:xfrm>
          <a:prstGeom prst="rect">
            <a:avLst/>
          </a:prstGeom>
        </p:spPr>
      </p:pic>
      <p:pic>
        <p:nvPicPr>
          <p:cNvPr id="7" name="Resim 6" descr="mutfak eşyası içeren bir resim&#10;&#10;Açıklama otomatik olarak oluşturuldu">
            <a:extLst>
              <a:ext uri="{FF2B5EF4-FFF2-40B4-BE49-F238E27FC236}">
                <a16:creationId xmlns:a16="http://schemas.microsoft.com/office/drawing/2014/main" id="{BD4595AF-8EBE-4A89-729C-90F452B81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2560966" cy="3577432"/>
          </a:xfrm>
          <a:prstGeom prst="rect">
            <a:avLst/>
          </a:prstGeom>
        </p:spPr>
      </p:pic>
    </p:spTree>
    <p:extLst>
      <p:ext uri="{BB962C8B-B14F-4D97-AF65-F5344CB8AC3E}">
        <p14:creationId xmlns:p14="http://schemas.microsoft.com/office/powerpoint/2010/main" val="112769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CECC42-C436-38A2-51A6-6159684F5A12}"/>
              </a:ext>
            </a:extLst>
          </p:cNvPr>
          <p:cNvSpPr>
            <a:spLocks noGrp="1"/>
          </p:cNvSpPr>
          <p:nvPr>
            <p:ph type="title"/>
          </p:nvPr>
        </p:nvSpPr>
        <p:spPr/>
        <p:txBody>
          <a:bodyPr/>
          <a:lstStyle/>
          <a:p>
            <a:r>
              <a:rPr lang="tr-TR" dirty="0"/>
              <a:t>2-) Nesne bulma ve özellik çıkarımı işlemi aşaması</a:t>
            </a:r>
          </a:p>
        </p:txBody>
      </p:sp>
      <p:sp>
        <p:nvSpPr>
          <p:cNvPr id="3" name="İçerik Yer Tutucusu 2">
            <a:extLst>
              <a:ext uri="{FF2B5EF4-FFF2-40B4-BE49-F238E27FC236}">
                <a16:creationId xmlns:a16="http://schemas.microsoft.com/office/drawing/2014/main" id="{474F483C-8C37-7B7A-EEFB-168FCB74BE59}"/>
              </a:ext>
            </a:extLst>
          </p:cNvPr>
          <p:cNvSpPr>
            <a:spLocks noGrp="1"/>
          </p:cNvSpPr>
          <p:nvPr>
            <p:ph idx="1"/>
          </p:nvPr>
        </p:nvSpPr>
        <p:spPr/>
        <p:txBody>
          <a:bodyPr/>
          <a:lstStyle/>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p:txBody>
      </p:sp>
    </p:spTree>
    <p:extLst>
      <p:ext uri="{BB962C8B-B14F-4D97-AF65-F5344CB8AC3E}">
        <p14:creationId xmlns:p14="http://schemas.microsoft.com/office/powerpoint/2010/main" val="335802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E9EB0-E674-8768-7F9A-65DC99155FA0}"/>
              </a:ext>
            </a:extLst>
          </p:cNvPr>
          <p:cNvSpPr>
            <a:spLocks noGrp="1"/>
          </p:cNvSpPr>
          <p:nvPr>
            <p:ph type="title"/>
          </p:nvPr>
        </p:nvSpPr>
        <p:spPr/>
        <p:txBody>
          <a:bodyPr/>
          <a:lstStyle/>
          <a:p>
            <a:r>
              <a:rPr lang="tr-TR" dirty="0"/>
              <a:t>3-)Sınıflandırma işlemi aşaması</a:t>
            </a:r>
          </a:p>
        </p:txBody>
      </p:sp>
      <p:sp>
        <p:nvSpPr>
          <p:cNvPr id="3" name="İçerik Yer Tutucusu 2">
            <a:extLst>
              <a:ext uri="{FF2B5EF4-FFF2-40B4-BE49-F238E27FC236}">
                <a16:creationId xmlns:a16="http://schemas.microsoft.com/office/drawing/2014/main" id="{7B5926C8-1BA0-6E40-0F8F-DD5A5276A27E}"/>
              </a:ext>
            </a:extLst>
          </p:cNvPr>
          <p:cNvSpPr>
            <a:spLocks noGrp="1"/>
          </p:cNvSpPr>
          <p:nvPr>
            <p:ph idx="1"/>
          </p:nvPr>
        </p:nvSpPr>
        <p:spPr/>
        <p:txBody>
          <a:bodyPr/>
          <a:lstStyle/>
          <a:p>
            <a:r>
              <a:rPr lang="tr-TR" dirty="0"/>
              <a:t>Kümeleme, fiziksel veya soyut nesneleri benzer nesne sınıfları içerisinde gruplama sürecidir. Veri kümeleme, küme analizi olarak da tanımlanmaktadır. Kümeleme analizinde desen, nokta veya nesnelerin doğal olarak gruplandırılması yapılmaktadır. Kümeleme analizi ile çok değişkenli özellikler içeren veriler kümelendirebilmektedir.</a:t>
            </a:r>
          </a:p>
          <a:p>
            <a:r>
              <a:rPr lang="tr-TR" dirty="0"/>
              <a:t>Yapılan çalışmada, görüntü işleme teknikleri kullanılarak bulunan nesnelerin sınıflandırma işleminde iki farklı kümeleme yöntemi önerilmektedir.</a:t>
            </a:r>
          </a:p>
        </p:txBody>
      </p:sp>
    </p:spTree>
    <p:extLst>
      <p:ext uri="{BB962C8B-B14F-4D97-AF65-F5344CB8AC3E}">
        <p14:creationId xmlns:p14="http://schemas.microsoft.com/office/powerpoint/2010/main" val="63375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1DF8DB-9744-DB72-3E15-EC0450155A95}"/>
              </a:ext>
            </a:extLst>
          </p:cNvPr>
          <p:cNvSpPr>
            <a:spLocks noGrp="1"/>
          </p:cNvSpPr>
          <p:nvPr>
            <p:ph type="title"/>
          </p:nvPr>
        </p:nvSpPr>
        <p:spPr/>
        <p:txBody>
          <a:bodyPr/>
          <a:lstStyle/>
          <a:p>
            <a:r>
              <a:rPr lang="tr-TR" dirty="0"/>
              <a:t>Önerilen Kümeleme Yöntemleri</a:t>
            </a:r>
          </a:p>
        </p:txBody>
      </p:sp>
      <p:sp>
        <p:nvSpPr>
          <p:cNvPr id="3" name="İçerik Yer Tutucusu 2">
            <a:extLst>
              <a:ext uri="{FF2B5EF4-FFF2-40B4-BE49-F238E27FC236}">
                <a16:creationId xmlns:a16="http://schemas.microsoft.com/office/drawing/2014/main" id="{BDE3EFB2-85D0-071B-9857-1437A1C619E6}"/>
              </a:ext>
            </a:extLst>
          </p:cNvPr>
          <p:cNvSpPr>
            <a:spLocks noGrp="1"/>
          </p:cNvSpPr>
          <p:nvPr>
            <p:ph idx="1"/>
          </p:nvPr>
        </p:nvSpPr>
        <p:spPr/>
        <p:txBody>
          <a:bodyPr/>
          <a:lstStyle/>
          <a:p>
            <a:pPr marL="0" indent="0">
              <a:buNone/>
            </a:pPr>
            <a:r>
              <a:rPr lang="tr-TR" dirty="0"/>
              <a:t>1-) Ortalama tabanlı sınıflandırma</a:t>
            </a:r>
          </a:p>
          <a:p>
            <a:pPr marL="0" indent="0">
              <a:buNone/>
            </a:pPr>
            <a:r>
              <a:rPr lang="tr-TR" dirty="0"/>
              <a:t>Önerilen ilk yöntemde ortamda bulunan nesneler kendi aralarında otomatik olarak 3 sınıfa ayrıştırılmaktadır. Sınıflandırma işleminde oluşturulan ilk küme merkezi hesaplanırken aşağıdaki formül kullanılmaktadır. Denklemde K2, ortanca (ikinci) küme merkezini, N ortamda bulunan nesne sayısını, </a:t>
            </a:r>
            <a:r>
              <a:rPr lang="tr-TR" dirty="0" err="1"/>
              <a:t>Ax</a:t>
            </a:r>
            <a:r>
              <a:rPr lang="tr-TR" dirty="0"/>
              <a:t> (m00) x </a:t>
            </a:r>
            <a:r>
              <a:rPr lang="tr-TR" dirty="0" err="1"/>
              <a:t>indisli</a:t>
            </a:r>
            <a:r>
              <a:rPr lang="tr-TR" dirty="0"/>
              <a:t> nesnenin alanını ifade etmektedir.</a:t>
            </a:r>
          </a:p>
        </p:txBody>
      </p:sp>
      <p:pic>
        <p:nvPicPr>
          <p:cNvPr id="5" name="Resim 4" descr="metin, saat içeren bir resim&#10;&#10;Açıklama otomatik olarak oluşturuldu">
            <a:extLst>
              <a:ext uri="{FF2B5EF4-FFF2-40B4-BE49-F238E27FC236}">
                <a16:creationId xmlns:a16="http://schemas.microsoft.com/office/drawing/2014/main" id="{1C8BCFA1-EAA0-7515-6AE2-D2C97560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370" y="4558665"/>
            <a:ext cx="2983230" cy="1272566"/>
          </a:xfrm>
          <a:prstGeom prst="rect">
            <a:avLst/>
          </a:prstGeom>
        </p:spPr>
      </p:pic>
    </p:spTree>
    <p:extLst>
      <p:ext uri="{BB962C8B-B14F-4D97-AF65-F5344CB8AC3E}">
        <p14:creationId xmlns:p14="http://schemas.microsoft.com/office/powerpoint/2010/main" val="248082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6844A9-FA18-4A18-57E6-AF6E5B606551}"/>
              </a:ext>
            </a:extLst>
          </p:cNvPr>
          <p:cNvSpPr>
            <a:spLocks noGrp="1"/>
          </p:cNvSpPr>
          <p:nvPr>
            <p:ph type="title"/>
          </p:nvPr>
        </p:nvSpPr>
        <p:spPr>
          <a:xfrm>
            <a:off x="838200" y="-121297"/>
            <a:ext cx="10515600" cy="1325563"/>
          </a:xfrm>
        </p:spPr>
        <p:txBody>
          <a:bodyPr/>
          <a:lstStyle/>
          <a:p>
            <a:r>
              <a:rPr lang="tr-TR" dirty="0"/>
              <a:t>K-</a:t>
            </a:r>
            <a:r>
              <a:rPr lang="tr-TR" dirty="0" err="1"/>
              <a:t>means</a:t>
            </a:r>
            <a:r>
              <a:rPr lang="tr-TR" dirty="0"/>
              <a:t> kümeleme yöntemi</a:t>
            </a:r>
          </a:p>
        </p:txBody>
      </p:sp>
      <p:sp>
        <p:nvSpPr>
          <p:cNvPr id="3" name="İçerik Yer Tutucusu 2">
            <a:extLst>
              <a:ext uri="{FF2B5EF4-FFF2-40B4-BE49-F238E27FC236}">
                <a16:creationId xmlns:a16="http://schemas.microsoft.com/office/drawing/2014/main" id="{3F14F4FE-D4EB-C012-5CD6-05DE46A30568}"/>
              </a:ext>
            </a:extLst>
          </p:cNvPr>
          <p:cNvSpPr>
            <a:spLocks noGrp="1"/>
          </p:cNvSpPr>
          <p:nvPr>
            <p:ph sz="half" idx="1"/>
          </p:nvPr>
        </p:nvSpPr>
        <p:spPr>
          <a:xfrm>
            <a:off x="558281" y="1026984"/>
            <a:ext cx="5181600" cy="4475713"/>
          </a:xfrm>
        </p:spPr>
        <p:txBody>
          <a:bodyPr>
            <a:noAutofit/>
          </a:bodyPr>
          <a:lstStyle/>
          <a:p>
            <a:r>
              <a:rPr lang="tr-TR" sz="2400" dirty="0"/>
              <a:t>K-</a:t>
            </a:r>
            <a:r>
              <a:rPr lang="tr-TR" sz="2400" dirty="0" err="1"/>
              <a:t>means</a:t>
            </a:r>
            <a:r>
              <a:rPr lang="tr-TR" sz="2400" dirty="0"/>
              <a:t> algoritması, N adet veri nesnesinin K adet kümeye bölünmesidir. K-</a:t>
            </a:r>
            <a:r>
              <a:rPr lang="tr-TR" sz="2400" dirty="0" err="1"/>
              <a:t>means</a:t>
            </a:r>
            <a:r>
              <a:rPr lang="tr-TR" sz="2400" dirty="0"/>
              <a:t> kümeleme, karesel hatayı en aza indirgemek için N tane veriyi K adet kümeye bölümlemeyi amaçlamaktadır. K-</a:t>
            </a:r>
            <a:r>
              <a:rPr lang="tr-TR" sz="2400" dirty="0" err="1"/>
              <a:t>means</a:t>
            </a:r>
            <a:r>
              <a:rPr lang="tr-TR" sz="2400" dirty="0"/>
              <a:t> algoritmasının temel amacı bölümleme sonucunda elde edilen küme içindeki verilerin benzerliklerinin maksimum, kümeler arasındaki benzerliklerin ise minimum olmasıdır. K-</a:t>
            </a:r>
            <a:r>
              <a:rPr lang="tr-TR" sz="2400" dirty="0" err="1"/>
              <a:t>means</a:t>
            </a:r>
            <a:r>
              <a:rPr lang="tr-TR" sz="2400" dirty="0"/>
              <a:t> algoritmasının çalışma sürecini maddeler halinde sunulan 4 aşamada ifade edilmektedir.</a:t>
            </a:r>
          </a:p>
          <a:p>
            <a:endParaRPr lang="tr-TR" sz="2400" dirty="0"/>
          </a:p>
        </p:txBody>
      </p:sp>
      <p:sp>
        <p:nvSpPr>
          <p:cNvPr id="4" name="İçerik Yer Tutucusu 3">
            <a:extLst>
              <a:ext uri="{FF2B5EF4-FFF2-40B4-BE49-F238E27FC236}">
                <a16:creationId xmlns:a16="http://schemas.microsoft.com/office/drawing/2014/main" id="{C2145781-15EC-2E0B-CAD3-91F7C90B0BD1}"/>
              </a:ext>
            </a:extLst>
          </p:cNvPr>
          <p:cNvSpPr>
            <a:spLocks noGrp="1"/>
          </p:cNvSpPr>
          <p:nvPr>
            <p:ph sz="half" idx="2"/>
          </p:nvPr>
        </p:nvSpPr>
        <p:spPr>
          <a:xfrm>
            <a:off x="6340151" y="1026985"/>
            <a:ext cx="5181600" cy="4475712"/>
          </a:xfrm>
        </p:spPr>
        <p:txBody>
          <a:bodyPr>
            <a:noAutofit/>
          </a:bodyPr>
          <a:lstStyle/>
          <a:p>
            <a:r>
              <a:rPr lang="tr-TR" sz="2400" dirty="0"/>
              <a:t>1. İlk olarak, K adet küme için rastgele başlangıç küme merkezleri belirlenmektedir, </a:t>
            </a:r>
          </a:p>
          <a:p>
            <a:r>
              <a:rPr lang="tr-TR" sz="2400" dirty="0"/>
              <a:t>2. Her nesnenin seçilmiş olan küme merkez noktalarına olan uzaklığı hesaplanmaktadır. Küme merkez noktalarına olan uzaklıklarına göre tüm nesneler k adet kümeden en yakın olan kümeye yerleştirilmektedir.</a:t>
            </a:r>
          </a:p>
          <a:p>
            <a:r>
              <a:rPr lang="tr-TR" sz="2400" dirty="0"/>
              <a:t> 3. Yeni oluşan kümelerin merkez noktaları, o kümedeki tüm nesnelerin ortalama değerlerinden elde edilmiş veriye göre değiştirilmektedir</a:t>
            </a:r>
          </a:p>
          <a:p>
            <a:r>
              <a:rPr lang="tr-TR" sz="2400" dirty="0"/>
              <a:t>4. Küme merkez noktaları sabit olmadığı sürece 2. ve 3. adımlar tekrarlanmaktadır.</a:t>
            </a:r>
          </a:p>
        </p:txBody>
      </p:sp>
    </p:spTree>
    <p:extLst>
      <p:ext uri="{BB962C8B-B14F-4D97-AF65-F5344CB8AC3E}">
        <p14:creationId xmlns:p14="http://schemas.microsoft.com/office/powerpoint/2010/main" val="205775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3012FD-8766-EDEB-7A5F-2C43E45156F4}"/>
              </a:ext>
            </a:extLst>
          </p:cNvPr>
          <p:cNvSpPr>
            <a:spLocks noGrp="1"/>
          </p:cNvSpPr>
          <p:nvPr>
            <p:ph type="title"/>
          </p:nvPr>
        </p:nvSpPr>
        <p:spPr/>
        <p:txBody>
          <a:bodyPr/>
          <a:lstStyle/>
          <a:p>
            <a:r>
              <a:rPr lang="tr-TR" b="1" dirty="0">
                <a:latin typeface="Calibri Light (Başlıklar)"/>
                <a:cs typeface="Arial" panose="020B0604020202020204" pitchFamily="34" charset="0"/>
              </a:rPr>
              <a:t>Morfolojik İşlemler</a:t>
            </a:r>
          </a:p>
        </p:txBody>
      </p:sp>
      <p:sp>
        <p:nvSpPr>
          <p:cNvPr id="3" name="İçerik Yer Tutucusu 2">
            <a:extLst>
              <a:ext uri="{FF2B5EF4-FFF2-40B4-BE49-F238E27FC236}">
                <a16:creationId xmlns:a16="http://schemas.microsoft.com/office/drawing/2014/main" id="{56C6F09C-C728-4EE2-CCE6-A73EA59C727E}"/>
              </a:ext>
            </a:extLst>
          </p:cNvPr>
          <p:cNvSpPr>
            <a:spLocks noGrp="1"/>
          </p:cNvSpPr>
          <p:nvPr>
            <p:ph idx="1"/>
          </p:nvPr>
        </p:nvSpPr>
        <p:spPr/>
        <p:txBody>
          <a:bodyPr/>
          <a:lstStyle/>
          <a:p>
            <a:r>
              <a:rPr lang="tr-TR" dirty="0">
                <a:cs typeface="Arial" panose="020B0604020202020204" pitchFamily="34" charset="0"/>
              </a:rPr>
              <a:t>Morfolojik işlemlerin temel amacı, görüntünün temel özelliklerini korumak ve görüntüyü basitleştirmektir.</a:t>
            </a:r>
          </a:p>
          <a:p>
            <a:endParaRPr lang="tr-TR" dirty="0">
              <a:cs typeface="Arial" panose="020B0604020202020204" pitchFamily="34" charset="0"/>
            </a:endParaRPr>
          </a:p>
          <a:p>
            <a:r>
              <a:rPr lang="tr-TR" b="1" dirty="0" err="1"/>
              <a:t>Üstşapka</a:t>
            </a:r>
            <a:r>
              <a:rPr lang="tr-TR" b="1" dirty="0"/>
              <a:t> dönüşümü </a:t>
            </a:r>
            <a:r>
              <a:rPr lang="tr-TR" dirty="0"/>
              <a:t>: Bir giriş görüntüsüne morfolojik açma işlemi uygulandıktan sonra uygulama sonucunun orijinal giriş görüntüsünden çıkarılması işlemidir.</a:t>
            </a:r>
          </a:p>
          <a:p>
            <a:r>
              <a:rPr lang="tr-TR" b="1" dirty="0"/>
              <a:t>Alt-şapka dönüşümü : </a:t>
            </a:r>
            <a:r>
              <a:rPr lang="tr-TR" dirty="0"/>
              <a:t>Bir giriş görüntüsüne morfolojik bir kapama işlemi uygulandıktan sonra uygulama sonucunun orijinal giriş görüntüsünden çıkarılması işlemidir</a:t>
            </a:r>
            <a:endParaRPr lang="tr-TR" dirty="0">
              <a:cs typeface="Arial" panose="020B0604020202020204" pitchFamily="34" charset="0"/>
            </a:endParaRPr>
          </a:p>
        </p:txBody>
      </p:sp>
    </p:spTree>
    <p:extLst>
      <p:ext uri="{BB962C8B-B14F-4D97-AF65-F5344CB8AC3E}">
        <p14:creationId xmlns:p14="http://schemas.microsoft.com/office/powerpoint/2010/main" val="234735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004527-F0A1-E2D8-A21A-06FA68F2F678}"/>
              </a:ext>
            </a:extLst>
          </p:cNvPr>
          <p:cNvSpPr>
            <a:spLocks noGrp="1"/>
          </p:cNvSpPr>
          <p:nvPr>
            <p:ph type="title"/>
          </p:nvPr>
        </p:nvSpPr>
        <p:spPr/>
        <p:txBody>
          <a:bodyPr/>
          <a:lstStyle/>
          <a:p>
            <a:r>
              <a:rPr lang="tr-TR" b="1" dirty="0"/>
              <a:t>Eşikleme Nedir</a:t>
            </a:r>
          </a:p>
        </p:txBody>
      </p:sp>
      <p:sp>
        <p:nvSpPr>
          <p:cNvPr id="3" name="İçerik Yer Tutucusu 2">
            <a:extLst>
              <a:ext uri="{FF2B5EF4-FFF2-40B4-BE49-F238E27FC236}">
                <a16:creationId xmlns:a16="http://schemas.microsoft.com/office/drawing/2014/main" id="{51EE7AB3-BE03-8511-41C4-E21A2AC1CB40}"/>
              </a:ext>
            </a:extLst>
          </p:cNvPr>
          <p:cNvSpPr>
            <a:spLocks noGrp="1"/>
          </p:cNvSpPr>
          <p:nvPr>
            <p:ph idx="1"/>
          </p:nvPr>
        </p:nvSpPr>
        <p:spPr/>
        <p:txBody>
          <a:bodyPr/>
          <a:lstStyle/>
          <a:p>
            <a:r>
              <a:rPr lang="tr-TR"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a:t>
            </a:r>
          </a:p>
        </p:txBody>
      </p:sp>
    </p:spTree>
    <p:extLst>
      <p:ext uri="{BB962C8B-B14F-4D97-AF65-F5344CB8AC3E}">
        <p14:creationId xmlns:p14="http://schemas.microsoft.com/office/powerpoint/2010/main" val="170657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121B3D-26EA-506A-C130-A4551846D882}"/>
              </a:ext>
            </a:extLst>
          </p:cNvPr>
          <p:cNvSpPr>
            <a:spLocks noGrp="1"/>
          </p:cNvSpPr>
          <p:nvPr>
            <p:ph type="title"/>
          </p:nvPr>
        </p:nvSpPr>
        <p:spPr/>
        <p:txBody>
          <a:bodyPr>
            <a:normAutofit/>
          </a:bodyPr>
          <a:lstStyle/>
          <a:p>
            <a:r>
              <a:rPr lang="tr-TR" sz="4200" b="1" dirty="0"/>
              <a:t>Bazı Eşikleme Yöntemleri : Çok seviyeli eşikleme</a:t>
            </a:r>
            <a:endParaRPr lang="tr-TR" sz="4200" dirty="0"/>
          </a:p>
        </p:txBody>
      </p:sp>
      <p:sp>
        <p:nvSpPr>
          <p:cNvPr id="3" name="İçerik Yer Tutucusu 2">
            <a:extLst>
              <a:ext uri="{FF2B5EF4-FFF2-40B4-BE49-F238E27FC236}">
                <a16:creationId xmlns:a16="http://schemas.microsoft.com/office/drawing/2014/main" id="{FD2C144A-2143-0D49-4BCC-CC92793F31BB}"/>
              </a:ext>
            </a:extLst>
          </p:cNvPr>
          <p:cNvSpPr>
            <a:spLocks noGrp="1"/>
          </p:cNvSpPr>
          <p:nvPr>
            <p:ph idx="1"/>
          </p:nvPr>
        </p:nvSpPr>
        <p:spPr>
          <a:xfrm>
            <a:off x="838200" y="1690688"/>
            <a:ext cx="10515600" cy="5027353"/>
          </a:xfrm>
        </p:spPr>
        <p:txBody>
          <a:bodyPr/>
          <a:lstStyle/>
          <a:p>
            <a:r>
              <a:rPr lang="tr-TR" dirty="0"/>
              <a:t>Gri ölçekli görüntüyü birkaç farklı bölgeye ayırabilen bir işlemdir. Bu işleme ait uyulması gereken kural aşağıdaki denklem matematiksel olarak ifade edilmiştir</a:t>
            </a:r>
            <a:endParaRPr lang="tr-TR" b="1" dirty="0"/>
          </a:p>
          <a:p>
            <a:endParaRPr lang="tr-TR" dirty="0"/>
          </a:p>
          <a:p>
            <a:endParaRPr lang="tr-TR" dirty="0"/>
          </a:p>
          <a:p>
            <a:endParaRPr lang="tr-TR" dirty="0"/>
          </a:p>
          <a:p>
            <a:r>
              <a:rPr lang="tr-TR" dirty="0"/>
              <a:t>Burada, p parametresi L gri tonlama seviyeleri L = {0, 1, 2,…, L - 1} ile temsil edilebilen gri tonlama görüntüsünün piksellerinden biridir. C1 ve C2 parametreleri, p pikselinin atanacağı sınıflardır, </a:t>
            </a:r>
            <a:r>
              <a:rPr lang="tr-TR" dirty="0" err="1"/>
              <a:t>th</a:t>
            </a:r>
            <a:r>
              <a:rPr lang="tr-TR" dirty="0"/>
              <a:t> parametresi ise eşik değeridir</a:t>
            </a:r>
          </a:p>
        </p:txBody>
      </p:sp>
      <p:pic>
        <p:nvPicPr>
          <p:cNvPr id="5" name="Resim 4" descr="metin içeren bir resim&#10;&#10;Açıklama otomatik olarak oluşturuldu">
            <a:extLst>
              <a:ext uri="{FF2B5EF4-FFF2-40B4-BE49-F238E27FC236}">
                <a16:creationId xmlns:a16="http://schemas.microsoft.com/office/drawing/2014/main" id="{5C6AD077-E1E9-3FC6-CBE6-9FAB2520F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147" y="2829894"/>
            <a:ext cx="4497705" cy="1732775"/>
          </a:xfrm>
          <a:prstGeom prst="rect">
            <a:avLst/>
          </a:prstGeom>
        </p:spPr>
      </p:pic>
    </p:spTree>
    <p:extLst>
      <p:ext uri="{BB962C8B-B14F-4D97-AF65-F5344CB8AC3E}">
        <p14:creationId xmlns:p14="http://schemas.microsoft.com/office/powerpoint/2010/main" val="48993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E2C41B-8030-22A9-B039-D3779F773D2C}"/>
              </a:ext>
            </a:extLst>
          </p:cNvPr>
          <p:cNvSpPr>
            <a:spLocks noGrp="1"/>
          </p:cNvSpPr>
          <p:nvPr>
            <p:ph type="title"/>
          </p:nvPr>
        </p:nvSpPr>
        <p:spPr/>
        <p:txBody>
          <a:bodyPr>
            <a:normAutofit/>
          </a:bodyPr>
          <a:lstStyle/>
          <a:p>
            <a:r>
              <a:rPr lang="tr-TR" sz="4000" b="1" dirty="0"/>
              <a:t>Bazı Eşikleme Yöntemleri : Maksimum entropi tabanlı eşikleme</a:t>
            </a:r>
          </a:p>
        </p:txBody>
      </p:sp>
      <p:sp>
        <p:nvSpPr>
          <p:cNvPr id="3" name="İçerik Yer Tutucusu 2">
            <a:extLst>
              <a:ext uri="{FF2B5EF4-FFF2-40B4-BE49-F238E27FC236}">
                <a16:creationId xmlns:a16="http://schemas.microsoft.com/office/drawing/2014/main" id="{F34205EF-C04F-F57B-41F8-C0B0E99F2F90}"/>
              </a:ext>
            </a:extLst>
          </p:cNvPr>
          <p:cNvSpPr>
            <a:spLocks noGrp="1"/>
          </p:cNvSpPr>
          <p:nvPr>
            <p:ph idx="1"/>
          </p:nvPr>
        </p:nvSpPr>
        <p:spPr/>
        <p:txBody>
          <a:bodyPr/>
          <a:lstStyle/>
          <a:p>
            <a:r>
              <a:rPr lang="tr-TR" dirty="0" err="1"/>
              <a:t>Entopi</a:t>
            </a:r>
            <a:r>
              <a:rPr lang="tr-TR" dirty="0"/>
              <a:t> yöntemlerine bağlı eşikleme işlemi araştırmacılar tarafından tercih edilen bir </a:t>
            </a:r>
            <a:r>
              <a:rPr lang="tr-TR" dirty="0" err="1"/>
              <a:t>yöntemdir.Bu</a:t>
            </a:r>
            <a:r>
              <a:rPr lang="tr-TR" dirty="0"/>
              <a:t>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p>
        </p:txBody>
      </p:sp>
    </p:spTree>
    <p:extLst>
      <p:ext uri="{BB962C8B-B14F-4D97-AF65-F5344CB8AC3E}">
        <p14:creationId xmlns:p14="http://schemas.microsoft.com/office/powerpoint/2010/main" val="166171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4E795A-C72F-49EC-1CD6-698F6E4BCAD3}"/>
              </a:ext>
            </a:extLst>
          </p:cNvPr>
          <p:cNvSpPr>
            <a:spLocks noGrp="1"/>
          </p:cNvSpPr>
          <p:nvPr>
            <p:ph type="title"/>
          </p:nvPr>
        </p:nvSpPr>
        <p:spPr/>
        <p:txBody>
          <a:bodyPr/>
          <a:lstStyle/>
          <a:p>
            <a:r>
              <a:rPr lang="tr-TR" sz="4400" b="1" dirty="0"/>
              <a:t>Bazı Eşikleme Yöntemleri : </a:t>
            </a:r>
            <a:r>
              <a:rPr lang="tr-TR" b="1" dirty="0"/>
              <a:t>Bulanık mantık tabanlı eşikleme</a:t>
            </a:r>
          </a:p>
        </p:txBody>
      </p:sp>
      <p:sp>
        <p:nvSpPr>
          <p:cNvPr id="3" name="İçerik Yer Tutucusu 2">
            <a:extLst>
              <a:ext uri="{FF2B5EF4-FFF2-40B4-BE49-F238E27FC236}">
                <a16:creationId xmlns:a16="http://schemas.microsoft.com/office/drawing/2014/main" id="{5FF129C6-00E7-66E4-CEC1-62840DCC7C08}"/>
              </a:ext>
            </a:extLst>
          </p:cNvPr>
          <p:cNvSpPr>
            <a:spLocks noGrp="1"/>
          </p:cNvSpPr>
          <p:nvPr>
            <p:ph idx="1"/>
          </p:nvPr>
        </p:nvSpPr>
        <p:spPr/>
        <p:txBody>
          <a:bodyPr>
            <a:normAutofit/>
          </a:bodyPr>
          <a:lstStyle/>
          <a:p>
            <a:r>
              <a:rPr lang="tr-TR" sz="2400" dirty="0"/>
              <a:t>Bulanık kümeleme bir yumuşak kümeleme tekniğidir. Bu kümeleme yöntemi, nesnelerin kümelere olan aitliğini ifade etmek için bir derece kavramı kullanır. Her nesne için, toplam derece 1’dir. Aşağıdaki denklem her pikselin üyelik değerini hesaplamak için kullanılır.</a:t>
            </a:r>
          </a:p>
          <a:p>
            <a:endParaRPr lang="tr-TR" sz="2400" dirty="0"/>
          </a:p>
          <a:p>
            <a:endParaRPr lang="tr-TR" sz="2400" dirty="0"/>
          </a:p>
          <a:p>
            <a:endParaRPr lang="tr-TR" sz="2400" dirty="0"/>
          </a:p>
          <a:p>
            <a:r>
              <a:rPr lang="tr-TR" sz="2400" dirty="0"/>
              <a:t>Denklemde, </a:t>
            </a:r>
            <a:r>
              <a:rPr lang="tr-TR" sz="2400" dirty="0" err="1"/>
              <a:t>ui,j</a:t>
            </a:r>
            <a:r>
              <a:rPr lang="tr-TR" sz="2400" dirty="0"/>
              <a:t> parametresi üyelik fonksiyonunu, xi parametresi bireysel piksel değerini, </a:t>
            </a:r>
            <a:r>
              <a:rPr lang="tr-TR" sz="2400" dirty="0" err="1"/>
              <a:t>cj</a:t>
            </a:r>
            <a:r>
              <a:rPr lang="tr-TR" sz="2400" dirty="0"/>
              <a:t> ve </a:t>
            </a:r>
            <a:r>
              <a:rPr lang="tr-TR" sz="2400" dirty="0" err="1"/>
              <a:t>ck</a:t>
            </a:r>
            <a:r>
              <a:rPr lang="tr-TR" sz="2400" dirty="0"/>
              <a:t> parametreleri küme merkezini ve m parametresi 1'den fazla gerçek değeri temsil etmektedir. </a:t>
            </a:r>
          </a:p>
        </p:txBody>
      </p:sp>
      <p:pic>
        <p:nvPicPr>
          <p:cNvPr id="5" name="Resim 4" descr="metin, saat içeren bir resim&#10;&#10;Açıklama otomatik olarak oluşturuldu">
            <a:extLst>
              <a:ext uri="{FF2B5EF4-FFF2-40B4-BE49-F238E27FC236}">
                <a16:creationId xmlns:a16="http://schemas.microsoft.com/office/drawing/2014/main" id="{30151574-5708-BD18-3974-EF0A30342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699" y="3269774"/>
            <a:ext cx="3984170" cy="1463040"/>
          </a:xfrm>
          <a:prstGeom prst="rect">
            <a:avLst/>
          </a:prstGeom>
        </p:spPr>
      </p:pic>
    </p:spTree>
    <p:extLst>
      <p:ext uri="{BB962C8B-B14F-4D97-AF65-F5344CB8AC3E}">
        <p14:creationId xmlns:p14="http://schemas.microsoft.com/office/powerpoint/2010/main" val="379700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072CE3-961B-EE5D-7A15-153F4D6F9AB5}"/>
              </a:ext>
            </a:extLst>
          </p:cNvPr>
          <p:cNvSpPr>
            <a:spLocks noGrp="1"/>
          </p:cNvSpPr>
          <p:nvPr>
            <p:ph type="title"/>
          </p:nvPr>
        </p:nvSpPr>
        <p:spPr/>
        <p:txBody>
          <a:bodyPr/>
          <a:lstStyle/>
          <a:p>
            <a:pPr algn="ctr"/>
            <a:r>
              <a:rPr lang="tr-TR" b="1" dirty="0"/>
              <a:t>Görüntü İşleme Dersi</a:t>
            </a:r>
          </a:p>
        </p:txBody>
      </p:sp>
      <p:sp>
        <p:nvSpPr>
          <p:cNvPr id="3" name="İçerik Yer Tutucusu 2">
            <a:extLst>
              <a:ext uri="{FF2B5EF4-FFF2-40B4-BE49-F238E27FC236}">
                <a16:creationId xmlns:a16="http://schemas.microsoft.com/office/drawing/2014/main" id="{072FA67B-C3C3-55CB-B622-369DBC05F7B5}"/>
              </a:ext>
            </a:extLst>
          </p:cNvPr>
          <p:cNvSpPr>
            <a:spLocks noGrp="1"/>
          </p:cNvSpPr>
          <p:nvPr>
            <p:ph idx="1"/>
          </p:nvPr>
        </p:nvSpPr>
        <p:spPr>
          <a:xfrm>
            <a:off x="838200" y="1978089"/>
            <a:ext cx="10515600" cy="3592383"/>
          </a:xfrm>
        </p:spPr>
        <p:txBody>
          <a:bodyPr>
            <a:normAutofit/>
          </a:bodyPr>
          <a:lstStyle/>
          <a:p>
            <a:pPr marL="0" indent="0" algn="ctr">
              <a:buNone/>
            </a:pPr>
            <a:endParaRPr lang="tr-TR" sz="4400" b="1" dirty="0"/>
          </a:p>
          <a:p>
            <a:pPr marL="0" indent="0" algn="ctr">
              <a:buNone/>
            </a:pPr>
            <a:endParaRPr lang="tr-TR" sz="4400" b="1" dirty="0"/>
          </a:p>
          <a:p>
            <a:pPr marL="0" indent="0" algn="ctr">
              <a:buNone/>
            </a:pPr>
            <a:r>
              <a:rPr lang="tr-TR" sz="4400" b="1" dirty="0"/>
              <a:t>2.Makale özeti</a:t>
            </a:r>
            <a:endParaRPr lang="tr-TR" sz="4400" dirty="0"/>
          </a:p>
        </p:txBody>
      </p:sp>
    </p:spTree>
    <p:extLst>
      <p:ext uri="{BB962C8B-B14F-4D97-AF65-F5344CB8AC3E}">
        <p14:creationId xmlns:p14="http://schemas.microsoft.com/office/powerpoint/2010/main" val="58572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F587B-F1A5-2A10-BAC9-FDDB8E81D474}"/>
              </a:ext>
            </a:extLst>
          </p:cNvPr>
          <p:cNvSpPr>
            <a:spLocks noGrp="1"/>
          </p:cNvSpPr>
          <p:nvPr>
            <p:ph type="title"/>
          </p:nvPr>
        </p:nvSpPr>
        <p:spPr/>
        <p:txBody>
          <a:bodyPr/>
          <a:lstStyle/>
          <a:p>
            <a:r>
              <a:rPr lang="tr-TR" dirty="0"/>
              <a:t>Görüntü işleme tekinlerinin </a:t>
            </a:r>
            <a:r>
              <a:rPr lang="tr-TR" dirty="0" err="1"/>
              <a:t>uygulamarı</a:t>
            </a:r>
            <a:r>
              <a:rPr lang="tr-TR" dirty="0"/>
              <a:t> </a:t>
            </a:r>
          </a:p>
        </p:txBody>
      </p:sp>
      <p:sp>
        <p:nvSpPr>
          <p:cNvPr id="3" name="İçerik Yer Tutucusu 2">
            <a:extLst>
              <a:ext uri="{FF2B5EF4-FFF2-40B4-BE49-F238E27FC236}">
                <a16:creationId xmlns:a16="http://schemas.microsoft.com/office/drawing/2014/main" id="{D8219156-AA3F-6F44-379A-84C87816F2EE}"/>
              </a:ext>
            </a:extLst>
          </p:cNvPr>
          <p:cNvSpPr>
            <a:spLocks noGrp="1"/>
          </p:cNvSpPr>
          <p:nvPr>
            <p:ph idx="1"/>
          </p:nvPr>
        </p:nvSpPr>
        <p:spPr/>
        <p:txBody>
          <a:bodyPr/>
          <a:lstStyle/>
          <a:p>
            <a:r>
              <a:rPr lang="tr-TR"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a:t>
            </a:r>
          </a:p>
        </p:txBody>
      </p:sp>
    </p:spTree>
    <p:extLst>
      <p:ext uri="{BB962C8B-B14F-4D97-AF65-F5344CB8AC3E}">
        <p14:creationId xmlns:p14="http://schemas.microsoft.com/office/powerpoint/2010/main" val="17203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B0A83F-1CF1-17F2-C07A-18F0ABE65B3A}"/>
              </a:ext>
            </a:extLst>
          </p:cNvPr>
          <p:cNvSpPr>
            <a:spLocks noGrp="1"/>
          </p:cNvSpPr>
          <p:nvPr>
            <p:ph type="title"/>
          </p:nvPr>
        </p:nvSpPr>
        <p:spPr/>
        <p:txBody>
          <a:bodyPr/>
          <a:lstStyle/>
          <a:p>
            <a:r>
              <a:rPr lang="tr-TR" dirty="0"/>
              <a:t>Görüntü işleme tekniklerinin alanları : Tarım </a:t>
            </a:r>
          </a:p>
        </p:txBody>
      </p:sp>
      <p:sp>
        <p:nvSpPr>
          <p:cNvPr id="3" name="İçerik Yer Tutucusu 2">
            <a:extLst>
              <a:ext uri="{FF2B5EF4-FFF2-40B4-BE49-F238E27FC236}">
                <a16:creationId xmlns:a16="http://schemas.microsoft.com/office/drawing/2014/main" id="{139915A1-3969-C5F2-D885-23DD06272E2A}"/>
              </a:ext>
            </a:extLst>
          </p:cNvPr>
          <p:cNvSpPr>
            <a:spLocks noGrp="1"/>
          </p:cNvSpPr>
          <p:nvPr>
            <p:ph idx="1"/>
          </p:nvPr>
        </p:nvSpPr>
        <p:spPr/>
        <p:txBody>
          <a:bodyPr/>
          <a:lstStyle/>
          <a:p>
            <a:r>
              <a:rPr lang="tr-TR" dirty="0"/>
              <a:t>Bilgisayarlı görmenin yaygınlaşması sonucunda, tarım alanında ürün kalitesinin gözlenmesi, ürün sulama, ilaçlama, hasat, ürün sınıflandırma, ürün gelişimlerinin gözlenmesi gibi çalışmalar yapılmaktadır. Ayrıca tarım alanında, görüntü işleme tekniklerinin kullanılması ile yapılan çeşitli çalışmalarda şeftali, elma, buğday , fındık ,kiraz, ceviz, badem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p:txBody>
      </p:sp>
    </p:spTree>
    <p:extLst>
      <p:ext uri="{BB962C8B-B14F-4D97-AF65-F5344CB8AC3E}">
        <p14:creationId xmlns:p14="http://schemas.microsoft.com/office/powerpoint/2010/main" val="32262356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959</Words>
  <Application>Microsoft Office PowerPoint</Application>
  <PresentationFormat>Geniş ekran</PresentationFormat>
  <Paragraphs>53</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Calibri Light</vt:lpstr>
      <vt:lpstr>Calibri Light (Başlıklar)</vt:lpstr>
      <vt:lpstr>Office Teması</vt:lpstr>
      <vt:lpstr>GÖRÜNTÜ İŞLEME DERSİ</vt:lpstr>
      <vt:lpstr>Morfolojik İşlemler</vt:lpstr>
      <vt:lpstr>Eşikleme Nedir</vt:lpstr>
      <vt:lpstr>Bazı Eşikleme Yöntemleri : Çok seviyeli eşikleme</vt:lpstr>
      <vt:lpstr>Bazı Eşikleme Yöntemleri : Maksimum entropi tabanlı eşikleme</vt:lpstr>
      <vt:lpstr>Bazı Eşikleme Yöntemleri : Bulanık mantık tabanlı eşikleme</vt:lpstr>
      <vt:lpstr>Görüntü İşleme Dersi</vt:lpstr>
      <vt:lpstr>Görüntü işleme tekinlerinin uygulamarı </vt:lpstr>
      <vt:lpstr>Görüntü işleme tekniklerinin alanları : Tarım </vt:lpstr>
      <vt:lpstr>K-MEANS Algoritması</vt:lpstr>
      <vt:lpstr>Kullanılacak Yöntem</vt:lpstr>
      <vt:lpstr>1-) Görüntü ön işleme aşaması</vt:lpstr>
      <vt:lpstr>2-) Nesne bulma ve özellik çıkarımı işlemi aşaması</vt:lpstr>
      <vt:lpstr>3-)Sınıflandırma işlemi aşaması</vt:lpstr>
      <vt:lpstr>Önerilen Kümeleme Yöntemleri</vt:lpstr>
      <vt:lpstr>K-means kümeleme yöntemi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DERSİ</dc:title>
  <dc:creator>Hakan Yılmaz</dc:creator>
  <cp:lastModifiedBy>Hakan Yılmaz</cp:lastModifiedBy>
  <cp:revision>5</cp:revision>
  <dcterms:created xsi:type="dcterms:W3CDTF">2022-12-12T13:00:59Z</dcterms:created>
  <dcterms:modified xsi:type="dcterms:W3CDTF">2022-12-14T13:04:29Z</dcterms:modified>
</cp:coreProperties>
</file>