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5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A0A0D-A5C2-BA4B-AE50-50F0C66CB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87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56A0B-AE6F-0E44-92B5-751393E4F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9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8CD84-20E8-7041-A642-B547DF6DD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B97DC-0E93-1F49-9F27-6E108BA43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8EB1-5CE0-2E49-AE3F-3E8DC0B68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4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BE87-CB85-5D43-B54C-093B3710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48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688F-C10C-814D-A583-187ED3429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7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BF213-8147-AB4A-85FD-DE2BE25D6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ABE6F-A93F-D246-9840-5C2CE74A0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7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0774-651A-6044-8469-E6EB9A968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8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8B99-448A-9545-9959-FB4C18736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2DA39D3-A02F-2142-8D4F-51A3F064F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gif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2" descr="武汉地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8644" r="13345" b="38768"/>
          <a:stretch>
            <a:fillRect/>
          </a:stretch>
        </p:blipFill>
        <p:spPr bwMode="auto">
          <a:xfrm>
            <a:off x="0" y="609600"/>
            <a:ext cx="91440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171450" y="885825"/>
            <a:ext cx="8610600" cy="5713413"/>
            <a:chOff x="108" y="558"/>
            <a:chExt cx="5424" cy="3599"/>
          </a:xfrm>
        </p:grpSpPr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2832" y="2702"/>
              <a:ext cx="504" cy="759"/>
            </a:xfrm>
            <a:custGeom>
              <a:avLst/>
              <a:gdLst>
                <a:gd name="T0" fmla="*/ 0 w 504"/>
                <a:gd name="T1" fmla="*/ 322 h 759"/>
                <a:gd name="T2" fmla="*/ 48 w 504"/>
                <a:gd name="T3" fmla="*/ 384 h 759"/>
                <a:gd name="T4" fmla="*/ 96 w 504"/>
                <a:gd name="T5" fmla="*/ 572 h 759"/>
                <a:gd name="T6" fmla="*/ 130 w 504"/>
                <a:gd name="T7" fmla="*/ 759 h 759"/>
                <a:gd name="T8" fmla="*/ 427 w 504"/>
                <a:gd name="T9" fmla="*/ 696 h 759"/>
                <a:gd name="T10" fmla="*/ 504 w 504"/>
                <a:gd name="T11" fmla="*/ 672 h 759"/>
                <a:gd name="T12" fmla="*/ 427 w 504"/>
                <a:gd name="T13" fmla="*/ 495 h 759"/>
                <a:gd name="T14" fmla="*/ 384 w 504"/>
                <a:gd name="T15" fmla="*/ 312 h 759"/>
                <a:gd name="T16" fmla="*/ 365 w 504"/>
                <a:gd name="T17" fmla="*/ 135 h 759"/>
                <a:gd name="T18" fmla="*/ 355 w 504"/>
                <a:gd name="T19" fmla="*/ 0 h 759"/>
                <a:gd name="T20" fmla="*/ 278 w 504"/>
                <a:gd name="T21" fmla="*/ 116 h 759"/>
                <a:gd name="T22" fmla="*/ 182 w 504"/>
                <a:gd name="T23" fmla="*/ 192 h 759"/>
                <a:gd name="T24" fmla="*/ 48 w 504"/>
                <a:gd name="T25" fmla="*/ 298 h 759"/>
                <a:gd name="T26" fmla="*/ 0 w 504"/>
                <a:gd name="T27" fmla="*/ 32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4" h="759">
                  <a:moveTo>
                    <a:pt x="0" y="322"/>
                  </a:moveTo>
                  <a:lnTo>
                    <a:pt x="48" y="384"/>
                  </a:lnTo>
                  <a:lnTo>
                    <a:pt x="96" y="572"/>
                  </a:lnTo>
                  <a:lnTo>
                    <a:pt x="130" y="759"/>
                  </a:lnTo>
                  <a:lnTo>
                    <a:pt x="427" y="696"/>
                  </a:lnTo>
                  <a:lnTo>
                    <a:pt x="504" y="672"/>
                  </a:lnTo>
                  <a:lnTo>
                    <a:pt x="427" y="495"/>
                  </a:lnTo>
                  <a:lnTo>
                    <a:pt x="384" y="312"/>
                  </a:lnTo>
                  <a:lnTo>
                    <a:pt x="365" y="135"/>
                  </a:lnTo>
                  <a:lnTo>
                    <a:pt x="355" y="0"/>
                  </a:lnTo>
                  <a:lnTo>
                    <a:pt x="278" y="116"/>
                  </a:lnTo>
                  <a:lnTo>
                    <a:pt x="182" y="192"/>
                  </a:lnTo>
                  <a:lnTo>
                    <a:pt x="48" y="298"/>
                  </a:lnTo>
                  <a:lnTo>
                    <a:pt x="0" y="322"/>
                  </a:lnTo>
                  <a:close/>
                </a:path>
              </a:pathLst>
            </a:custGeom>
            <a:noFill/>
            <a:ln w="25400" cap="flat">
              <a:solidFill>
                <a:srgbClr val="8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03" name="Text Box 35"/>
            <p:cNvSpPr txBox="1">
              <a:spLocks noChangeArrowheads="1"/>
            </p:cNvSpPr>
            <p:nvPr/>
          </p:nvSpPr>
          <p:spPr bwMode="auto">
            <a:xfrm>
              <a:off x="2903" y="3012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东方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11000=</a:t>
              </a: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307" y="2410"/>
              <a:ext cx="1488" cy="1286"/>
            </a:xfrm>
            <a:custGeom>
              <a:avLst/>
              <a:gdLst>
                <a:gd name="T0" fmla="*/ 0 w 1488"/>
                <a:gd name="T1" fmla="*/ 801 h 1286"/>
                <a:gd name="T2" fmla="*/ 341 w 1488"/>
                <a:gd name="T3" fmla="*/ 1286 h 1286"/>
                <a:gd name="T4" fmla="*/ 1224 w 1488"/>
                <a:gd name="T5" fmla="*/ 868 h 1286"/>
                <a:gd name="T6" fmla="*/ 1483 w 1488"/>
                <a:gd name="T7" fmla="*/ 777 h 1286"/>
                <a:gd name="T8" fmla="*/ 1488 w 1488"/>
                <a:gd name="T9" fmla="*/ 393 h 1286"/>
                <a:gd name="T10" fmla="*/ 1435 w 1488"/>
                <a:gd name="T11" fmla="*/ 249 h 1286"/>
                <a:gd name="T12" fmla="*/ 1387 w 1488"/>
                <a:gd name="T13" fmla="*/ 129 h 1286"/>
                <a:gd name="T14" fmla="*/ 1368 w 1488"/>
                <a:gd name="T15" fmla="*/ 43 h 1286"/>
                <a:gd name="T16" fmla="*/ 1368 w 1488"/>
                <a:gd name="T17" fmla="*/ 0 h 1286"/>
                <a:gd name="T18" fmla="*/ 797 w 1488"/>
                <a:gd name="T19" fmla="*/ 302 h 1286"/>
                <a:gd name="T20" fmla="*/ 442 w 1488"/>
                <a:gd name="T21" fmla="*/ 518 h 1286"/>
                <a:gd name="T22" fmla="*/ 0 w 1488"/>
                <a:gd name="T23" fmla="*/ 801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8" h="1286">
                  <a:moveTo>
                    <a:pt x="0" y="801"/>
                  </a:moveTo>
                  <a:lnTo>
                    <a:pt x="341" y="1286"/>
                  </a:lnTo>
                  <a:lnTo>
                    <a:pt x="1224" y="868"/>
                  </a:lnTo>
                  <a:lnTo>
                    <a:pt x="1483" y="777"/>
                  </a:lnTo>
                  <a:lnTo>
                    <a:pt x="1488" y="393"/>
                  </a:lnTo>
                  <a:lnTo>
                    <a:pt x="1435" y="249"/>
                  </a:lnTo>
                  <a:lnTo>
                    <a:pt x="1387" y="129"/>
                  </a:lnTo>
                  <a:lnTo>
                    <a:pt x="1368" y="43"/>
                  </a:lnTo>
                  <a:lnTo>
                    <a:pt x="1368" y="0"/>
                  </a:lnTo>
                  <a:lnTo>
                    <a:pt x="797" y="302"/>
                  </a:lnTo>
                  <a:lnTo>
                    <a:pt x="442" y="518"/>
                  </a:lnTo>
                  <a:lnTo>
                    <a:pt x="0" y="801"/>
                  </a:lnTo>
                  <a:close/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05" name="Text Box 37"/>
            <p:cNvSpPr txBox="1">
              <a:spLocks noChangeArrowheads="1"/>
            </p:cNvSpPr>
            <p:nvPr/>
          </p:nvSpPr>
          <p:spPr bwMode="auto">
            <a:xfrm>
              <a:off x="816" y="288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汉口花园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12000=</a:t>
              </a: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2016" y="2501"/>
              <a:ext cx="710" cy="825"/>
            </a:xfrm>
            <a:custGeom>
              <a:avLst/>
              <a:gdLst>
                <a:gd name="T0" fmla="*/ 0 w 710"/>
                <a:gd name="T1" fmla="*/ 811 h 825"/>
                <a:gd name="T2" fmla="*/ 19 w 710"/>
                <a:gd name="T3" fmla="*/ 662 h 825"/>
                <a:gd name="T4" fmla="*/ 125 w 710"/>
                <a:gd name="T5" fmla="*/ 504 h 825"/>
                <a:gd name="T6" fmla="*/ 298 w 710"/>
                <a:gd name="T7" fmla="*/ 187 h 825"/>
                <a:gd name="T8" fmla="*/ 619 w 710"/>
                <a:gd name="T9" fmla="*/ 0 h 825"/>
                <a:gd name="T10" fmla="*/ 590 w 710"/>
                <a:gd name="T11" fmla="*/ 211 h 825"/>
                <a:gd name="T12" fmla="*/ 634 w 710"/>
                <a:gd name="T13" fmla="*/ 408 h 825"/>
                <a:gd name="T14" fmla="*/ 710 w 710"/>
                <a:gd name="T15" fmla="*/ 576 h 825"/>
                <a:gd name="T16" fmla="*/ 322 w 710"/>
                <a:gd name="T17" fmla="*/ 710 h 825"/>
                <a:gd name="T18" fmla="*/ 38 w 710"/>
                <a:gd name="T19" fmla="*/ 825 h 825"/>
                <a:gd name="T20" fmla="*/ 0 w 710"/>
                <a:gd name="T21" fmla="*/ 81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0" h="825">
                  <a:moveTo>
                    <a:pt x="0" y="811"/>
                  </a:moveTo>
                  <a:lnTo>
                    <a:pt x="19" y="662"/>
                  </a:lnTo>
                  <a:lnTo>
                    <a:pt x="125" y="504"/>
                  </a:lnTo>
                  <a:lnTo>
                    <a:pt x="298" y="187"/>
                  </a:lnTo>
                  <a:lnTo>
                    <a:pt x="619" y="0"/>
                  </a:lnTo>
                  <a:lnTo>
                    <a:pt x="590" y="211"/>
                  </a:lnTo>
                  <a:lnTo>
                    <a:pt x="634" y="408"/>
                  </a:lnTo>
                  <a:lnTo>
                    <a:pt x="710" y="576"/>
                  </a:lnTo>
                  <a:lnTo>
                    <a:pt x="322" y="710"/>
                  </a:lnTo>
                  <a:lnTo>
                    <a:pt x="38" y="825"/>
                  </a:lnTo>
                  <a:lnTo>
                    <a:pt x="0" y="811"/>
                  </a:lnTo>
                  <a:close/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2208" y="288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后湖苑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4575=</a:t>
              </a: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3293" y="2736"/>
              <a:ext cx="1469" cy="950"/>
            </a:xfrm>
            <a:custGeom>
              <a:avLst/>
              <a:gdLst>
                <a:gd name="T0" fmla="*/ 29 w 1469"/>
                <a:gd name="T1" fmla="*/ 614 h 950"/>
                <a:gd name="T2" fmla="*/ 33 w 1469"/>
                <a:gd name="T3" fmla="*/ 768 h 950"/>
                <a:gd name="T4" fmla="*/ 38 w 1469"/>
                <a:gd name="T5" fmla="*/ 950 h 950"/>
                <a:gd name="T6" fmla="*/ 797 w 1469"/>
                <a:gd name="T7" fmla="*/ 696 h 950"/>
                <a:gd name="T8" fmla="*/ 1315 w 1469"/>
                <a:gd name="T9" fmla="*/ 552 h 950"/>
                <a:gd name="T10" fmla="*/ 1469 w 1469"/>
                <a:gd name="T11" fmla="*/ 211 h 950"/>
                <a:gd name="T12" fmla="*/ 1099 w 1469"/>
                <a:gd name="T13" fmla="*/ 0 h 950"/>
                <a:gd name="T14" fmla="*/ 1056 w 1469"/>
                <a:gd name="T15" fmla="*/ 10 h 950"/>
                <a:gd name="T16" fmla="*/ 561 w 1469"/>
                <a:gd name="T17" fmla="*/ 331 h 950"/>
                <a:gd name="T18" fmla="*/ 312 w 1469"/>
                <a:gd name="T19" fmla="*/ 422 h 950"/>
                <a:gd name="T20" fmla="*/ 158 w 1469"/>
                <a:gd name="T21" fmla="*/ 470 h 950"/>
                <a:gd name="T22" fmla="*/ 0 w 1469"/>
                <a:gd name="T23" fmla="*/ 475 h 950"/>
                <a:gd name="T24" fmla="*/ 43 w 1469"/>
                <a:gd name="T25" fmla="*/ 614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9" h="950">
                  <a:moveTo>
                    <a:pt x="29" y="614"/>
                  </a:moveTo>
                  <a:lnTo>
                    <a:pt x="33" y="768"/>
                  </a:lnTo>
                  <a:lnTo>
                    <a:pt x="38" y="950"/>
                  </a:lnTo>
                  <a:lnTo>
                    <a:pt x="797" y="696"/>
                  </a:lnTo>
                  <a:lnTo>
                    <a:pt x="1315" y="552"/>
                  </a:lnTo>
                  <a:lnTo>
                    <a:pt x="1469" y="211"/>
                  </a:lnTo>
                  <a:lnTo>
                    <a:pt x="1099" y="0"/>
                  </a:lnTo>
                  <a:lnTo>
                    <a:pt x="1056" y="10"/>
                  </a:lnTo>
                  <a:lnTo>
                    <a:pt x="561" y="331"/>
                  </a:lnTo>
                  <a:lnTo>
                    <a:pt x="312" y="422"/>
                  </a:lnTo>
                  <a:lnTo>
                    <a:pt x="158" y="470"/>
                  </a:lnTo>
                  <a:lnTo>
                    <a:pt x="0" y="475"/>
                  </a:lnTo>
                  <a:lnTo>
                    <a:pt x="43" y="614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09" name="Text Box 41"/>
            <p:cNvSpPr txBox="1">
              <a:spLocks noChangeArrowheads="1"/>
            </p:cNvSpPr>
            <p:nvPr/>
          </p:nvSpPr>
          <p:spPr bwMode="auto">
            <a:xfrm>
              <a:off x="3744" y="31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建设新村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1920=</a:t>
              </a:r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2016" y="3010"/>
              <a:ext cx="931" cy="590"/>
            </a:xfrm>
            <a:custGeom>
              <a:avLst/>
              <a:gdLst>
                <a:gd name="T0" fmla="*/ 0 w 931"/>
                <a:gd name="T1" fmla="*/ 302 h 590"/>
                <a:gd name="T2" fmla="*/ 58 w 931"/>
                <a:gd name="T3" fmla="*/ 590 h 590"/>
                <a:gd name="T4" fmla="*/ 365 w 931"/>
                <a:gd name="T5" fmla="*/ 528 h 590"/>
                <a:gd name="T6" fmla="*/ 600 w 931"/>
                <a:gd name="T7" fmla="*/ 441 h 590"/>
                <a:gd name="T8" fmla="*/ 811 w 931"/>
                <a:gd name="T9" fmla="*/ 364 h 590"/>
                <a:gd name="T10" fmla="*/ 931 w 931"/>
                <a:gd name="T11" fmla="*/ 350 h 590"/>
                <a:gd name="T12" fmla="*/ 864 w 931"/>
                <a:gd name="T13" fmla="*/ 91 h 590"/>
                <a:gd name="T14" fmla="*/ 811 w 931"/>
                <a:gd name="T15" fmla="*/ 0 h 590"/>
                <a:gd name="T16" fmla="*/ 701 w 931"/>
                <a:gd name="T17" fmla="*/ 7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1" h="590">
                  <a:moveTo>
                    <a:pt x="0" y="302"/>
                  </a:moveTo>
                  <a:lnTo>
                    <a:pt x="58" y="590"/>
                  </a:lnTo>
                  <a:lnTo>
                    <a:pt x="365" y="528"/>
                  </a:lnTo>
                  <a:lnTo>
                    <a:pt x="600" y="441"/>
                  </a:lnTo>
                  <a:lnTo>
                    <a:pt x="811" y="364"/>
                  </a:lnTo>
                  <a:lnTo>
                    <a:pt x="931" y="350"/>
                  </a:lnTo>
                  <a:lnTo>
                    <a:pt x="864" y="91"/>
                  </a:lnTo>
                  <a:lnTo>
                    <a:pt x="811" y="0"/>
                  </a:lnTo>
                  <a:lnTo>
                    <a:pt x="701" y="7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2304" y="321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美庐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6400=</a:t>
              </a: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320" y="558"/>
              <a:ext cx="1212" cy="796"/>
            </a:xfrm>
            <a:custGeom>
              <a:avLst/>
              <a:gdLst>
                <a:gd name="T0" fmla="*/ 1212 w 1212"/>
                <a:gd name="T1" fmla="*/ 438 h 796"/>
                <a:gd name="T2" fmla="*/ 534 w 1212"/>
                <a:gd name="T3" fmla="*/ 90 h 796"/>
                <a:gd name="T4" fmla="*/ 348 w 1212"/>
                <a:gd name="T5" fmla="*/ 0 h 796"/>
                <a:gd name="T6" fmla="*/ 0 w 1212"/>
                <a:gd name="T7" fmla="*/ 114 h 796"/>
                <a:gd name="T8" fmla="*/ 96 w 1212"/>
                <a:gd name="T9" fmla="*/ 690 h 796"/>
                <a:gd name="T10" fmla="*/ 106 w 1212"/>
                <a:gd name="T11" fmla="*/ 796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796">
                  <a:moveTo>
                    <a:pt x="1212" y="438"/>
                  </a:moveTo>
                  <a:lnTo>
                    <a:pt x="534" y="90"/>
                  </a:lnTo>
                  <a:lnTo>
                    <a:pt x="348" y="0"/>
                  </a:lnTo>
                  <a:lnTo>
                    <a:pt x="0" y="114"/>
                  </a:lnTo>
                  <a:lnTo>
                    <a:pt x="96" y="690"/>
                  </a:lnTo>
                  <a:lnTo>
                    <a:pt x="106" y="79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4368" y="816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十大家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1700=</a:t>
              </a:r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672" y="3269"/>
              <a:ext cx="926" cy="888"/>
            </a:xfrm>
            <a:custGeom>
              <a:avLst/>
              <a:gdLst>
                <a:gd name="T0" fmla="*/ 0 w 926"/>
                <a:gd name="T1" fmla="*/ 427 h 888"/>
                <a:gd name="T2" fmla="*/ 192 w 926"/>
                <a:gd name="T3" fmla="*/ 763 h 888"/>
                <a:gd name="T4" fmla="*/ 274 w 926"/>
                <a:gd name="T5" fmla="*/ 883 h 888"/>
                <a:gd name="T6" fmla="*/ 619 w 926"/>
                <a:gd name="T7" fmla="*/ 888 h 888"/>
                <a:gd name="T8" fmla="*/ 926 w 926"/>
                <a:gd name="T9" fmla="*/ 883 h 888"/>
                <a:gd name="T10" fmla="*/ 888 w 926"/>
                <a:gd name="T11" fmla="*/ 283 h 888"/>
                <a:gd name="T12" fmla="*/ 859 w 926"/>
                <a:gd name="T13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888">
                  <a:moveTo>
                    <a:pt x="0" y="427"/>
                  </a:moveTo>
                  <a:lnTo>
                    <a:pt x="192" y="763"/>
                  </a:lnTo>
                  <a:lnTo>
                    <a:pt x="274" y="883"/>
                  </a:lnTo>
                  <a:lnTo>
                    <a:pt x="619" y="888"/>
                  </a:lnTo>
                  <a:lnTo>
                    <a:pt x="926" y="883"/>
                  </a:lnTo>
                  <a:lnTo>
                    <a:pt x="888" y="283"/>
                  </a:lnTo>
                  <a:lnTo>
                    <a:pt x="859" y="0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912" y="3552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石桥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4000=</a:t>
              </a:r>
            </a:p>
          </p:txBody>
        </p:sp>
        <p:sp>
          <p:nvSpPr>
            <p:cNvPr id="7216" name="Text Box 48"/>
            <p:cNvSpPr txBox="1">
              <a:spLocks noChangeArrowheads="1"/>
            </p:cNvSpPr>
            <p:nvPr/>
          </p:nvSpPr>
          <p:spPr bwMode="auto">
            <a:xfrm>
              <a:off x="1152" y="2160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塔子湖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3124=</a:t>
              </a:r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3468" y="2028"/>
              <a:ext cx="150" cy="474"/>
            </a:xfrm>
            <a:custGeom>
              <a:avLst/>
              <a:gdLst>
                <a:gd name="T0" fmla="*/ 0 w 150"/>
                <a:gd name="T1" fmla="*/ 0 h 474"/>
                <a:gd name="T2" fmla="*/ 36 w 150"/>
                <a:gd name="T3" fmla="*/ 108 h 474"/>
                <a:gd name="T4" fmla="*/ 96 w 150"/>
                <a:gd name="T5" fmla="*/ 258 h 474"/>
                <a:gd name="T6" fmla="*/ 150 w 150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474">
                  <a:moveTo>
                    <a:pt x="0" y="0"/>
                  </a:moveTo>
                  <a:lnTo>
                    <a:pt x="36" y="108"/>
                  </a:lnTo>
                  <a:lnTo>
                    <a:pt x="96" y="258"/>
                  </a:lnTo>
                  <a:lnTo>
                    <a:pt x="150" y="474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18" name="Text Box 50"/>
            <p:cNvSpPr txBox="1">
              <a:spLocks noChangeArrowheads="1"/>
            </p:cNvSpPr>
            <p:nvPr/>
          </p:nvSpPr>
          <p:spPr bwMode="auto">
            <a:xfrm>
              <a:off x="2976" y="2352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香园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7800=</a:t>
              </a:r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4416" y="996"/>
              <a:ext cx="1104" cy="828"/>
            </a:xfrm>
            <a:custGeom>
              <a:avLst/>
              <a:gdLst>
                <a:gd name="T0" fmla="*/ 0 w 1104"/>
                <a:gd name="T1" fmla="*/ 348 h 828"/>
                <a:gd name="T2" fmla="*/ 48 w 1104"/>
                <a:gd name="T3" fmla="*/ 780 h 828"/>
                <a:gd name="T4" fmla="*/ 576 w 1104"/>
                <a:gd name="T5" fmla="*/ 780 h 828"/>
                <a:gd name="T6" fmla="*/ 816 w 1104"/>
                <a:gd name="T7" fmla="*/ 828 h 828"/>
                <a:gd name="T8" fmla="*/ 816 w 1104"/>
                <a:gd name="T9" fmla="*/ 684 h 828"/>
                <a:gd name="T10" fmla="*/ 1104 w 1104"/>
                <a:gd name="T11" fmla="*/ 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828">
                  <a:moveTo>
                    <a:pt x="0" y="348"/>
                  </a:moveTo>
                  <a:lnTo>
                    <a:pt x="48" y="780"/>
                  </a:lnTo>
                  <a:lnTo>
                    <a:pt x="576" y="780"/>
                  </a:lnTo>
                  <a:lnTo>
                    <a:pt x="816" y="828"/>
                  </a:lnTo>
                  <a:lnTo>
                    <a:pt x="816" y="684"/>
                  </a:lnTo>
                  <a:lnTo>
                    <a:pt x="1104" y="0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1008" y="1440"/>
              <a:ext cx="774" cy="1302"/>
            </a:xfrm>
            <a:custGeom>
              <a:avLst/>
              <a:gdLst>
                <a:gd name="T0" fmla="*/ 36 w 774"/>
                <a:gd name="T1" fmla="*/ 1302 h 1302"/>
                <a:gd name="T2" fmla="*/ 6 w 774"/>
                <a:gd name="T3" fmla="*/ 1032 h 1302"/>
                <a:gd name="T4" fmla="*/ 30 w 774"/>
                <a:gd name="T5" fmla="*/ 834 h 1302"/>
                <a:gd name="T6" fmla="*/ 0 w 774"/>
                <a:gd name="T7" fmla="*/ 750 h 1302"/>
                <a:gd name="T8" fmla="*/ 12 w 774"/>
                <a:gd name="T9" fmla="*/ 708 h 1302"/>
                <a:gd name="T10" fmla="*/ 312 w 774"/>
                <a:gd name="T11" fmla="*/ 348 h 1302"/>
                <a:gd name="T12" fmla="*/ 774 w 774"/>
                <a:gd name="T13" fmla="*/ 0 h 1302"/>
                <a:gd name="T14" fmla="*/ 762 w 774"/>
                <a:gd name="T15" fmla="*/ 414 h 1302"/>
                <a:gd name="T16" fmla="*/ 684 w 774"/>
                <a:gd name="T17" fmla="*/ 702 h 1302"/>
                <a:gd name="T18" fmla="*/ 672 w 774"/>
                <a:gd name="T19" fmla="*/ 9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4" h="1302">
                  <a:moveTo>
                    <a:pt x="36" y="1302"/>
                  </a:moveTo>
                  <a:lnTo>
                    <a:pt x="6" y="1032"/>
                  </a:lnTo>
                  <a:lnTo>
                    <a:pt x="30" y="834"/>
                  </a:lnTo>
                  <a:lnTo>
                    <a:pt x="0" y="750"/>
                  </a:lnTo>
                  <a:lnTo>
                    <a:pt x="12" y="708"/>
                  </a:lnTo>
                  <a:lnTo>
                    <a:pt x="312" y="348"/>
                  </a:lnTo>
                  <a:lnTo>
                    <a:pt x="774" y="0"/>
                  </a:lnTo>
                  <a:lnTo>
                    <a:pt x="762" y="414"/>
                  </a:lnTo>
                  <a:lnTo>
                    <a:pt x="684" y="702"/>
                  </a:lnTo>
                  <a:lnTo>
                    <a:pt x="672" y="99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1728" y="960"/>
              <a:ext cx="1056" cy="1968"/>
            </a:xfrm>
            <a:custGeom>
              <a:avLst/>
              <a:gdLst>
                <a:gd name="T0" fmla="*/ 96 w 1056"/>
                <a:gd name="T1" fmla="*/ 1968 h 1968"/>
                <a:gd name="T2" fmla="*/ 480 w 1056"/>
                <a:gd name="T3" fmla="*/ 1776 h 1968"/>
                <a:gd name="T4" fmla="*/ 720 w 1056"/>
                <a:gd name="T5" fmla="*/ 1344 h 1968"/>
                <a:gd name="T6" fmla="*/ 912 w 1056"/>
                <a:gd name="T7" fmla="*/ 864 h 1968"/>
                <a:gd name="T8" fmla="*/ 1056 w 1056"/>
                <a:gd name="T9" fmla="*/ 96 h 1968"/>
                <a:gd name="T10" fmla="*/ 1056 w 1056"/>
                <a:gd name="T11" fmla="*/ 0 h 1968"/>
                <a:gd name="T12" fmla="*/ 432 w 1056"/>
                <a:gd name="T13" fmla="*/ 288 h 1968"/>
                <a:gd name="T14" fmla="*/ 0 w 1056"/>
                <a:gd name="T15" fmla="*/ 52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6" h="1968">
                  <a:moveTo>
                    <a:pt x="96" y="1968"/>
                  </a:moveTo>
                  <a:lnTo>
                    <a:pt x="480" y="1776"/>
                  </a:lnTo>
                  <a:lnTo>
                    <a:pt x="720" y="1344"/>
                  </a:lnTo>
                  <a:lnTo>
                    <a:pt x="912" y="864"/>
                  </a:lnTo>
                  <a:lnTo>
                    <a:pt x="1056" y="96"/>
                  </a:lnTo>
                  <a:lnTo>
                    <a:pt x="1056" y="0"/>
                  </a:lnTo>
                  <a:lnTo>
                    <a:pt x="432" y="288"/>
                  </a:lnTo>
                  <a:lnTo>
                    <a:pt x="0" y="528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2" name="Text Box 54"/>
            <p:cNvSpPr txBox="1">
              <a:spLocks noChangeArrowheads="1"/>
            </p:cNvSpPr>
            <p:nvPr/>
          </p:nvSpPr>
          <p:spPr bwMode="auto">
            <a:xfrm>
              <a:off x="2064" y="1584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余华岭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8446=</a:t>
              </a:r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108" y="2160"/>
              <a:ext cx="900" cy="1086"/>
            </a:xfrm>
            <a:custGeom>
              <a:avLst/>
              <a:gdLst>
                <a:gd name="T0" fmla="*/ 900 w 900"/>
                <a:gd name="T1" fmla="*/ 0 h 1086"/>
                <a:gd name="T2" fmla="*/ 636 w 900"/>
                <a:gd name="T3" fmla="*/ 180 h 1086"/>
                <a:gd name="T4" fmla="*/ 372 w 900"/>
                <a:gd name="T5" fmla="*/ 330 h 1086"/>
                <a:gd name="T6" fmla="*/ 0 w 900"/>
                <a:gd name="T7" fmla="*/ 588 h 1086"/>
                <a:gd name="T8" fmla="*/ 102 w 900"/>
                <a:gd name="T9" fmla="*/ 912 h 1086"/>
                <a:gd name="T10" fmla="*/ 198 w 900"/>
                <a:gd name="T11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1086">
                  <a:moveTo>
                    <a:pt x="900" y="0"/>
                  </a:moveTo>
                  <a:lnTo>
                    <a:pt x="636" y="180"/>
                  </a:lnTo>
                  <a:lnTo>
                    <a:pt x="372" y="330"/>
                  </a:lnTo>
                  <a:lnTo>
                    <a:pt x="0" y="588"/>
                  </a:lnTo>
                  <a:lnTo>
                    <a:pt x="102" y="912"/>
                  </a:lnTo>
                  <a:lnTo>
                    <a:pt x="198" y="108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4" name="Text Box 56"/>
            <p:cNvSpPr txBox="1">
              <a:spLocks noChangeArrowheads="1"/>
            </p:cNvSpPr>
            <p:nvPr/>
          </p:nvSpPr>
          <p:spPr bwMode="auto">
            <a:xfrm>
              <a:off x="336" y="268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跃进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2000=</a:t>
              </a:r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3168" y="2442"/>
              <a:ext cx="855" cy="513"/>
            </a:xfrm>
            <a:custGeom>
              <a:avLst/>
              <a:gdLst>
                <a:gd name="T0" fmla="*/ 12 w 855"/>
                <a:gd name="T1" fmla="*/ 228 h 513"/>
                <a:gd name="T2" fmla="*/ 0 w 855"/>
                <a:gd name="T3" fmla="*/ 216 h 513"/>
                <a:gd name="T4" fmla="*/ 489 w 855"/>
                <a:gd name="T5" fmla="*/ 42 h 513"/>
                <a:gd name="T6" fmla="*/ 738 w 855"/>
                <a:gd name="T7" fmla="*/ 0 h 513"/>
                <a:gd name="T8" fmla="*/ 741 w 855"/>
                <a:gd name="T9" fmla="*/ 48 h 513"/>
                <a:gd name="T10" fmla="*/ 813 w 855"/>
                <a:gd name="T11" fmla="*/ 381 h 513"/>
                <a:gd name="T12" fmla="*/ 855 w 855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513">
                  <a:moveTo>
                    <a:pt x="12" y="228"/>
                  </a:moveTo>
                  <a:lnTo>
                    <a:pt x="0" y="216"/>
                  </a:lnTo>
                  <a:lnTo>
                    <a:pt x="489" y="42"/>
                  </a:lnTo>
                  <a:lnTo>
                    <a:pt x="738" y="0"/>
                  </a:lnTo>
                  <a:lnTo>
                    <a:pt x="741" y="48"/>
                  </a:lnTo>
                  <a:lnTo>
                    <a:pt x="813" y="381"/>
                  </a:lnTo>
                  <a:lnTo>
                    <a:pt x="855" y="513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6" name="Text Box 58"/>
            <p:cNvSpPr txBox="1">
              <a:spLocks noChangeArrowheads="1"/>
            </p:cNvSpPr>
            <p:nvPr/>
          </p:nvSpPr>
          <p:spPr bwMode="auto">
            <a:xfrm>
              <a:off x="3360" y="2688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11337=</a:t>
              </a:r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3888" y="2361"/>
              <a:ext cx="516" cy="381"/>
            </a:xfrm>
            <a:custGeom>
              <a:avLst/>
              <a:gdLst>
                <a:gd name="T0" fmla="*/ 0 w 516"/>
                <a:gd name="T1" fmla="*/ 87 h 381"/>
                <a:gd name="T2" fmla="*/ 258 w 516"/>
                <a:gd name="T3" fmla="*/ 0 h 381"/>
                <a:gd name="T4" fmla="*/ 336 w 516"/>
                <a:gd name="T5" fmla="*/ 222 h 381"/>
                <a:gd name="T6" fmla="*/ 444 w 516"/>
                <a:gd name="T7" fmla="*/ 324 h 381"/>
                <a:gd name="T8" fmla="*/ 516 w 516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381">
                  <a:moveTo>
                    <a:pt x="0" y="87"/>
                  </a:moveTo>
                  <a:lnTo>
                    <a:pt x="258" y="0"/>
                  </a:lnTo>
                  <a:lnTo>
                    <a:pt x="336" y="222"/>
                  </a:lnTo>
                  <a:lnTo>
                    <a:pt x="444" y="324"/>
                  </a:lnTo>
                  <a:lnTo>
                    <a:pt x="516" y="381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28" name="Text Box 60"/>
            <p:cNvSpPr txBox="1">
              <a:spLocks noChangeArrowheads="1"/>
            </p:cNvSpPr>
            <p:nvPr/>
          </p:nvSpPr>
          <p:spPr bwMode="auto">
            <a:xfrm>
              <a:off x="3936" y="2496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10143=</a:t>
              </a:r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4149" y="2064"/>
              <a:ext cx="909" cy="864"/>
            </a:xfrm>
            <a:custGeom>
              <a:avLst/>
              <a:gdLst>
                <a:gd name="T0" fmla="*/ 603 w 909"/>
                <a:gd name="T1" fmla="*/ 864 h 864"/>
                <a:gd name="T2" fmla="*/ 837 w 909"/>
                <a:gd name="T3" fmla="*/ 273 h 864"/>
                <a:gd name="T4" fmla="*/ 909 w 909"/>
                <a:gd name="T5" fmla="*/ 54 h 864"/>
                <a:gd name="T6" fmla="*/ 807 w 909"/>
                <a:gd name="T7" fmla="*/ 0 h 864"/>
                <a:gd name="T8" fmla="*/ 558 w 909"/>
                <a:gd name="T9" fmla="*/ 75 h 864"/>
                <a:gd name="T10" fmla="*/ 63 w 909"/>
                <a:gd name="T11" fmla="*/ 264 h 864"/>
                <a:gd name="T12" fmla="*/ 0 w 909"/>
                <a:gd name="T13" fmla="*/ 28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9" h="864">
                  <a:moveTo>
                    <a:pt x="603" y="864"/>
                  </a:moveTo>
                  <a:lnTo>
                    <a:pt x="837" y="273"/>
                  </a:lnTo>
                  <a:lnTo>
                    <a:pt x="909" y="54"/>
                  </a:lnTo>
                  <a:lnTo>
                    <a:pt x="807" y="0"/>
                  </a:lnTo>
                  <a:lnTo>
                    <a:pt x="558" y="75"/>
                  </a:lnTo>
                  <a:lnTo>
                    <a:pt x="63" y="264"/>
                  </a:lnTo>
                  <a:lnTo>
                    <a:pt x="0" y="285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30" name="Text Box 62"/>
            <p:cNvSpPr txBox="1">
              <a:spLocks noChangeArrowheads="1"/>
            </p:cNvSpPr>
            <p:nvPr/>
          </p:nvSpPr>
          <p:spPr bwMode="auto">
            <a:xfrm>
              <a:off x="4464" y="2256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19340=</a:t>
              </a:r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2622" y="1614"/>
              <a:ext cx="1848" cy="894"/>
            </a:xfrm>
            <a:custGeom>
              <a:avLst/>
              <a:gdLst>
                <a:gd name="T0" fmla="*/ 0 w 1848"/>
                <a:gd name="T1" fmla="*/ 894 h 894"/>
                <a:gd name="T2" fmla="*/ 678 w 1848"/>
                <a:gd name="T3" fmla="*/ 480 h 894"/>
                <a:gd name="T4" fmla="*/ 1374 w 1848"/>
                <a:gd name="T5" fmla="*/ 180 h 894"/>
                <a:gd name="T6" fmla="*/ 1818 w 1848"/>
                <a:gd name="T7" fmla="*/ 0 h 894"/>
                <a:gd name="T8" fmla="*/ 1830 w 1848"/>
                <a:gd name="T9" fmla="*/ 444 h 894"/>
                <a:gd name="T10" fmla="*/ 1848 w 1848"/>
                <a:gd name="T11" fmla="*/ 63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8" h="894">
                  <a:moveTo>
                    <a:pt x="0" y="894"/>
                  </a:moveTo>
                  <a:lnTo>
                    <a:pt x="678" y="480"/>
                  </a:lnTo>
                  <a:lnTo>
                    <a:pt x="1374" y="180"/>
                  </a:lnTo>
                  <a:lnTo>
                    <a:pt x="1818" y="0"/>
                  </a:lnTo>
                  <a:lnTo>
                    <a:pt x="1830" y="444"/>
                  </a:lnTo>
                  <a:lnTo>
                    <a:pt x="1848" y="63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3888" y="2016"/>
              <a:ext cx="3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9594=</a:t>
              </a:r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2064" y="3600"/>
              <a:ext cx="1248" cy="432"/>
            </a:xfrm>
            <a:custGeom>
              <a:avLst/>
              <a:gdLst>
                <a:gd name="T0" fmla="*/ 0 w 1248"/>
                <a:gd name="T1" fmla="*/ 0 h 432"/>
                <a:gd name="T2" fmla="*/ 96 w 1248"/>
                <a:gd name="T3" fmla="*/ 432 h 432"/>
                <a:gd name="T4" fmla="*/ 1248 w 1248"/>
                <a:gd name="T5" fmla="*/ 9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432">
                  <a:moveTo>
                    <a:pt x="0" y="0"/>
                  </a:moveTo>
                  <a:lnTo>
                    <a:pt x="96" y="432"/>
                  </a:lnTo>
                  <a:lnTo>
                    <a:pt x="1248" y="96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34" name="Text Box 66"/>
            <p:cNvSpPr txBox="1">
              <a:spLocks noChangeArrowheads="1"/>
            </p:cNvSpPr>
            <p:nvPr/>
          </p:nvSpPr>
          <p:spPr bwMode="auto">
            <a:xfrm>
              <a:off x="2400" y="356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990000"/>
                  </a:solidFill>
                </a:rPr>
                <a:t>胜华</a:t>
              </a:r>
              <a:endParaRPr lang="en-US" altLang="zh-CN" sz="1000">
                <a:solidFill>
                  <a:srgbClr val="990000"/>
                </a:solidFill>
              </a:endParaRPr>
            </a:p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3459=</a:t>
              </a:r>
            </a:p>
          </p:txBody>
        </p:sp>
        <p:sp>
          <p:nvSpPr>
            <p:cNvPr id="7235" name="Text Box 67"/>
            <p:cNvSpPr txBox="1">
              <a:spLocks noChangeArrowheads="1"/>
            </p:cNvSpPr>
            <p:nvPr/>
          </p:nvSpPr>
          <p:spPr bwMode="auto">
            <a:xfrm>
              <a:off x="4752" y="1104"/>
              <a:ext cx="3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11615=</a:t>
              </a:r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2352" y="852"/>
              <a:ext cx="1998" cy="1788"/>
            </a:xfrm>
            <a:custGeom>
              <a:avLst/>
              <a:gdLst>
                <a:gd name="T0" fmla="*/ 0 w 1998"/>
                <a:gd name="T1" fmla="*/ 1788 h 1788"/>
                <a:gd name="T2" fmla="*/ 192 w 1998"/>
                <a:gd name="T3" fmla="*/ 1458 h 1788"/>
                <a:gd name="T4" fmla="*/ 366 w 1998"/>
                <a:gd name="T5" fmla="*/ 1014 h 1788"/>
                <a:gd name="T6" fmla="*/ 402 w 1998"/>
                <a:gd name="T7" fmla="*/ 918 h 1788"/>
                <a:gd name="T8" fmla="*/ 702 w 1998"/>
                <a:gd name="T9" fmla="*/ 696 h 1788"/>
                <a:gd name="T10" fmla="*/ 960 w 1998"/>
                <a:gd name="T11" fmla="*/ 408 h 1788"/>
                <a:gd name="T12" fmla="*/ 1212 w 1998"/>
                <a:gd name="T13" fmla="*/ 180 h 1788"/>
                <a:gd name="T14" fmla="*/ 1998 w 1998"/>
                <a:gd name="T15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8" h="1788">
                  <a:moveTo>
                    <a:pt x="0" y="1788"/>
                  </a:moveTo>
                  <a:lnTo>
                    <a:pt x="192" y="1458"/>
                  </a:lnTo>
                  <a:lnTo>
                    <a:pt x="366" y="1014"/>
                  </a:lnTo>
                  <a:lnTo>
                    <a:pt x="402" y="918"/>
                  </a:lnTo>
                  <a:lnTo>
                    <a:pt x="702" y="696"/>
                  </a:lnTo>
                  <a:lnTo>
                    <a:pt x="960" y="408"/>
                  </a:lnTo>
                  <a:lnTo>
                    <a:pt x="1212" y="180"/>
                  </a:lnTo>
                  <a:lnTo>
                    <a:pt x="1998" y="0"/>
                  </a:lnTo>
                </a:path>
              </a:pathLst>
            </a:custGeom>
            <a:noFill/>
            <a:ln w="25400" cap="flat" cmpd="sng">
              <a:solidFill>
                <a:srgbClr val="8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37" name="Text Box 69"/>
            <p:cNvSpPr txBox="1">
              <a:spLocks noChangeArrowheads="1"/>
            </p:cNvSpPr>
            <p:nvPr/>
          </p:nvSpPr>
          <p:spPr bwMode="auto">
            <a:xfrm>
              <a:off x="3456" y="1584"/>
              <a:ext cx="3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990000"/>
                  </a:solidFill>
                </a:rPr>
                <a:t>11919=</a:t>
              </a:r>
            </a:p>
          </p:txBody>
        </p:sp>
      </p:grpSp>
      <p:grpSp>
        <p:nvGrpSpPr>
          <p:cNvPr id="7573" name="Group 405"/>
          <p:cNvGrpSpPr>
            <a:grpSpLocks/>
          </p:cNvGrpSpPr>
          <p:nvPr/>
        </p:nvGrpSpPr>
        <p:grpSpPr bwMode="auto">
          <a:xfrm>
            <a:off x="0" y="533400"/>
            <a:ext cx="8763000" cy="6167438"/>
            <a:chOff x="0" y="336"/>
            <a:chExt cx="5520" cy="3885"/>
          </a:xfrm>
        </p:grpSpPr>
        <p:grpSp>
          <p:nvGrpSpPr>
            <p:cNvPr id="1173" name="Group 406"/>
            <p:cNvGrpSpPr>
              <a:grpSpLocks/>
            </p:cNvGrpSpPr>
            <p:nvPr/>
          </p:nvGrpSpPr>
          <p:grpSpPr bwMode="auto">
            <a:xfrm>
              <a:off x="0" y="336"/>
              <a:ext cx="5520" cy="3885"/>
              <a:chOff x="0" y="336"/>
              <a:chExt cx="5520" cy="3885"/>
            </a:xfrm>
          </p:grpSpPr>
          <p:sp>
            <p:nvSpPr>
              <p:cNvPr id="7575" name="Freeform 407"/>
              <p:cNvSpPr>
                <a:spLocks/>
              </p:cNvSpPr>
              <p:nvPr/>
            </p:nvSpPr>
            <p:spPr bwMode="auto">
              <a:xfrm>
                <a:off x="0" y="336"/>
                <a:ext cx="4026" cy="2448"/>
              </a:xfrm>
              <a:custGeom>
                <a:avLst/>
                <a:gdLst>
                  <a:gd name="T0" fmla="*/ 0 w 4026"/>
                  <a:gd name="T1" fmla="*/ 2448 h 2448"/>
                  <a:gd name="T2" fmla="*/ 234 w 4026"/>
                  <a:gd name="T3" fmla="*/ 2286 h 2448"/>
                  <a:gd name="T4" fmla="*/ 366 w 4026"/>
                  <a:gd name="T5" fmla="*/ 2184 h 2448"/>
                  <a:gd name="T6" fmla="*/ 648 w 4026"/>
                  <a:gd name="T7" fmla="*/ 2040 h 2448"/>
                  <a:gd name="T8" fmla="*/ 858 w 4026"/>
                  <a:gd name="T9" fmla="*/ 1908 h 2448"/>
                  <a:gd name="T10" fmla="*/ 1050 w 4026"/>
                  <a:gd name="T11" fmla="*/ 1782 h 2448"/>
                  <a:gd name="T12" fmla="*/ 1188 w 4026"/>
                  <a:gd name="T13" fmla="*/ 1614 h 2448"/>
                  <a:gd name="T14" fmla="*/ 1290 w 4026"/>
                  <a:gd name="T15" fmla="*/ 1494 h 2448"/>
                  <a:gd name="T16" fmla="*/ 1440 w 4026"/>
                  <a:gd name="T17" fmla="*/ 1368 h 2448"/>
                  <a:gd name="T18" fmla="*/ 1704 w 4026"/>
                  <a:gd name="T19" fmla="*/ 1152 h 2448"/>
                  <a:gd name="T20" fmla="*/ 1854 w 4026"/>
                  <a:gd name="T21" fmla="*/ 1026 h 2448"/>
                  <a:gd name="T22" fmla="*/ 2304 w 4026"/>
                  <a:gd name="T23" fmla="*/ 822 h 2448"/>
                  <a:gd name="T24" fmla="*/ 2700 w 4026"/>
                  <a:gd name="T25" fmla="*/ 618 h 2448"/>
                  <a:gd name="T26" fmla="*/ 3084 w 4026"/>
                  <a:gd name="T27" fmla="*/ 450 h 2448"/>
                  <a:gd name="T28" fmla="*/ 3438 w 4026"/>
                  <a:gd name="T29" fmla="*/ 264 h 2448"/>
                  <a:gd name="T30" fmla="*/ 3810 w 4026"/>
                  <a:gd name="T31" fmla="*/ 108 h 2448"/>
                  <a:gd name="T32" fmla="*/ 4026 w 4026"/>
                  <a:gd name="T33" fmla="*/ 0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26" h="2448">
                    <a:moveTo>
                      <a:pt x="0" y="2448"/>
                    </a:moveTo>
                    <a:lnTo>
                      <a:pt x="234" y="2286"/>
                    </a:lnTo>
                    <a:lnTo>
                      <a:pt x="366" y="2184"/>
                    </a:lnTo>
                    <a:lnTo>
                      <a:pt x="648" y="2040"/>
                    </a:lnTo>
                    <a:lnTo>
                      <a:pt x="858" y="1908"/>
                    </a:lnTo>
                    <a:lnTo>
                      <a:pt x="1050" y="1782"/>
                    </a:lnTo>
                    <a:lnTo>
                      <a:pt x="1188" y="1614"/>
                    </a:lnTo>
                    <a:lnTo>
                      <a:pt x="1290" y="1494"/>
                    </a:lnTo>
                    <a:lnTo>
                      <a:pt x="1440" y="1368"/>
                    </a:lnTo>
                    <a:lnTo>
                      <a:pt x="1704" y="1152"/>
                    </a:lnTo>
                    <a:lnTo>
                      <a:pt x="1854" y="1026"/>
                    </a:lnTo>
                    <a:lnTo>
                      <a:pt x="2304" y="822"/>
                    </a:lnTo>
                    <a:lnTo>
                      <a:pt x="2700" y="618"/>
                    </a:lnTo>
                    <a:lnTo>
                      <a:pt x="3084" y="450"/>
                    </a:lnTo>
                    <a:lnTo>
                      <a:pt x="3438" y="264"/>
                    </a:lnTo>
                    <a:lnTo>
                      <a:pt x="3810" y="108"/>
                    </a:lnTo>
                    <a:lnTo>
                      <a:pt x="4026" y="0"/>
                    </a:lnTo>
                  </a:path>
                </a:pathLst>
              </a:cu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576" name="Freeform 408"/>
              <p:cNvSpPr>
                <a:spLocks/>
              </p:cNvSpPr>
              <p:nvPr/>
            </p:nvSpPr>
            <p:spPr bwMode="auto">
              <a:xfrm>
                <a:off x="1973" y="384"/>
                <a:ext cx="1003" cy="3814"/>
              </a:xfrm>
              <a:custGeom>
                <a:avLst/>
                <a:gdLst>
                  <a:gd name="T0" fmla="*/ 1003 w 1003"/>
                  <a:gd name="T1" fmla="*/ 0 h 3814"/>
                  <a:gd name="T2" fmla="*/ 868 w 1003"/>
                  <a:gd name="T3" fmla="*/ 555 h 3814"/>
                  <a:gd name="T4" fmla="*/ 828 w 1003"/>
                  <a:gd name="T5" fmla="*/ 855 h 3814"/>
                  <a:gd name="T6" fmla="*/ 765 w 1003"/>
                  <a:gd name="T7" fmla="*/ 1234 h 3814"/>
                  <a:gd name="T8" fmla="*/ 710 w 1003"/>
                  <a:gd name="T9" fmla="*/ 1502 h 3814"/>
                  <a:gd name="T10" fmla="*/ 583 w 1003"/>
                  <a:gd name="T11" fmla="*/ 1794 h 3814"/>
                  <a:gd name="T12" fmla="*/ 520 w 1003"/>
                  <a:gd name="T13" fmla="*/ 1967 h 3814"/>
                  <a:gd name="T14" fmla="*/ 55 w 1003"/>
                  <a:gd name="T15" fmla="*/ 2701 h 3814"/>
                  <a:gd name="T16" fmla="*/ 0 w 1003"/>
                  <a:gd name="T17" fmla="*/ 2827 h 3814"/>
                  <a:gd name="T18" fmla="*/ 126 w 1003"/>
                  <a:gd name="T19" fmla="*/ 3545 h 3814"/>
                  <a:gd name="T20" fmla="*/ 307 w 1003"/>
                  <a:gd name="T21" fmla="*/ 3814 h 3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3" h="3814">
                    <a:moveTo>
                      <a:pt x="1003" y="0"/>
                    </a:moveTo>
                    <a:lnTo>
                      <a:pt x="868" y="555"/>
                    </a:lnTo>
                    <a:lnTo>
                      <a:pt x="828" y="855"/>
                    </a:lnTo>
                    <a:lnTo>
                      <a:pt x="765" y="1234"/>
                    </a:lnTo>
                    <a:lnTo>
                      <a:pt x="710" y="1502"/>
                    </a:lnTo>
                    <a:lnTo>
                      <a:pt x="583" y="1794"/>
                    </a:lnTo>
                    <a:lnTo>
                      <a:pt x="520" y="1967"/>
                    </a:lnTo>
                    <a:lnTo>
                      <a:pt x="55" y="2701"/>
                    </a:lnTo>
                    <a:lnTo>
                      <a:pt x="0" y="2827"/>
                    </a:lnTo>
                    <a:lnTo>
                      <a:pt x="126" y="3545"/>
                    </a:lnTo>
                    <a:lnTo>
                      <a:pt x="307" y="3814"/>
                    </a:lnTo>
                  </a:path>
                </a:pathLst>
              </a:custGeom>
              <a:noFill/>
              <a:ln w="762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577" name="Freeform 409"/>
              <p:cNvSpPr>
                <a:spLocks/>
              </p:cNvSpPr>
              <p:nvPr/>
            </p:nvSpPr>
            <p:spPr bwMode="auto">
              <a:xfrm>
                <a:off x="576" y="1586"/>
                <a:ext cx="4655" cy="1966"/>
              </a:xfrm>
              <a:custGeom>
                <a:avLst/>
                <a:gdLst>
                  <a:gd name="T0" fmla="*/ 0 w 4655"/>
                  <a:gd name="T1" fmla="*/ 1966 h 1966"/>
                  <a:gd name="T2" fmla="*/ 884 w 4655"/>
                  <a:gd name="T3" fmla="*/ 1507 h 1966"/>
                  <a:gd name="T4" fmla="*/ 1357 w 4655"/>
                  <a:gd name="T5" fmla="*/ 1278 h 1966"/>
                  <a:gd name="T6" fmla="*/ 1696 w 4655"/>
                  <a:gd name="T7" fmla="*/ 1113 h 1966"/>
                  <a:gd name="T8" fmla="*/ 1909 w 4655"/>
                  <a:gd name="T9" fmla="*/ 1010 h 1966"/>
                  <a:gd name="T10" fmla="*/ 2225 w 4655"/>
                  <a:gd name="T11" fmla="*/ 797 h 1966"/>
                  <a:gd name="T12" fmla="*/ 2675 w 4655"/>
                  <a:gd name="T13" fmla="*/ 529 h 1966"/>
                  <a:gd name="T14" fmla="*/ 3196 w 4655"/>
                  <a:gd name="T15" fmla="*/ 300 h 1966"/>
                  <a:gd name="T16" fmla="*/ 3685 w 4655"/>
                  <a:gd name="T17" fmla="*/ 103 h 1966"/>
                  <a:gd name="T18" fmla="*/ 3977 w 4655"/>
                  <a:gd name="T19" fmla="*/ 0 h 1966"/>
                  <a:gd name="T20" fmla="*/ 4269 w 4655"/>
                  <a:gd name="T21" fmla="*/ 47 h 1966"/>
                  <a:gd name="T22" fmla="*/ 4655 w 4655"/>
                  <a:gd name="T23" fmla="*/ 158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55" h="1966">
                    <a:moveTo>
                      <a:pt x="0" y="1966"/>
                    </a:moveTo>
                    <a:lnTo>
                      <a:pt x="884" y="1507"/>
                    </a:lnTo>
                    <a:lnTo>
                      <a:pt x="1357" y="1278"/>
                    </a:lnTo>
                    <a:lnTo>
                      <a:pt x="1696" y="1113"/>
                    </a:lnTo>
                    <a:lnTo>
                      <a:pt x="1909" y="1010"/>
                    </a:lnTo>
                    <a:lnTo>
                      <a:pt x="2225" y="797"/>
                    </a:lnTo>
                    <a:lnTo>
                      <a:pt x="2675" y="529"/>
                    </a:lnTo>
                    <a:lnTo>
                      <a:pt x="3196" y="300"/>
                    </a:lnTo>
                    <a:lnTo>
                      <a:pt x="3685" y="103"/>
                    </a:lnTo>
                    <a:lnTo>
                      <a:pt x="3977" y="0"/>
                    </a:lnTo>
                    <a:lnTo>
                      <a:pt x="4269" y="47"/>
                    </a:lnTo>
                    <a:lnTo>
                      <a:pt x="4655" y="158"/>
                    </a:lnTo>
                  </a:path>
                </a:pathLst>
              </a:custGeom>
              <a:noFill/>
              <a:ln w="762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578" name="Freeform 410"/>
              <p:cNvSpPr>
                <a:spLocks/>
              </p:cNvSpPr>
              <p:nvPr/>
            </p:nvSpPr>
            <p:spPr bwMode="auto">
              <a:xfrm>
                <a:off x="768" y="2054"/>
                <a:ext cx="4334" cy="1786"/>
              </a:xfrm>
              <a:custGeom>
                <a:avLst/>
                <a:gdLst>
                  <a:gd name="T0" fmla="*/ 0 w 4334"/>
                  <a:gd name="T1" fmla="*/ 1786 h 1786"/>
                  <a:gd name="T2" fmla="*/ 456 w 4334"/>
                  <a:gd name="T3" fmla="*/ 1604 h 1786"/>
                  <a:gd name="T4" fmla="*/ 917 w 4334"/>
                  <a:gd name="T5" fmla="*/ 1412 h 1786"/>
                  <a:gd name="T6" fmla="*/ 1214 w 4334"/>
                  <a:gd name="T7" fmla="*/ 1287 h 1786"/>
                  <a:gd name="T8" fmla="*/ 1402 w 4334"/>
                  <a:gd name="T9" fmla="*/ 1229 h 1786"/>
                  <a:gd name="T10" fmla="*/ 1781 w 4334"/>
                  <a:gd name="T11" fmla="*/ 1080 h 1786"/>
                  <a:gd name="T12" fmla="*/ 2035 w 4334"/>
                  <a:gd name="T13" fmla="*/ 1004 h 1786"/>
                  <a:gd name="T14" fmla="*/ 2184 w 4334"/>
                  <a:gd name="T15" fmla="*/ 903 h 1786"/>
                  <a:gd name="T16" fmla="*/ 2352 w 4334"/>
                  <a:gd name="T17" fmla="*/ 754 h 1786"/>
                  <a:gd name="T18" fmla="*/ 2429 w 4334"/>
                  <a:gd name="T19" fmla="*/ 629 h 1786"/>
                  <a:gd name="T20" fmla="*/ 2429 w 4334"/>
                  <a:gd name="T21" fmla="*/ 591 h 1786"/>
                  <a:gd name="T22" fmla="*/ 2986 w 4334"/>
                  <a:gd name="T23" fmla="*/ 408 h 1786"/>
                  <a:gd name="T24" fmla="*/ 3192 w 4334"/>
                  <a:gd name="T25" fmla="*/ 375 h 1786"/>
                  <a:gd name="T26" fmla="*/ 3494 w 4334"/>
                  <a:gd name="T27" fmla="*/ 264 h 1786"/>
                  <a:gd name="T28" fmla="*/ 3979 w 4334"/>
                  <a:gd name="T29" fmla="*/ 72 h 1786"/>
                  <a:gd name="T30" fmla="*/ 4114 w 4334"/>
                  <a:gd name="T31" fmla="*/ 34 h 1786"/>
                  <a:gd name="T32" fmla="*/ 4186 w 4334"/>
                  <a:gd name="T33" fmla="*/ 0 h 1786"/>
                  <a:gd name="T34" fmla="*/ 4334 w 4334"/>
                  <a:gd name="T35" fmla="*/ 82 h 1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34" h="1786">
                    <a:moveTo>
                      <a:pt x="0" y="1786"/>
                    </a:moveTo>
                    <a:lnTo>
                      <a:pt x="456" y="1604"/>
                    </a:lnTo>
                    <a:lnTo>
                      <a:pt x="917" y="1412"/>
                    </a:lnTo>
                    <a:lnTo>
                      <a:pt x="1214" y="1287"/>
                    </a:lnTo>
                    <a:lnTo>
                      <a:pt x="1402" y="1229"/>
                    </a:lnTo>
                    <a:lnTo>
                      <a:pt x="1781" y="1080"/>
                    </a:lnTo>
                    <a:lnTo>
                      <a:pt x="2035" y="1004"/>
                    </a:lnTo>
                    <a:lnTo>
                      <a:pt x="2184" y="903"/>
                    </a:lnTo>
                    <a:lnTo>
                      <a:pt x="2352" y="754"/>
                    </a:lnTo>
                    <a:lnTo>
                      <a:pt x="2429" y="629"/>
                    </a:lnTo>
                    <a:lnTo>
                      <a:pt x="2429" y="591"/>
                    </a:lnTo>
                    <a:lnTo>
                      <a:pt x="2986" y="408"/>
                    </a:lnTo>
                    <a:lnTo>
                      <a:pt x="3192" y="375"/>
                    </a:lnTo>
                    <a:lnTo>
                      <a:pt x="3494" y="264"/>
                    </a:lnTo>
                    <a:lnTo>
                      <a:pt x="3979" y="72"/>
                    </a:lnTo>
                    <a:lnTo>
                      <a:pt x="4114" y="34"/>
                    </a:lnTo>
                    <a:lnTo>
                      <a:pt x="4186" y="0"/>
                    </a:lnTo>
                    <a:lnTo>
                      <a:pt x="4334" y="82"/>
                    </a:lnTo>
                  </a:path>
                </a:pathLst>
              </a:custGeom>
              <a:noFill/>
              <a:ln w="762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579" name="Freeform 411"/>
              <p:cNvSpPr>
                <a:spLocks/>
              </p:cNvSpPr>
              <p:nvPr/>
            </p:nvSpPr>
            <p:spPr bwMode="auto">
              <a:xfrm>
                <a:off x="3993" y="1008"/>
                <a:ext cx="1527" cy="3213"/>
              </a:xfrm>
              <a:custGeom>
                <a:avLst/>
                <a:gdLst>
                  <a:gd name="T0" fmla="*/ 1527 w 1527"/>
                  <a:gd name="T1" fmla="*/ 0 h 3213"/>
                  <a:gd name="T2" fmla="*/ 1223 w 1527"/>
                  <a:gd name="T3" fmla="*/ 815 h 3213"/>
                  <a:gd name="T4" fmla="*/ 994 w 1527"/>
                  <a:gd name="T5" fmla="*/ 1462 h 3213"/>
                  <a:gd name="T6" fmla="*/ 804 w 1527"/>
                  <a:gd name="T7" fmla="*/ 1935 h 3213"/>
                  <a:gd name="T8" fmla="*/ 631 w 1527"/>
                  <a:gd name="T9" fmla="*/ 2267 h 3213"/>
                  <a:gd name="T10" fmla="*/ 0 w 1527"/>
                  <a:gd name="T11" fmla="*/ 3213 h 3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7" h="3213">
                    <a:moveTo>
                      <a:pt x="1527" y="0"/>
                    </a:moveTo>
                    <a:lnTo>
                      <a:pt x="1223" y="815"/>
                    </a:lnTo>
                    <a:lnTo>
                      <a:pt x="994" y="1462"/>
                    </a:lnTo>
                    <a:lnTo>
                      <a:pt x="804" y="1935"/>
                    </a:lnTo>
                    <a:lnTo>
                      <a:pt x="631" y="2267"/>
                    </a:lnTo>
                    <a:lnTo>
                      <a:pt x="0" y="3213"/>
                    </a:lnTo>
                  </a:path>
                </a:pathLst>
              </a:custGeom>
              <a:noFill/>
              <a:ln w="762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580" name="Freeform 412"/>
              <p:cNvSpPr>
                <a:spLocks/>
              </p:cNvSpPr>
              <p:nvPr/>
            </p:nvSpPr>
            <p:spPr bwMode="auto">
              <a:xfrm>
                <a:off x="1488" y="384"/>
                <a:ext cx="461" cy="3751"/>
              </a:xfrm>
              <a:custGeom>
                <a:avLst/>
                <a:gdLst>
                  <a:gd name="T0" fmla="*/ 0 w 461"/>
                  <a:gd name="T1" fmla="*/ 0 h 3751"/>
                  <a:gd name="T2" fmla="*/ 272 w 461"/>
                  <a:gd name="T3" fmla="*/ 1005 h 3751"/>
                  <a:gd name="T4" fmla="*/ 279 w 461"/>
                  <a:gd name="T5" fmla="*/ 1344 h 3751"/>
                  <a:gd name="T6" fmla="*/ 224 w 461"/>
                  <a:gd name="T7" fmla="*/ 1746 h 3751"/>
                  <a:gd name="T8" fmla="*/ 193 w 461"/>
                  <a:gd name="T9" fmla="*/ 1991 h 3751"/>
                  <a:gd name="T10" fmla="*/ 201 w 461"/>
                  <a:gd name="T11" fmla="*/ 2180 h 3751"/>
                  <a:gd name="T12" fmla="*/ 311 w 461"/>
                  <a:gd name="T13" fmla="*/ 2417 h 3751"/>
                  <a:gd name="T14" fmla="*/ 335 w 461"/>
                  <a:gd name="T15" fmla="*/ 2670 h 3751"/>
                  <a:gd name="T16" fmla="*/ 311 w 461"/>
                  <a:gd name="T17" fmla="*/ 2843 h 3751"/>
                  <a:gd name="T18" fmla="*/ 366 w 461"/>
                  <a:gd name="T19" fmla="*/ 3111 h 3751"/>
                  <a:gd name="T20" fmla="*/ 437 w 461"/>
                  <a:gd name="T21" fmla="*/ 3411 h 3751"/>
                  <a:gd name="T22" fmla="*/ 461 w 461"/>
                  <a:gd name="T23" fmla="*/ 3751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1" h="3751">
                    <a:moveTo>
                      <a:pt x="0" y="0"/>
                    </a:moveTo>
                    <a:lnTo>
                      <a:pt x="272" y="1005"/>
                    </a:lnTo>
                    <a:lnTo>
                      <a:pt x="279" y="1344"/>
                    </a:lnTo>
                    <a:lnTo>
                      <a:pt x="224" y="1746"/>
                    </a:lnTo>
                    <a:lnTo>
                      <a:pt x="193" y="1991"/>
                    </a:lnTo>
                    <a:lnTo>
                      <a:pt x="201" y="2180"/>
                    </a:lnTo>
                    <a:lnTo>
                      <a:pt x="311" y="2417"/>
                    </a:lnTo>
                    <a:lnTo>
                      <a:pt x="335" y="2670"/>
                    </a:lnTo>
                    <a:lnTo>
                      <a:pt x="311" y="2843"/>
                    </a:lnTo>
                    <a:lnTo>
                      <a:pt x="366" y="3111"/>
                    </a:lnTo>
                    <a:lnTo>
                      <a:pt x="437" y="3411"/>
                    </a:lnTo>
                    <a:lnTo>
                      <a:pt x="461" y="3751"/>
                    </a:lnTo>
                  </a:path>
                </a:pathLst>
              </a:custGeom>
              <a:noFill/>
              <a:ln w="762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581" name="Text Box 413"/>
            <p:cNvSpPr txBox="1">
              <a:spLocks noChangeArrowheads="1"/>
            </p:cNvSpPr>
            <p:nvPr/>
          </p:nvSpPr>
          <p:spPr bwMode="auto">
            <a:xfrm>
              <a:off x="16" y="2640"/>
              <a:ext cx="288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三环线</a:t>
              </a:r>
            </a:p>
          </p:txBody>
        </p:sp>
        <p:sp>
          <p:nvSpPr>
            <p:cNvPr id="7582" name="Text Box 414"/>
            <p:cNvSpPr txBox="1">
              <a:spLocks noChangeArrowheads="1"/>
            </p:cNvSpPr>
            <p:nvPr/>
          </p:nvSpPr>
          <p:spPr bwMode="auto">
            <a:xfrm>
              <a:off x="1488" y="2112"/>
              <a:ext cx="288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中一路</a:t>
              </a:r>
            </a:p>
          </p:txBody>
        </p:sp>
        <p:sp>
          <p:nvSpPr>
            <p:cNvPr id="7583" name="Text Box 415"/>
            <p:cNvSpPr txBox="1">
              <a:spLocks noChangeArrowheads="1"/>
            </p:cNvSpPr>
            <p:nvPr/>
          </p:nvSpPr>
          <p:spPr bwMode="auto">
            <a:xfrm>
              <a:off x="2117" y="4063"/>
              <a:ext cx="384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金桥大道</a:t>
              </a:r>
            </a:p>
          </p:txBody>
        </p:sp>
        <p:sp>
          <p:nvSpPr>
            <p:cNvPr id="7584" name="Text Box 416"/>
            <p:cNvSpPr txBox="1">
              <a:spLocks noChangeArrowheads="1"/>
            </p:cNvSpPr>
            <p:nvPr/>
          </p:nvSpPr>
          <p:spPr bwMode="auto">
            <a:xfrm>
              <a:off x="448" y="3456"/>
              <a:ext cx="384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后湖大道</a:t>
              </a:r>
            </a:p>
          </p:txBody>
        </p:sp>
        <p:sp>
          <p:nvSpPr>
            <p:cNvPr id="7585" name="Text Box 417"/>
            <p:cNvSpPr txBox="1">
              <a:spLocks noChangeArrowheads="1"/>
            </p:cNvSpPr>
            <p:nvPr/>
          </p:nvSpPr>
          <p:spPr bwMode="auto">
            <a:xfrm>
              <a:off x="960" y="3648"/>
              <a:ext cx="288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兴业路</a:t>
              </a:r>
            </a:p>
          </p:txBody>
        </p:sp>
        <p:sp>
          <p:nvSpPr>
            <p:cNvPr id="7586" name="Text Box 418"/>
            <p:cNvSpPr txBox="1">
              <a:spLocks noChangeArrowheads="1"/>
            </p:cNvSpPr>
            <p:nvPr/>
          </p:nvSpPr>
          <p:spPr bwMode="auto">
            <a:xfrm>
              <a:off x="3826" y="4097"/>
              <a:ext cx="384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解放大道</a:t>
              </a:r>
            </a:p>
          </p:txBody>
        </p:sp>
        <p:sp>
          <p:nvSpPr>
            <p:cNvPr id="7587" name="Text Box 419"/>
            <p:cNvSpPr txBox="1">
              <a:spLocks noChangeArrowheads="1"/>
            </p:cNvSpPr>
            <p:nvPr/>
          </p:nvSpPr>
          <p:spPr bwMode="auto">
            <a:xfrm>
              <a:off x="1296" y="672"/>
              <a:ext cx="384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200"/>
                <a:t>宏图大道</a:t>
              </a:r>
            </a:p>
          </p:txBody>
        </p: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063750" y="533400"/>
            <a:ext cx="3340100" cy="6086475"/>
            <a:chOff x="1300" y="336"/>
            <a:chExt cx="2104" cy="3834"/>
          </a:xfrm>
        </p:grpSpPr>
        <p:grpSp>
          <p:nvGrpSpPr>
            <p:cNvPr id="1159" name="Group 19"/>
            <p:cNvGrpSpPr>
              <a:grpSpLocks/>
            </p:cNvGrpSpPr>
            <p:nvPr/>
          </p:nvGrpSpPr>
          <p:grpSpPr bwMode="auto">
            <a:xfrm>
              <a:off x="1300" y="336"/>
              <a:ext cx="2034" cy="3834"/>
              <a:chOff x="1300" y="336"/>
              <a:chExt cx="2034" cy="3834"/>
            </a:xfrm>
          </p:grpSpPr>
          <p:sp>
            <p:nvSpPr>
              <p:cNvPr id="7188" name="Freeform 20"/>
              <p:cNvSpPr>
                <a:spLocks/>
              </p:cNvSpPr>
              <p:nvPr/>
            </p:nvSpPr>
            <p:spPr bwMode="auto">
              <a:xfrm>
                <a:off x="1540" y="480"/>
                <a:ext cx="664" cy="3680"/>
              </a:xfrm>
              <a:custGeom>
                <a:avLst/>
                <a:gdLst>
                  <a:gd name="T0" fmla="*/ 0 w 664"/>
                  <a:gd name="T1" fmla="*/ 0 h 3680"/>
                  <a:gd name="T2" fmla="*/ 76 w 664"/>
                  <a:gd name="T3" fmla="*/ 196 h 3680"/>
                  <a:gd name="T4" fmla="*/ 172 w 664"/>
                  <a:gd name="T5" fmla="*/ 492 h 3680"/>
                  <a:gd name="T6" fmla="*/ 216 w 664"/>
                  <a:gd name="T7" fmla="*/ 736 h 3680"/>
                  <a:gd name="T8" fmla="*/ 248 w 664"/>
                  <a:gd name="T9" fmla="*/ 980 h 3680"/>
                  <a:gd name="T10" fmla="*/ 264 w 664"/>
                  <a:gd name="T11" fmla="*/ 1256 h 3680"/>
                  <a:gd name="T12" fmla="*/ 236 w 664"/>
                  <a:gd name="T13" fmla="*/ 1584 h 3680"/>
                  <a:gd name="T14" fmla="*/ 228 w 664"/>
                  <a:gd name="T15" fmla="*/ 2448 h 3680"/>
                  <a:gd name="T16" fmla="*/ 252 w 664"/>
                  <a:gd name="T17" fmla="*/ 2936 h 3680"/>
                  <a:gd name="T18" fmla="*/ 272 w 664"/>
                  <a:gd name="T19" fmla="*/ 3160 h 3680"/>
                  <a:gd name="T20" fmla="*/ 320 w 664"/>
                  <a:gd name="T21" fmla="*/ 3340 h 3680"/>
                  <a:gd name="T22" fmla="*/ 460 w 664"/>
                  <a:gd name="T23" fmla="*/ 3492 h 3680"/>
                  <a:gd name="T24" fmla="*/ 664 w 664"/>
                  <a:gd name="T25" fmla="*/ 3680 h 3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4" h="3680">
                    <a:moveTo>
                      <a:pt x="0" y="0"/>
                    </a:moveTo>
                    <a:lnTo>
                      <a:pt x="76" y="196"/>
                    </a:lnTo>
                    <a:lnTo>
                      <a:pt x="172" y="492"/>
                    </a:lnTo>
                    <a:lnTo>
                      <a:pt x="216" y="736"/>
                    </a:lnTo>
                    <a:lnTo>
                      <a:pt x="248" y="980"/>
                    </a:lnTo>
                    <a:lnTo>
                      <a:pt x="264" y="1256"/>
                    </a:lnTo>
                    <a:lnTo>
                      <a:pt x="236" y="1584"/>
                    </a:lnTo>
                    <a:lnTo>
                      <a:pt x="228" y="2448"/>
                    </a:lnTo>
                    <a:lnTo>
                      <a:pt x="252" y="2936"/>
                    </a:lnTo>
                    <a:lnTo>
                      <a:pt x="272" y="3160"/>
                    </a:lnTo>
                    <a:lnTo>
                      <a:pt x="320" y="3340"/>
                    </a:lnTo>
                    <a:lnTo>
                      <a:pt x="460" y="3492"/>
                    </a:lnTo>
                    <a:lnTo>
                      <a:pt x="664" y="3680"/>
                    </a:lnTo>
                  </a:path>
                </a:pathLst>
              </a:custGeom>
              <a:noFill/>
              <a:ln w="50800" cap="flat">
                <a:solidFill>
                  <a:srgbClr val="003366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auto">
              <a:xfrm>
                <a:off x="2500" y="384"/>
                <a:ext cx="834" cy="3786"/>
              </a:xfrm>
              <a:custGeom>
                <a:avLst/>
                <a:gdLst>
                  <a:gd name="T0" fmla="*/ 0 w 834"/>
                  <a:gd name="T1" fmla="*/ 0 h 3786"/>
                  <a:gd name="T2" fmla="*/ 114 w 834"/>
                  <a:gd name="T3" fmla="*/ 174 h 3786"/>
                  <a:gd name="T4" fmla="*/ 246 w 834"/>
                  <a:gd name="T5" fmla="*/ 330 h 3786"/>
                  <a:gd name="T6" fmla="*/ 378 w 834"/>
                  <a:gd name="T7" fmla="*/ 480 h 3786"/>
                  <a:gd name="T8" fmla="*/ 504 w 834"/>
                  <a:gd name="T9" fmla="*/ 594 h 3786"/>
                  <a:gd name="T10" fmla="*/ 600 w 834"/>
                  <a:gd name="T11" fmla="*/ 744 h 3786"/>
                  <a:gd name="T12" fmla="*/ 666 w 834"/>
                  <a:gd name="T13" fmla="*/ 894 h 3786"/>
                  <a:gd name="T14" fmla="*/ 696 w 834"/>
                  <a:gd name="T15" fmla="*/ 1074 h 3786"/>
                  <a:gd name="T16" fmla="*/ 690 w 834"/>
                  <a:gd name="T17" fmla="*/ 1308 h 3786"/>
                  <a:gd name="T18" fmla="*/ 672 w 834"/>
                  <a:gd name="T19" fmla="*/ 1536 h 3786"/>
                  <a:gd name="T20" fmla="*/ 696 w 834"/>
                  <a:gd name="T21" fmla="*/ 1632 h 3786"/>
                  <a:gd name="T22" fmla="*/ 672 w 834"/>
                  <a:gd name="T23" fmla="*/ 1746 h 3786"/>
                  <a:gd name="T24" fmla="*/ 594 w 834"/>
                  <a:gd name="T25" fmla="*/ 2088 h 3786"/>
                  <a:gd name="T26" fmla="*/ 588 w 834"/>
                  <a:gd name="T27" fmla="*/ 2310 h 3786"/>
                  <a:gd name="T28" fmla="*/ 654 w 834"/>
                  <a:gd name="T29" fmla="*/ 2526 h 3786"/>
                  <a:gd name="T30" fmla="*/ 762 w 834"/>
                  <a:gd name="T31" fmla="*/ 2832 h 3786"/>
                  <a:gd name="T32" fmla="*/ 822 w 834"/>
                  <a:gd name="T33" fmla="*/ 2952 h 3786"/>
                  <a:gd name="T34" fmla="*/ 828 w 834"/>
                  <a:gd name="T35" fmla="*/ 3246 h 3786"/>
                  <a:gd name="T36" fmla="*/ 834 w 834"/>
                  <a:gd name="T37" fmla="*/ 3528 h 3786"/>
                  <a:gd name="T38" fmla="*/ 750 w 834"/>
                  <a:gd name="T39" fmla="*/ 3654 h 3786"/>
                  <a:gd name="T40" fmla="*/ 594 w 834"/>
                  <a:gd name="T41" fmla="*/ 3786 h 3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4" h="3786">
                    <a:moveTo>
                      <a:pt x="0" y="0"/>
                    </a:moveTo>
                    <a:lnTo>
                      <a:pt x="114" y="174"/>
                    </a:lnTo>
                    <a:lnTo>
                      <a:pt x="246" y="330"/>
                    </a:lnTo>
                    <a:lnTo>
                      <a:pt x="378" y="480"/>
                    </a:lnTo>
                    <a:lnTo>
                      <a:pt x="504" y="594"/>
                    </a:lnTo>
                    <a:lnTo>
                      <a:pt x="600" y="744"/>
                    </a:lnTo>
                    <a:lnTo>
                      <a:pt x="666" y="894"/>
                    </a:lnTo>
                    <a:lnTo>
                      <a:pt x="696" y="1074"/>
                    </a:lnTo>
                    <a:lnTo>
                      <a:pt x="690" y="1308"/>
                    </a:lnTo>
                    <a:lnTo>
                      <a:pt x="672" y="1536"/>
                    </a:lnTo>
                    <a:lnTo>
                      <a:pt x="696" y="1632"/>
                    </a:lnTo>
                    <a:lnTo>
                      <a:pt x="672" y="1746"/>
                    </a:lnTo>
                    <a:lnTo>
                      <a:pt x="594" y="2088"/>
                    </a:lnTo>
                    <a:lnTo>
                      <a:pt x="588" y="2310"/>
                    </a:lnTo>
                    <a:lnTo>
                      <a:pt x="654" y="2526"/>
                    </a:lnTo>
                    <a:lnTo>
                      <a:pt x="762" y="2832"/>
                    </a:lnTo>
                    <a:lnTo>
                      <a:pt x="822" y="2952"/>
                    </a:lnTo>
                    <a:lnTo>
                      <a:pt x="828" y="3246"/>
                    </a:lnTo>
                    <a:lnTo>
                      <a:pt x="834" y="3528"/>
                    </a:lnTo>
                    <a:lnTo>
                      <a:pt x="750" y="3654"/>
                    </a:lnTo>
                    <a:lnTo>
                      <a:pt x="594" y="3786"/>
                    </a:lnTo>
                  </a:path>
                </a:pathLst>
              </a:custGeom>
              <a:noFill/>
              <a:ln w="50800" cap="flat" cmpd="sng">
                <a:solidFill>
                  <a:srgbClr val="33CCCC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190" name="Text Box 22"/>
              <p:cNvSpPr txBox="1">
                <a:spLocks noChangeArrowheads="1"/>
              </p:cNvSpPr>
              <p:nvPr/>
            </p:nvSpPr>
            <p:spPr bwMode="auto">
              <a:xfrm>
                <a:off x="1300" y="360"/>
                <a:ext cx="792" cy="173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>
                    <a:solidFill>
                      <a:srgbClr val="FFFF99"/>
                    </a:solidFill>
                  </a:rPr>
                  <a:t>地铁</a:t>
                </a:r>
                <a:r>
                  <a:rPr lang="en-US" altLang="zh-CN" sz="1200">
                    <a:solidFill>
                      <a:srgbClr val="FFFF99"/>
                    </a:solidFill>
                  </a:rPr>
                  <a:t>8</a:t>
                </a:r>
                <a:r>
                  <a:rPr lang="zh-CN" altLang="en-US" sz="1200">
                    <a:solidFill>
                      <a:srgbClr val="FFFF99"/>
                    </a:solidFill>
                  </a:rPr>
                  <a:t>号线</a:t>
                </a:r>
                <a:r>
                  <a:rPr lang="en-US" altLang="zh-CN" sz="1200">
                    <a:solidFill>
                      <a:srgbClr val="FFFF99"/>
                    </a:solidFill>
                  </a:rPr>
                  <a:t> 2017</a:t>
                </a:r>
              </a:p>
            </p:txBody>
          </p: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auto">
              <a:xfrm>
                <a:off x="2212" y="336"/>
                <a:ext cx="792" cy="17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/>
                  <a:t>地铁</a:t>
                </a:r>
                <a:r>
                  <a:rPr lang="en-US" altLang="zh-CN" sz="1200"/>
                  <a:t>3</a:t>
                </a:r>
                <a:r>
                  <a:rPr lang="zh-CN" altLang="en-US" sz="1200"/>
                  <a:t>号线</a:t>
                </a:r>
                <a:r>
                  <a:rPr lang="en-US" altLang="zh-CN" sz="1200"/>
                  <a:t> 2015</a:t>
                </a:r>
              </a:p>
            </p:txBody>
          </p:sp>
        </p:grpSp>
        <p:grpSp>
          <p:nvGrpSpPr>
            <p:cNvPr id="1160" name="Group 24"/>
            <p:cNvGrpSpPr>
              <a:grpSpLocks/>
            </p:cNvGrpSpPr>
            <p:nvPr/>
          </p:nvGrpSpPr>
          <p:grpSpPr bwMode="auto">
            <a:xfrm>
              <a:off x="3119" y="2000"/>
              <a:ext cx="164" cy="162"/>
              <a:chOff x="3158" y="1832"/>
              <a:chExt cx="163" cy="162"/>
            </a:xfrm>
          </p:grpSpPr>
          <p:sp>
            <p:nvSpPr>
              <p:cNvPr id="1167" name="Oval 25"/>
              <p:cNvSpPr>
                <a:spLocks noChangeAspect="1" noChangeArrowheads="1"/>
              </p:cNvSpPr>
              <p:nvPr/>
            </p:nvSpPr>
            <p:spPr bwMode="auto">
              <a:xfrm>
                <a:off x="3158" y="1832"/>
                <a:ext cx="163" cy="162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 sz="1800"/>
              </a:p>
            </p:txBody>
          </p:sp>
          <p:sp>
            <p:nvSpPr>
              <p:cNvPr id="1168" name="WordArt 26"/>
              <p:cNvSpPr>
                <a:spLocks noChangeAspect="1" noChangeArrowheads="1" noChangeShapeType="1" noTextEdit="1"/>
              </p:cNvSpPr>
              <p:nvPr/>
            </p:nvSpPr>
            <p:spPr bwMode="auto">
              <a:xfrm rot="5400000">
                <a:off x="3205" y="1862"/>
                <a:ext cx="68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</a:endParaRPr>
              </a:p>
            </p:txBody>
          </p:sp>
        </p:grpSp>
        <p:grpSp>
          <p:nvGrpSpPr>
            <p:cNvPr id="1161" name="Group 27"/>
            <p:cNvGrpSpPr>
              <a:grpSpLocks/>
            </p:cNvGrpSpPr>
            <p:nvPr/>
          </p:nvGrpSpPr>
          <p:grpSpPr bwMode="auto">
            <a:xfrm>
              <a:off x="3023" y="2688"/>
              <a:ext cx="164" cy="162"/>
              <a:chOff x="3158" y="1832"/>
              <a:chExt cx="163" cy="162"/>
            </a:xfrm>
          </p:grpSpPr>
          <p:sp>
            <p:nvSpPr>
              <p:cNvPr id="1165" name="Oval 28"/>
              <p:cNvSpPr>
                <a:spLocks noChangeAspect="1" noChangeArrowheads="1"/>
              </p:cNvSpPr>
              <p:nvPr/>
            </p:nvSpPr>
            <p:spPr bwMode="auto">
              <a:xfrm>
                <a:off x="3158" y="1832"/>
                <a:ext cx="163" cy="162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 sz="1800"/>
              </a:p>
            </p:txBody>
          </p:sp>
          <p:sp>
            <p:nvSpPr>
              <p:cNvPr id="1166" name="WordArt 29"/>
              <p:cNvSpPr>
                <a:spLocks noChangeAspect="1" noChangeArrowheads="1" noChangeShapeType="1" noTextEdit="1"/>
              </p:cNvSpPr>
              <p:nvPr/>
            </p:nvSpPr>
            <p:spPr bwMode="auto">
              <a:xfrm rot="5400000">
                <a:off x="3205" y="1862"/>
                <a:ext cx="68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</a:endParaRPr>
              </a:p>
            </p:txBody>
          </p:sp>
        </p:grpSp>
        <p:grpSp>
          <p:nvGrpSpPr>
            <p:cNvPr id="1162" name="Group 30"/>
            <p:cNvGrpSpPr>
              <a:grpSpLocks/>
            </p:cNvGrpSpPr>
            <p:nvPr/>
          </p:nvGrpSpPr>
          <p:grpSpPr bwMode="auto">
            <a:xfrm>
              <a:off x="3240" y="3702"/>
              <a:ext cx="164" cy="162"/>
              <a:chOff x="3158" y="1832"/>
              <a:chExt cx="163" cy="162"/>
            </a:xfrm>
          </p:grpSpPr>
          <p:sp>
            <p:nvSpPr>
              <p:cNvPr id="1163" name="Oval 31"/>
              <p:cNvSpPr>
                <a:spLocks noChangeAspect="1" noChangeArrowheads="1"/>
              </p:cNvSpPr>
              <p:nvPr/>
            </p:nvSpPr>
            <p:spPr bwMode="auto">
              <a:xfrm>
                <a:off x="3158" y="1832"/>
                <a:ext cx="163" cy="162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 sz="1800"/>
              </a:p>
            </p:txBody>
          </p:sp>
          <p:sp>
            <p:nvSpPr>
              <p:cNvPr id="1164" name="WordArt 32"/>
              <p:cNvSpPr>
                <a:spLocks noChangeAspect="1" noChangeArrowheads="1" noChangeShapeType="1" noTextEdit="1"/>
              </p:cNvSpPr>
              <p:nvPr/>
            </p:nvSpPr>
            <p:spPr bwMode="auto">
              <a:xfrm rot="5400000">
                <a:off x="3205" y="1862"/>
                <a:ext cx="68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</a:endParaRPr>
              </a:p>
            </p:txBody>
          </p:sp>
        </p:grp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0" y="152400"/>
            <a:ext cx="4532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</a:t>
            </a:r>
            <a:r>
              <a:rPr lang="en-US" altLang="zh-CN" sz="1800"/>
              <a:t>NWP</a:t>
            </a:r>
          </a:p>
        </p:txBody>
      </p:sp>
      <p:grpSp>
        <p:nvGrpSpPr>
          <p:cNvPr id="7315" name="Group 147"/>
          <p:cNvGrpSpPr>
            <a:grpSpLocks/>
          </p:cNvGrpSpPr>
          <p:nvPr/>
        </p:nvGrpSpPr>
        <p:grpSpPr bwMode="auto">
          <a:xfrm>
            <a:off x="4584700" y="2400300"/>
            <a:ext cx="1325563" cy="809625"/>
            <a:chOff x="2888" y="1512"/>
            <a:chExt cx="835" cy="510"/>
          </a:xfrm>
        </p:grpSpPr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 rot="-1398311">
              <a:off x="3188" y="1798"/>
              <a:ext cx="535" cy="22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317" name="Text Box 149"/>
            <p:cNvSpPr txBox="1">
              <a:spLocks noChangeArrowheads="1"/>
            </p:cNvSpPr>
            <p:nvPr/>
          </p:nvSpPr>
          <p:spPr bwMode="auto">
            <a:xfrm>
              <a:off x="2888" y="1512"/>
              <a:ext cx="616" cy="288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汉口城市广场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SM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商圈</a:t>
              </a:r>
            </a:p>
          </p:txBody>
        </p:sp>
      </p:grpSp>
      <p:sp>
        <p:nvSpPr>
          <p:cNvPr id="7320" name="Rectangle 152"/>
          <p:cNvSpPr>
            <a:spLocks noChangeArrowheads="1"/>
          </p:cNvSpPr>
          <p:nvPr/>
        </p:nvSpPr>
        <p:spPr bwMode="auto">
          <a:xfrm>
            <a:off x="468313" y="6237288"/>
            <a:ext cx="2303462" cy="287337"/>
          </a:xfrm>
          <a:prstGeom prst="rect">
            <a:avLst/>
          </a:prstGeom>
          <a:solidFill>
            <a:srgbClr val="CC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>
                <a:latin typeface="华文中宋" charset="0"/>
                <a:ea typeface="华文中宋" charset="0"/>
                <a:cs typeface="华文中宋" charset="0"/>
              </a:rPr>
              <a:t>截止</a:t>
            </a:r>
            <a:r>
              <a:rPr lang="en-US" altLang="zh-CN" sz="1200">
                <a:latin typeface="华文中宋" charset="0"/>
                <a:ea typeface="华文中宋" charset="0"/>
                <a:cs typeface="华文中宋" charset="0"/>
              </a:rPr>
              <a:t>2014</a:t>
            </a:r>
            <a:r>
              <a:rPr lang="zh-CN" altLang="en-US" sz="1200">
                <a:latin typeface="华文中宋" charset="0"/>
                <a:ea typeface="华文中宋" charset="0"/>
                <a:cs typeface="华文中宋" charset="0"/>
              </a:rPr>
              <a:t>年人口导入</a:t>
            </a:r>
            <a:r>
              <a:rPr lang="en-US" altLang="zh-CN" sz="1200">
                <a:latin typeface="华文中宋" charset="0"/>
                <a:ea typeface="华文中宋" charset="0"/>
                <a:cs typeface="华文中宋" charset="0"/>
              </a:rPr>
              <a:t>40042</a:t>
            </a:r>
            <a:r>
              <a:rPr lang="zh-CN" altLang="en-US" sz="1200">
                <a:latin typeface="华文中宋" charset="0"/>
                <a:ea typeface="华文中宋" charset="0"/>
                <a:cs typeface="华文中宋" charset="0"/>
              </a:rPr>
              <a:t>人</a:t>
            </a:r>
          </a:p>
        </p:txBody>
      </p:sp>
      <p:graphicFrame>
        <p:nvGraphicFramePr>
          <p:cNvPr id="7478" name="Group 310"/>
          <p:cNvGraphicFramePr>
            <a:graphicFrameLocks noGrp="1"/>
          </p:cNvGraphicFramePr>
          <p:nvPr/>
        </p:nvGraphicFramePr>
        <p:xfrm>
          <a:off x="7061200" y="5613400"/>
          <a:ext cx="2057400" cy="1219200"/>
        </p:xfrm>
        <a:graphic>
          <a:graphicData uri="http://schemas.openxmlformats.org/drawingml/2006/table">
            <a:tbl>
              <a:tblPr/>
              <a:tblGrid>
                <a:gridCol w="228600"/>
                <a:gridCol w="838200"/>
                <a:gridCol w="990600"/>
              </a:tblGrid>
              <a:tr h="5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餐厅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WPSA 2013 P3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后湖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KFC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164M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杨汊湖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KFC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107M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新华家园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MCD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75M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百步亭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KFC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91M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杨汊湖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116M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极地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MCD DT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35M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后湖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MCD DT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2013.10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开业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070" name="Group 280"/>
          <p:cNvGrpSpPr>
            <a:grpSpLocks/>
          </p:cNvGrpSpPr>
          <p:nvPr/>
        </p:nvGrpSpPr>
        <p:grpSpPr bwMode="auto">
          <a:xfrm>
            <a:off x="609600" y="1557338"/>
            <a:ext cx="6648450" cy="4670425"/>
            <a:chOff x="384" y="981"/>
            <a:chExt cx="4188" cy="2942"/>
          </a:xfrm>
        </p:grpSpPr>
        <p:pic>
          <p:nvPicPr>
            <p:cNvPr id="1150" name="Picture 28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" y="3748"/>
              <a:ext cx="18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1" name="Picture 282" descr="colonel lab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3632"/>
              <a:ext cx="14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2" name="Picture 283" descr="M"/>
            <p:cNvPicPr>
              <a:picLocks noChangeAspect="1" noChangeArrowheads="1"/>
            </p:cNvPicPr>
            <p:nvPr/>
          </p:nvPicPr>
          <p:blipFill>
            <a:blip r:embed="rId6">
              <a:lum bright="-12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704"/>
              <a:ext cx="2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3" name="Picture 284" descr="M"/>
            <p:cNvPicPr>
              <a:picLocks noChangeAspect="1" noChangeArrowheads="1"/>
            </p:cNvPicPr>
            <p:nvPr/>
          </p:nvPicPr>
          <p:blipFill>
            <a:blip r:embed="rId6">
              <a:lum bright="-12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" y="981"/>
              <a:ext cx="2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4" name="Picture 285" descr="colonel lab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" y="1516"/>
              <a:ext cx="14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5" name="Picture 286" descr="M"/>
            <p:cNvPicPr>
              <a:picLocks noChangeAspect="1" noChangeArrowheads="1"/>
            </p:cNvPicPr>
            <p:nvPr/>
          </p:nvPicPr>
          <p:blipFill>
            <a:blip r:embed="rId6">
              <a:lum bright="8000" contrast="4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" y="1566"/>
              <a:ext cx="246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6" name="Picture 287" descr="colonel lab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534"/>
              <a:ext cx="14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20" name="Group 352"/>
          <p:cNvGrpSpPr>
            <a:grpSpLocks/>
          </p:cNvGrpSpPr>
          <p:nvPr/>
        </p:nvGrpSpPr>
        <p:grpSpPr bwMode="auto">
          <a:xfrm>
            <a:off x="954088" y="1857375"/>
            <a:ext cx="7280275" cy="3856038"/>
            <a:chOff x="604" y="1174"/>
            <a:chExt cx="4586" cy="2429"/>
          </a:xfrm>
        </p:grpSpPr>
        <p:sp>
          <p:nvSpPr>
            <p:cNvPr id="7521" name="Rectangle 353"/>
            <p:cNvSpPr>
              <a:spLocks noChangeArrowheads="1"/>
            </p:cNvSpPr>
            <p:nvPr/>
          </p:nvSpPr>
          <p:spPr bwMode="auto">
            <a:xfrm rot="-1417763">
              <a:off x="3230" y="1833"/>
              <a:ext cx="453" cy="15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b="0"/>
                <a:t>1</a:t>
              </a:r>
            </a:p>
          </p:txBody>
        </p:sp>
        <p:sp>
          <p:nvSpPr>
            <p:cNvPr id="7522" name="Oval 354"/>
            <p:cNvSpPr>
              <a:spLocks noChangeArrowheads="1"/>
            </p:cNvSpPr>
            <p:nvPr/>
          </p:nvSpPr>
          <p:spPr bwMode="auto">
            <a:xfrm>
              <a:off x="2448" y="2632"/>
              <a:ext cx="138" cy="138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</a:t>
              </a:r>
            </a:p>
          </p:txBody>
        </p:sp>
        <p:sp>
          <p:nvSpPr>
            <p:cNvPr id="7523" name="Oval 355"/>
            <p:cNvSpPr>
              <a:spLocks noChangeArrowheads="1"/>
            </p:cNvSpPr>
            <p:nvPr/>
          </p:nvSpPr>
          <p:spPr bwMode="auto">
            <a:xfrm>
              <a:off x="4568" y="1620"/>
              <a:ext cx="138" cy="13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</a:t>
              </a:r>
            </a:p>
          </p:txBody>
        </p:sp>
        <p:sp>
          <p:nvSpPr>
            <p:cNvPr id="7524" name="Oval 356"/>
            <p:cNvSpPr>
              <a:spLocks noChangeArrowheads="1"/>
            </p:cNvSpPr>
            <p:nvPr/>
          </p:nvSpPr>
          <p:spPr bwMode="auto">
            <a:xfrm>
              <a:off x="4410" y="2656"/>
              <a:ext cx="138" cy="138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</a:t>
              </a:r>
            </a:p>
          </p:txBody>
        </p:sp>
        <p:sp>
          <p:nvSpPr>
            <p:cNvPr id="7525" name="Oval 357"/>
            <p:cNvSpPr>
              <a:spLocks noChangeArrowheads="1"/>
            </p:cNvSpPr>
            <p:nvPr/>
          </p:nvSpPr>
          <p:spPr bwMode="auto">
            <a:xfrm>
              <a:off x="3708" y="2500"/>
              <a:ext cx="138" cy="138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5</a:t>
              </a:r>
            </a:p>
          </p:txBody>
        </p:sp>
        <p:sp>
          <p:nvSpPr>
            <p:cNvPr id="7526" name="Oval 358"/>
            <p:cNvSpPr>
              <a:spLocks noChangeArrowheads="1"/>
            </p:cNvSpPr>
            <p:nvPr/>
          </p:nvSpPr>
          <p:spPr bwMode="auto">
            <a:xfrm>
              <a:off x="4296" y="1666"/>
              <a:ext cx="138" cy="138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6</a:t>
              </a:r>
            </a:p>
          </p:txBody>
        </p:sp>
        <p:sp>
          <p:nvSpPr>
            <p:cNvPr id="7527" name="Oval 359"/>
            <p:cNvSpPr>
              <a:spLocks noChangeArrowheads="1"/>
            </p:cNvSpPr>
            <p:nvPr/>
          </p:nvSpPr>
          <p:spPr bwMode="auto">
            <a:xfrm>
              <a:off x="5052" y="1540"/>
              <a:ext cx="138" cy="138"/>
            </a:xfrm>
            <a:prstGeom prst="ellipse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7</a:t>
              </a:r>
            </a:p>
          </p:txBody>
        </p:sp>
        <p:sp>
          <p:nvSpPr>
            <p:cNvPr id="7528" name="Oval 360"/>
            <p:cNvSpPr>
              <a:spLocks noChangeArrowheads="1"/>
            </p:cNvSpPr>
            <p:nvPr/>
          </p:nvSpPr>
          <p:spPr bwMode="auto">
            <a:xfrm>
              <a:off x="1920" y="2614"/>
              <a:ext cx="138" cy="138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8</a:t>
              </a:r>
            </a:p>
          </p:txBody>
        </p:sp>
        <p:sp>
          <p:nvSpPr>
            <p:cNvPr id="7529" name="Oval 361"/>
            <p:cNvSpPr>
              <a:spLocks noChangeArrowheads="1"/>
            </p:cNvSpPr>
            <p:nvPr/>
          </p:nvSpPr>
          <p:spPr bwMode="auto">
            <a:xfrm>
              <a:off x="2523" y="1286"/>
              <a:ext cx="120" cy="12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9</a:t>
              </a:r>
            </a:p>
          </p:txBody>
        </p:sp>
        <p:sp>
          <p:nvSpPr>
            <p:cNvPr id="7530" name="Oval 362"/>
            <p:cNvSpPr>
              <a:spLocks noChangeArrowheads="1"/>
            </p:cNvSpPr>
            <p:nvPr/>
          </p:nvSpPr>
          <p:spPr bwMode="auto">
            <a:xfrm>
              <a:off x="604" y="3306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12</a:t>
              </a:r>
            </a:p>
          </p:txBody>
        </p:sp>
        <p:sp>
          <p:nvSpPr>
            <p:cNvPr id="7531" name="Oval 363"/>
            <p:cNvSpPr>
              <a:spLocks noChangeArrowheads="1"/>
            </p:cNvSpPr>
            <p:nvPr/>
          </p:nvSpPr>
          <p:spPr bwMode="auto">
            <a:xfrm>
              <a:off x="872" y="3465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12</a:t>
              </a:r>
            </a:p>
          </p:txBody>
        </p:sp>
        <p:sp>
          <p:nvSpPr>
            <p:cNvPr id="7532" name="Oval 364"/>
            <p:cNvSpPr>
              <a:spLocks noChangeArrowheads="1"/>
            </p:cNvSpPr>
            <p:nvPr/>
          </p:nvSpPr>
          <p:spPr bwMode="auto">
            <a:xfrm>
              <a:off x="2281" y="2724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13</a:t>
              </a:r>
            </a:p>
          </p:txBody>
        </p:sp>
        <p:sp>
          <p:nvSpPr>
            <p:cNvPr id="7533" name="Oval 365"/>
            <p:cNvSpPr>
              <a:spLocks noChangeArrowheads="1"/>
            </p:cNvSpPr>
            <p:nvPr/>
          </p:nvSpPr>
          <p:spPr bwMode="auto">
            <a:xfrm>
              <a:off x="2655" y="2508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14</a:t>
              </a:r>
            </a:p>
          </p:txBody>
        </p:sp>
        <p:sp>
          <p:nvSpPr>
            <p:cNvPr id="7534" name="Oval 366"/>
            <p:cNvSpPr>
              <a:spLocks noChangeArrowheads="1"/>
            </p:cNvSpPr>
            <p:nvPr/>
          </p:nvSpPr>
          <p:spPr bwMode="auto">
            <a:xfrm>
              <a:off x="2409" y="2440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15</a:t>
              </a:r>
            </a:p>
          </p:txBody>
        </p:sp>
        <p:sp>
          <p:nvSpPr>
            <p:cNvPr id="7535" name="Oval 367"/>
            <p:cNvSpPr>
              <a:spLocks noChangeArrowheads="1"/>
            </p:cNvSpPr>
            <p:nvPr/>
          </p:nvSpPr>
          <p:spPr bwMode="auto">
            <a:xfrm>
              <a:off x="3011" y="2038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16</a:t>
              </a:r>
            </a:p>
          </p:txBody>
        </p:sp>
        <p:sp>
          <p:nvSpPr>
            <p:cNvPr id="7536" name="Oval 368"/>
            <p:cNvSpPr>
              <a:spLocks noChangeArrowheads="1"/>
            </p:cNvSpPr>
            <p:nvPr/>
          </p:nvSpPr>
          <p:spPr bwMode="auto">
            <a:xfrm>
              <a:off x="2933" y="2341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17</a:t>
              </a:r>
            </a:p>
          </p:txBody>
        </p:sp>
        <p:sp>
          <p:nvSpPr>
            <p:cNvPr id="7537" name="Oval 369"/>
            <p:cNvSpPr>
              <a:spLocks noChangeArrowheads="1"/>
            </p:cNvSpPr>
            <p:nvPr/>
          </p:nvSpPr>
          <p:spPr bwMode="auto">
            <a:xfrm>
              <a:off x="3784" y="1906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18</a:t>
              </a:r>
            </a:p>
          </p:txBody>
        </p:sp>
        <p:sp>
          <p:nvSpPr>
            <p:cNvPr id="7538" name="Oval 370"/>
            <p:cNvSpPr>
              <a:spLocks noChangeArrowheads="1"/>
            </p:cNvSpPr>
            <p:nvPr/>
          </p:nvSpPr>
          <p:spPr bwMode="auto">
            <a:xfrm>
              <a:off x="4067" y="1894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19</a:t>
              </a:r>
            </a:p>
          </p:txBody>
        </p:sp>
        <p:sp>
          <p:nvSpPr>
            <p:cNvPr id="7539" name="Oval 371"/>
            <p:cNvSpPr>
              <a:spLocks noChangeArrowheads="1"/>
            </p:cNvSpPr>
            <p:nvPr/>
          </p:nvSpPr>
          <p:spPr bwMode="auto">
            <a:xfrm>
              <a:off x="4435" y="1671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20</a:t>
              </a:r>
            </a:p>
          </p:txBody>
        </p:sp>
        <p:sp>
          <p:nvSpPr>
            <p:cNvPr id="7540" name="Oval 372"/>
            <p:cNvSpPr>
              <a:spLocks noChangeArrowheads="1"/>
            </p:cNvSpPr>
            <p:nvPr/>
          </p:nvSpPr>
          <p:spPr bwMode="auto">
            <a:xfrm>
              <a:off x="2349" y="3384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21</a:t>
              </a:r>
            </a:p>
          </p:txBody>
        </p:sp>
        <p:sp>
          <p:nvSpPr>
            <p:cNvPr id="7541" name="Oval 373"/>
            <p:cNvSpPr>
              <a:spLocks noChangeArrowheads="1"/>
            </p:cNvSpPr>
            <p:nvPr/>
          </p:nvSpPr>
          <p:spPr bwMode="auto">
            <a:xfrm>
              <a:off x="2476" y="3339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22</a:t>
              </a:r>
            </a:p>
          </p:txBody>
        </p:sp>
        <p:sp>
          <p:nvSpPr>
            <p:cNvPr id="7542" name="Oval 374"/>
            <p:cNvSpPr>
              <a:spLocks noChangeArrowheads="1"/>
            </p:cNvSpPr>
            <p:nvPr/>
          </p:nvSpPr>
          <p:spPr bwMode="auto">
            <a:xfrm>
              <a:off x="2526" y="3178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23</a:t>
              </a:r>
            </a:p>
          </p:txBody>
        </p:sp>
        <p:sp>
          <p:nvSpPr>
            <p:cNvPr id="7543" name="Oval 375"/>
            <p:cNvSpPr>
              <a:spLocks noChangeArrowheads="1"/>
            </p:cNvSpPr>
            <p:nvPr/>
          </p:nvSpPr>
          <p:spPr bwMode="auto">
            <a:xfrm>
              <a:off x="2442" y="2971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24</a:t>
              </a:r>
            </a:p>
          </p:txBody>
        </p:sp>
        <p:sp>
          <p:nvSpPr>
            <p:cNvPr id="7544" name="Oval 376"/>
            <p:cNvSpPr>
              <a:spLocks noChangeArrowheads="1"/>
            </p:cNvSpPr>
            <p:nvPr/>
          </p:nvSpPr>
          <p:spPr bwMode="auto">
            <a:xfrm>
              <a:off x="2695" y="3254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25</a:t>
              </a:r>
            </a:p>
          </p:txBody>
        </p:sp>
        <p:sp>
          <p:nvSpPr>
            <p:cNvPr id="7545" name="Oval 377"/>
            <p:cNvSpPr>
              <a:spLocks noChangeArrowheads="1"/>
            </p:cNvSpPr>
            <p:nvPr/>
          </p:nvSpPr>
          <p:spPr bwMode="auto">
            <a:xfrm>
              <a:off x="2642" y="3427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26</a:t>
              </a:r>
            </a:p>
          </p:txBody>
        </p:sp>
        <p:sp>
          <p:nvSpPr>
            <p:cNvPr id="7546" name="Oval 378"/>
            <p:cNvSpPr>
              <a:spLocks noChangeArrowheads="1"/>
            </p:cNvSpPr>
            <p:nvPr/>
          </p:nvSpPr>
          <p:spPr bwMode="auto">
            <a:xfrm>
              <a:off x="2583" y="3298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27</a:t>
              </a:r>
            </a:p>
          </p:txBody>
        </p:sp>
        <p:sp>
          <p:nvSpPr>
            <p:cNvPr id="7547" name="Oval 379"/>
            <p:cNvSpPr>
              <a:spLocks noChangeArrowheads="1"/>
            </p:cNvSpPr>
            <p:nvPr/>
          </p:nvSpPr>
          <p:spPr bwMode="auto">
            <a:xfrm>
              <a:off x="2799" y="3226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29</a:t>
              </a:r>
            </a:p>
          </p:txBody>
        </p:sp>
        <p:sp>
          <p:nvSpPr>
            <p:cNvPr id="7548" name="Oval 380"/>
            <p:cNvSpPr>
              <a:spLocks noChangeArrowheads="1"/>
            </p:cNvSpPr>
            <p:nvPr/>
          </p:nvSpPr>
          <p:spPr bwMode="auto">
            <a:xfrm>
              <a:off x="2645" y="3112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28</a:t>
              </a:r>
            </a:p>
          </p:txBody>
        </p:sp>
        <p:sp>
          <p:nvSpPr>
            <p:cNvPr id="7549" name="Oval 381"/>
            <p:cNvSpPr>
              <a:spLocks noChangeArrowheads="1"/>
            </p:cNvSpPr>
            <p:nvPr/>
          </p:nvSpPr>
          <p:spPr bwMode="auto">
            <a:xfrm>
              <a:off x="4047" y="1174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31</a:t>
              </a:r>
            </a:p>
          </p:txBody>
        </p:sp>
        <p:sp>
          <p:nvSpPr>
            <p:cNvPr id="7550" name="Oval 382"/>
            <p:cNvSpPr>
              <a:spLocks noChangeArrowheads="1"/>
            </p:cNvSpPr>
            <p:nvPr/>
          </p:nvSpPr>
          <p:spPr bwMode="auto">
            <a:xfrm>
              <a:off x="1564" y="3307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30</a:t>
              </a:r>
            </a:p>
          </p:txBody>
        </p:sp>
        <p:sp>
          <p:nvSpPr>
            <p:cNvPr id="7551" name="Oval 383"/>
            <p:cNvSpPr>
              <a:spLocks noChangeArrowheads="1"/>
            </p:cNvSpPr>
            <p:nvPr/>
          </p:nvSpPr>
          <p:spPr bwMode="auto">
            <a:xfrm>
              <a:off x="2049" y="3349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32</a:t>
              </a:r>
            </a:p>
          </p:txBody>
        </p:sp>
        <p:sp>
          <p:nvSpPr>
            <p:cNvPr id="7552" name="Oval 384"/>
            <p:cNvSpPr>
              <a:spLocks noChangeArrowheads="1"/>
            </p:cNvSpPr>
            <p:nvPr/>
          </p:nvSpPr>
          <p:spPr bwMode="auto">
            <a:xfrm>
              <a:off x="2216" y="3437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33</a:t>
              </a:r>
            </a:p>
          </p:txBody>
        </p:sp>
        <p:sp>
          <p:nvSpPr>
            <p:cNvPr id="7553" name="Oval 385"/>
            <p:cNvSpPr>
              <a:spLocks noChangeArrowheads="1"/>
            </p:cNvSpPr>
            <p:nvPr/>
          </p:nvSpPr>
          <p:spPr bwMode="auto">
            <a:xfrm>
              <a:off x="3299" y="2749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34</a:t>
              </a:r>
            </a:p>
          </p:txBody>
        </p:sp>
        <p:sp>
          <p:nvSpPr>
            <p:cNvPr id="7554" name="Oval 386"/>
            <p:cNvSpPr>
              <a:spLocks noChangeArrowheads="1"/>
            </p:cNvSpPr>
            <p:nvPr/>
          </p:nvSpPr>
          <p:spPr bwMode="auto">
            <a:xfrm>
              <a:off x="3691" y="2658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35</a:t>
              </a:r>
            </a:p>
          </p:txBody>
        </p:sp>
        <p:sp>
          <p:nvSpPr>
            <p:cNvPr id="7555" name="Oval 387"/>
            <p:cNvSpPr>
              <a:spLocks noChangeArrowheads="1"/>
            </p:cNvSpPr>
            <p:nvPr/>
          </p:nvSpPr>
          <p:spPr bwMode="auto">
            <a:xfrm>
              <a:off x="4129" y="2162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36</a:t>
              </a:r>
            </a:p>
          </p:txBody>
        </p:sp>
        <p:sp>
          <p:nvSpPr>
            <p:cNvPr id="7556" name="Oval 388"/>
            <p:cNvSpPr>
              <a:spLocks noChangeArrowheads="1"/>
            </p:cNvSpPr>
            <p:nvPr/>
          </p:nvSpPr>
          <p:spPr bwMode="auto">
            <a:xfrm>
              <a:off x="2336" y="2865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37</a:t>
              </a:r>
            </a:p>
          </p:txBody>
        </p:sp>
        <p:sp>
          <p:nvSpPr>
            <p:cNvPr id="7557" name="Oval 389"/>
            <p:cNvSpPr>
              <a:spLocks noChangeArrowheads="1"/>
            </p:cNvSpPr>
            <p:nvPr/>
          </p:nvSpPr>
          <p:spPr bwMode="auto">
            <a:xfrm>
              <a:off x="2673" y="1957"/>
              <a:ext cx="138" cy="138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38</a:t>
              </a:r>
            </a:p>
          </p:txBody>
        </p:sp>
        <p:sp>
          <p:nvSpPr>
            <p:cNvPr id="7558" name="Oval 390"/>
            <p:cNvSpPr>
              <a:spLocks noChangeArrowheads="1"/>
            </p:cNvSpPr>
            <p:nvPr/>
          </p:nvSpPr>
          <p:spPr bwMode="auto">
            <a:xfrm>
              <a:off x="2506" y="1666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39</a:t>
              </a:r>
            </a:p>
          </p:txBody>
        </p:sp>
        <p:sp>
          <p:nvSpPr>
            <p:cNvPr id="7559" name="Oval 391"/>
            <p:cNvSpPr>
              <a:spLocks noChangeArrowheads="1"/>
            </p:cNvSpPr>
            <p:nvPr/>
          </p:nvSpPr>
          <p:spPr bwMode="auto">
            <a:xfrm>
              <a:off x="3723" y="1715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40</a:t>
              </a:r>
            </a:p>
          </p:txBody>
        </p:sp>
        <p:sp>
          <p:nvSpPr>
            <p:cNvPr id="7560" name="Oval 392"/>
            <p:cNvSpPr>
              <a:spLocks noChangeArrowheads="1"/>
            </p:cNvSpPr>
            <p:nvPr/>
          </p:nvSpPr>
          <p:spPr bwMode="auto">
            <a:xfrm>
              <a:off x="2916" y="2722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43</a:t>
              </a:r>
            </a:p>
          </p:txBody>
        </p:sp>
        <p:sp>
          <p:nvSpPr>
            <p:cNvPr id="7561" name="Oval 393"/>
            <p:cNvSpPr>
              <a:spLocks noChangeArrowheads="1"/>
            </p:cNvSpPr>
            <p:nvPr/>
          </p:nvSpPr>
          <p:spPr bwMode="auto">
            <a:xfrm>
              <a:off x="3588" y="2055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41</a:t>
              </a:r>
            </a:p>
          </p:txBody>
        </p:sp>
        <p:sp>
          <p:nvSpPr>
            <p:cNvPr id="7562" name="Oval 394"/>
            <p:cNvSpPr>
              <a:spLocks noChangeArrowheads="1"/>
            </p:cNvSpPr>
            <p:nvPr/>
          </p:nvSpPr>
          <p:spPr bwMode="auto">
            <a:xfrm>
              <a:off x="3879" y="2128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42</a:t>
              </a:r>
            </a:p>
          </p:txBody>
        </p:sp>
        <p:sp>
          <p:nvSpPr>
            <p:cNvPr id="7563" name="Oval 395"/>
            <p:cNvSpPr>
              <a:spLocks noChangeArrowheads="1"/>
            </p:cNvSpPr>
            <p:nvPr/>
          </p:nvSpPr>
          <p:spPr bwMode="auto">
            <a:xfrm>
              <a:off x="3386" y="3051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44</a:t>
              </a:r>
            </a:p>
          </p:txBody>
        </p:sp>
        <p:sp>
          <p:nvSpPr>
            <p:cNvPr id="7564" name="Oval 396"/>
            <p:cNvSpPr>
              <a:spLocks noChangeArrowheads="1"/>
            </p:cNvSpPr>
            <p:nvPr/>
          </p:nvSpPr>
          <p:spPr bwMode="auto">
            <a:xfrm>
              <a:off x="3333" y="2409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45</a:t>
              </a:r>
            </a:p>
          </p:txBody>
        </p:sp>
        <p:sp>
          <p:nvSpPr>
            <p:cNvPr id="7565" name="Oval 397"/>
            <p:cNvSpPr>
              <a:spLocks noChangeArrowheads="1"/>
            </p:cNvSpPr>
            <p:nvPr/>
          </p:nvSpPr>
          <p:spPr bwMode="auto">
            <a:xfrm>
              <a:off x="3831" y="1698"/>
              <a:ext cx="138" cy="13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10</a:t>
              </a:r>
            </a:p>
          </p:txBody>
        </p:sp>
        <p:sp>
          <p:nvSpPr>
            <p:cNvPr id="7566" name="Oval 398"/>
            <p:cNvSpPr>
              <a:spLocks noChangeArrowheads="1"/>
            </p:cNvSpPr>
            <p:nvPr/>
          </p:nvSpPr>
          <p:spPr bwMode="auto">
            <a:xfrm>
              <a:off x="1294" y="2960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46</a:t>
              </a:r>
            </a:p>
          </p:txBody>
        </p:sp>
        <p:sp>
          <p:nvSpPr>
            <p:cNvPr id="7567" name="Oval 399"/>
            <p:cNvSpPr>
              <a:spLocks noChangeArrowheads="1"/>
            </p:cNvSpPr>
            <p:nvPr/>
          </p:nvSpPr>
          <p:spPr bwMode="auto">
            <a:xfrm>
              <a:off x="3895" y="1826"/>
              <a:ext cx="138" cy="13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11</a:t>
              </a:r>
            </a:p>
          </p:txBody>
        </p:sp>
        <p:sp>
          <p:nvSpPr>
            <p:cNvPr id="7568" name="Oval 400"/>
            <p:cNvSpPr>
              <a:spLocks noChangeArrowheads="1"/>
            </p:cNvSpPr>
            <p:nvPr/>
          </p:nvSpPr>
          <p:spPr bwMode="auto">
            <a:xfrm>
              <a:off x="3012" y="2842"/>
              <a:ext cx="138" cy="138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/>
                <a:t>47</a:t>
              </a:r>
            </a:p>
          </p:txBody>
        </p:sp>
      </p:grpSp>
      <p:pic>
        <p:nvPicPr>
          <p:cNvPr id="7570" name="Picture 402" descr="dot_0060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865438"/>
            <a:ext cx="179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88" name="Group 120"/>
          <p:cNvGrpSpPr>
            <a:grpSpLocks/>
          </p:cNvGrpSpPr>
          <p:nvPr/>
        </p:nvGrpSpPr>
        <p:grpSpPr bwMode="auto">
          <a:xfrm>
            <a:off x="1222375" y="-65088"/>
            <a:ext cx="7648575" cy="6040438"/>
            <a:chOff x="400" y="93"/>
            <a:chExt cx="4818" cy="3805"/>
          </a:xfrm>
        </p:grpSpPr>
        <p:grpSp>
          <p:nvGrpSpPr>
            <p:cNvPr id="1092" name="Group 121"/>
            <p:cNvGrpSpPr>
              <a:grpSpLocks/>
            </p:cNvGrpSpPr>
            <p:nvPr/>
          </p:nvGrpSpPr>
          <p:grpSpPr bwMode="auto">
            <a:xfrm>
              <a:off x="1349" y="93"/>
              <a:ext cx="3869" cy="3805"/>
              <a:chOff x="1349" y="93"/>
              <a:chExt cx="3869" cy="3805"/>
            </a:xfrm>
          </p:grpSpPr>
          <p:sp>
            <p:nvSpPr>
              <p:cNvPr id="7290" name="Oval 122"/>
              <p:cNvSpPr>
                <a:spLocks noChangeArrowheads="1"/>
              </p:cNvSpPr>
              <p:nvPr/>
            </p:nvSpPr>
            <p:spPr bwMode="auto">
              <a:xfrm>
                <a:off x="2650" y="1392"/>
                <a:ext cx="1245" cy="1253"/>
              </a:xfrm>
              <a:prstGeom prst="ellipse">
                <a:avLst/>
              </a:prstGeom>
              <a:noFill/>
              <a:ln w="38100" cap="rnd">
                <a:solidFill>
                  <a:srgbClr val="99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291" name="Oval 123"/>
              <p:cNvSpPr>
                <a:spLocks noChangeArrowheads="1"/>
              </p:cNvSpPr>
              <p:nvPr/>
            </p:nvSpPr>
            <p:spPr bwMode="auto">
              <a:xfrm>
                <a:off x="1963" y="714"/>
                <a:ext cx="2624" cy="2575"/>
              </a:xfrm>
              <a:prstGeom prst="ellipse">
                <a:avLst/>
              </a:prstGeom>
              <a:noFill/>
              <a:ln w="38100" cap="rnd">
                <a:solidFill>
                  <a:srgbClr val="99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292" name="Oval 124"/>
              <p:cNvSpPr>
                <a:spLocks noChangeArrowheads="1"/>
              </p:cNvSpPr>
              <p:nvPr/>
            </p:nvSpPr>
            <p:spPr bwMode="auto">
              <a:xfrm>
                <a:off x="1349" y="93"/>
                <a:ext cx="3869" cy="3805"/>
              </a:xfrm>
              <a:prstGeom prst="ellipse">
                <a:avLst/>
              </a:prstGeom>
              <a:noFill/>
              <a:ln w="38100" cap="rnd">
                <a:solidFill>
                  <a:srgbClr val="99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293" name="Freeform 125"/>
            <p:cNvSpPr>
              <a:spLocks/>
            </p:cNvSpPr>
            <p:nvPr/>
          </p:nvSpPr>
          <p:spPr bwMode="auto">
            <a:xfrm>
              <a:off x="440" y="2376"/>
              <a:ext cx="2304" cy="784"/>
            </a:xfrm>
            <a:custGeom>
              <a:avLst/>
              <a:gdLst>
                <a:gd name="T0" fmla="*/ 2304 w 2304"/>
                <a:gd name="T1" fmla="*/ 0 h 784"/>
                <a:gd name="T2" fmla="*/ 1616 w 2304"/>
                <a:gd name="T3" fmla="*/ 784 h 784"/>
                <a:gd name="T4" fmla="*/ 0 w 2304"/>
                <a:gd name="T5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4" h="784">
                  <a:moveTo>
                    <a:pt x="2304" y="0"/>
                  </a:moveTo>
                  <a:lnTo>
                    <a:pt x="1616" y="784"/>
                  </a:lnTo>
                  <a:lnTo>
                    <a:pt x="0" y="7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94" name="Freeform 126"/>
            <p:cNvSpPr>
              <a:spLocks/>
            </p:cNvSpPr>
            <p:nvPr/>
          </p:nvSpPr>
          <p:spPr bwMode="auto">
            <a:xfrm>
              <a:off x="424" y="3000"/>
              <a:ext cx="1976" cy="376"/>
            </a:xfrm>
            <a:custGeom>
              <a:avLst/>
              <a:gdLst>
                <a:gd name="T0" fmla="*/ 1976 w 1976"/>
                <a:gd name="T1" fmla="*/ 0 h 376"/>
                <a:gd name="T2" fmla="*/ 1616 w 1976"/>
                <a:gd name="T3" fmla="*/ 376 h 376"/>
                <a:gd name="T4" fmla="*/ 0 w 1976"/>
                <a:gd name="T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6" h="376">
                  <a:moveTo>
                    <a:pt x="1976" y="0"/>
                  </a:moveTo>
                  <a:lnTo>
                    <a:pt x="1616" y="376"/>
                  </a:lnTo>
                  <a:lnTo>
                    <a:pt x="0" y="3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95" name="Freeform 127"/>
            <p:cNvSpPr>
              <a:spLocks/>
            </p:cNvSpPr>
            <p:nvPr/>
          </p:nvSpPr>
          <p:spPr bwMode="auto">
            <a:xfrm>
              <a:off x="400" y="3488"/>
              <a:ext cx="1720" cy="104"/>
            </a:xfrm>
            <a:custGeom>
              <a:avLst/>
              <a:gdLst>
                <a:gd name="T0" fmla="*/ 1720 w 1720"/>
                <a:gd name="T1" fmla="*/ 0 h 104"/>
                <a:gd name="T2" fmla="*/ 1616 w 1720"/>
                <a:gd name="T3" fmla="*/ 104 h 104"/>
                <a:gd name="T4" fmla="*/ 0 w 1720"/>
                <a:gd name="T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0" h="104">
                  <a:moveTo>
                    <a:pt x="1720" y="0"/>
                  </a:moveTo>
                  <a:lnTo>
                    <a:pt x="1616" y="104"/>
                  </a:lnTo>
                  <a:lnTo>
                    <a:pt x="0" y="10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296" name="Text Box 128"/>
            <p:cNvSpPr txBox="1">
              <a:spLocks noChangeArrowheads="1"/>
            </p:cNvSpPr>
            <p:nvPr/>
          </p:nvSpPr>
          <p:spPr bwMode="auto">
            <a:xfrm>
              <a:off x="432" y="2976"/>
              <a:ext cx="792" cy="17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ea typeface="华文中宋" charset="0"/>
                  <a:cs typeface="华文中宋" charset="0"/>
                </a:rPr>
                <a:t>0-1KM  13026</a:t>
              </a:r>
            </a:p>
          </p:txBody>
        </p:sp>
        <p:sp>
          <p:nvSpPr>
            <p:cNvPr id="7297" name="Text Box 129"/>
            <p:cNvSpPr txBox="1">
              <a:spLocks noChangeArrowheads="1"/>
            </p:cNvSpPr>
            <p:nvPr/>
          </p:nvSpPr>
          <p:spPr bwMode="auto">
            <a:xfrm>
              <a:off x="432" y="3184"/>
              <a:ext cx="784" cy="17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ea typeface="华文中宋" charset="0"/>
                  <a:cs typeface="华文中宋" charset="0"/>
                </a:rPr>
                <a:t>0-2KM  68093</a:t>
              </a:r>
            </a:p>
          </p:txBody>
        </p:sp>
        <p:sp>
          <p:nvSpPr>
            <p:cNvPr id="7298" name="Text Box 130"/>
            <p:cNvSpPr txBox="1">
              <a:spLocks noChangeArrowheads="1"/>
            </p:cNvSpPr>
            <p:nvPr/>
          </p:nvSpPr>
          <p:spPr bwMode="auto">
            <a:xfrm>
              <a:off x="432" y="3400"/>
              <a:ext cx="800" cy="17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ea typeface="华文中宋" charset="0"/>
                  <a:cs typeface="华文中宋" charset="0"/>
                </a:rPr>
                <a:t>0-3KM  120289</a:t>
              </a:r>
            </a:p>
          </p:txBody>
        </p:sp>
      </p:grpSp>
      <p:grpSp>
        <p:nvGrpSpPr>
          <p:cNvPr id="7299" name="Group 131"/>
          <p:cNvGrpSpPr>
            <a:grpSpLocks/>
          </p:cNvGrpSpPr>
          <p:nvPr/>
        </p:nvGrpSpPr>
        <p:grpSpPr bwMode="auto">
          <a:xfrm>
            <a:off x="330200" y="685800"/>
            <a:ext cx="8826500" cy="4762500"/>
            <a:chOff x="336" y="584"/>
            <a:chExt cx="5560" cy="3000"/>
          </a:xfrm>
        </p:grpSpPr>
        <p:grpSp>
          <p:nvGrpSpPr>
            <p:cNvPr id="1077" name="Group 132"/>
            <p:cNvGrpSpPr>
              <a:grpSpLocks/>
            </p:cNvGrpSpPr>
            <p:nvPr/>
          </p:nvGrpSpPr>
          <p:grpSpPr bwMode="auto">
            <a:xfrm>
              <a:off x="2712" y="1920"/>
              <a:ext cx="3120" cy="1664"/>
              <a:chOff x="2576" y="1784"/>
              <a:chExt cx="3120" cy="1664"/>
            </a:xfrm>
          </p:grpSpPr>
          <p:sp>
            <p:nvSpPr>
              <p:cNvPr id="7301" name="Rectangle 133"/>
              <p:cNvSpPr>
                <a:spLocks noChangeArrowheads="1"/>
              </p:cNvSpPr>
              <p:nvPr/>
            </p:nvSpPr>
            <p:spPr bwMode="auto">
              <a:xfrm>
                <a:off x="4712" y="2944"/>
                <a:ext cx="984" cy="50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200">
                    <a:latin typeface="华文中宋" charset="0"/>
                    <a:ea typeface="华文中宋" charset="0"/>
                    <a:cs typeface="华文中宋" charset="0"/>
                  </a:rPr>
                  <a:t>3.</a:t>
                </a:r>
                <a:r>
                  <a:rPr lang="zh-CN" altLang="en-US" sz="1200">
                    <a:latin typeface="华文中宋" charset="0"/>
                    <a:ea typeface="华文中宋" charset="0"/>
                    <a:cs typeface="华文中宋" charset="0"/>
                  </a:rPr>
                  <a:t>中百仓储后湖店</a:t>
                </a:r>
                <a:endParaRPr lang="en-US" altLang="zh-CN" sz="1200">
                  <a:latin typeface="华文中宋" charset="0"/>
                  <a:ea typeface="华文中宋" charset="0"/>
                  <a:cs typeface="华文中宋" charset="0"/>
                </a:endParaRPr>
              </a:p>
              <a:p>
                <a:pPr>
                  <a:defRPr/>
                </a:pPr>
                <a:r>
                  <a:rPr lang="en-US" altLang="zh-CN" sz="1200">
                    <a:latin typeface="华文中宋" charset="0"/>
                    <a:ea typeface="华文中宋" charset="0"/>
                    <a:cs typeface="华文中宋" charset="0"/>
                  </a:rPr>
                  <a:t>4.</a:t>
                </a:r>
                <a:r>
                  <a:rPr lang="zh-CN" altLang="en-US" sz="1200">
                    <a:latin typeface="华文中宋" charset="0"/>
                    <a:ea typeface="华文中宋" charset="0"/>
                    <a:cs typeface="华文中宋" charset="0"/>
                  </a:rPr>
                  <a:t>中百仓储百步亭店</a:t>
                </a:r>
                <a:endParaRPr lang="en-US" altLang="zh-CN" sz="1200">
                  <a:latin typeface="华文中宋" charset="0"/>
                  <a:ea typeface="华文中宋" charset="0"/>
                  <a:cs typeface="华文中宋" charset="0"/>
                </a:endParaRPr>
              </a:p>
              <a:p>
                <a:pPr>
                  <a:defRPr/>
                </a:pPr>
                <a:r>
                  <a:rPr lang="en-US" altLang="zh-CN" sz="1200">
                    <a:latin typeface="华文中宋" charset="0"/>
                    <a:ea typeface="华文中宋" charset="0"/>
                    <a:cs typeface="华文中宋" charset="0"/>
                  </a:rPr>
                  <a:t>5.</a:t>
                </a:r>
                <a:r>
                  <a:rPr lang="zh-CN" altLang="en-US" sz="1200">
                    <a:latin typeface="华文中宋" charset="0"/>
                    <a:ea typeface="华文中宋" charset="0"/>
                    <a:cs typeface="华文中宋" charset="0"/>
                  </a:rPr>
                  <a:t>武商量贩怡和苑店</a:t>
                </a:r>
                <a:endParaRPr lang="en-US" altLang="zh-CN" sz="1200">
                  <a:latin typeface="华文中宋" charset="0"/>
                  <a:ea typeface="华文中宋" charset="0"/>
                  <a:cs typeface="华文中宋" charset="0"/>
                </a:endParaRPr>
              </a:p>
              <a:p>
                <a:pPr>
                  <a:defRPr/>
                </a:pPr>
                <a:r>
                  <a:rPr lang="en-US" altLang="zh-CN" sz="1200">
                    <a:latin typeface="华文中宋" charset="0"/>
                    <a:ea typeface="华文中宋" charset="0"/>
                    <a:cs typeface="华文中宋" charset="0"/>
                  </a:rPr>
                  <a:t>6.</a:t>
                </a:r>
                <a:r>
                  <a:rPr lang="zh-CN" altLang="en-US" sz="1200">
                    <a:latin typeface="华文中宋" charset="0"/>
                    <a:ea typeface="华文中宋" charset="0"/>
                    <a:cs typeface="华文中宋" charset="0"/>
                  </a:rPr>
                  <a:t>武商量贩龙庭店</a:t>
                </a:r>
              </a:p>
            </p:txBody>
          </p:sp>
          <p:sp>
            <p:nvSpPr>
              <p:cNvPr id="7302" name="Line 134"/>
              <p:cNvSpPr>
                <a:spLocks noChangeShapeType="1"/>
              </p:cNvSpPr>
              <p:nvPr/>
            </p:nvSpPr>
            <p:spPr bwMode="auto">
              <a:xfrm>
                <a:off x="4536" y="2776"/>
                <a:ext cx="168" cy="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303" name="Line 135"/>
              <p:cNvSpPr>
                <a:spLocks noChangeShapeType="1"/>
              </p:cNvSpPr>
              <p:nvPr/>
            </p:nvSpPr>
            <p:spPr bwMode="auto">
              <a:xfrm>
                <a:off x="3824" y="2616"/>
                <a:ext cx="904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304" name="Line 136"/>
              <p:cNvSpPr>
                <a:spLocks noChangeShapeType="1"/>
              </p:cNvSpPr>
              <p:nvPr/>
            </p:nvSpPr>
            <p:spPr bwMode="auto">
              <a:xfrm>
                <a:off x="4392" y="1784"/>
                <a:ext cx="328" cy="1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305" name="Line 137"/>
              <p:cNvSpPr>
                <a:spLocks noChangeShapeType="1"/>
              </p:cNvSpPr>
              <p:nvPr/>
            </p:nvSpPr>
            <p:spPr bwMode="auto">
              <a:xfrm>
                <a:off x="2576" y="2712"/>
                <a:ext cx="2136" cy="2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306" name="AutoShape 138"/>
            <p:cNvSpPr>
              <a:spLocks noChangeArrowheads="1"/>
            </p:cNvSpPr>
            <p:nvPr/>
          </p:nvSpPr>
          <p:spPr bwMode="auto">
            <a:xfrm>
              <a:off x="2336" y="664"/>
              <a:ext cx="1856" cy="544"/>
            </a:xfrm>
            <a:prstGeom prst="wedgeRectCallout">
              <a:avLst>
                <a:gd name="adj1" fmla="val 38685"/>
                <a:gd name="adj2" fmla="val 175366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10.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幸福里</a:t>
              </a:r>
              <a:endParaRPr lang="en-US" altLang="zh-CN" sz="1200">
                <a:latin typeface="华文中宋" charset="0"/>
                <a:ea typeface="华文中宋" charset="0"/>
                <a:cs typeface="华文中宋" charset="0"/>
              </a:endParaRPr>
            </a:p>
            <a:p>
              <a:pPr>
                <a:defRPr/>
              </a:pP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商业面积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2.3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万方，主要是开放式街区以特色主题餐厅、品牌服饰为主体商业。预计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2013.12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开业</a:t>
              </a:r>
            </a:p>
          </p:txBody>
        </p:sp>
        <p:sp>
          <p:nvSpPr>
            <p:cNvPr id="7307" name="AutoShape 139"/>
            <p:cNvSpPr>
              <a:spLocks noChangeArrowheads="1"/>
            </p:cNvSpPr>
            <p:nvPr/>
          </p:nvSpPr>
          <p:spPr bwMode="auto">
            <a:xfrm>
              <a:off x="4592" y="2200"/>
              <a:ext cx="1304" cy="616"/>
            </a:xfrm>
            <a:prstGeom prst="wedgeRectCallout">
              <a:avLst>
                <a:gd name="adj1" fmla="val -83282"/>
                <a:gd name="adj2" fmla="val -73051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11.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万家汇</a:t>
              </a:r>
              <a:endParaRPr lang="en-US" altLang="zh-CN" sz="1200">
                <a:latin typeface="华文中宋" charset="0"/>
                <a:ea typeface="华文中宋" charset="0"/>
                <a:cs typeface="华文中宋" charset="0"/>
              </a:endParaRPr>
            </a:p>
            <a:p>
              <a:pPr>
                <a:defRPr/>
              </a:pP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商业面积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3.8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万方，其中主力华润苏果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2.8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万方，其他商业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万方。预计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2013.10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开业</a:t>
              </a:r>
            </a:p>
          </p:txBody>
        </p:sp>
        <p:grpSp>
          <p:nvGrpSpPr>
            <p:cNvPr id="1080" name="Group 140"/>
            <p:cNvGrpSpPr>
              <a:grpSpLocks/>
            </p:cNvGrpSpPr>
            <p:nvPr/>
          </p:nvGrpSpPr>
          <p:grpSpPr bwMode="auto">
            <a:xfrm>
              <a:off x="400" y="1520"/>
              <a:ext cx="2312" cy="1448"/>
              <a:chOff x="264" y="1384"/>
              <a:chExt cx="2312" cy="1448"/>
            </a:xfrm>
          </p:grpSpPr>
          <p:sp>
            <p:nvSpPr>
              <p:cNvPr id="7309" name="Rectangle 141"/>
              <p:cNvSpPr>
                <a:spLocks noChangeArrowheads="1"/>
              </p:cNvSpPr>
              <p:nvPr/>
            </p:nvSpPr>
            <p:spPr bwMode="auto">
              <a:xfrm>
                <a:off x="264" y="2536"/>
                <a:ext cx="864" cy="296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200">
                    <a:latin typeface="华文中宋" charset="0"/>
                    <a:ea typeface="华文中宋" charset="0"/>
                    <a:cs typeface="华文中宋" charset="0"/>
                  </a:rPr>
                  <a:t>8.</a:t>
                </a:r>
                <a:r>
                  <a:rPr lang="zh-CN" altLang="en-US" sz="1200">
                    <a:ea typeface="华文中宋" charset="0"/>
                    <a:cs typeface="华文中宋" charset="0"/>
                  </a:rPr>
                  <a:t>塔子湖体育中心</a:t>
                </a:r>
                <a:endParaRPr lang="en-US" altLang="zh-CN" sz="1200">
                  <a:ea typeface="华文中宋" charset="0"/>
                  <a:cs typeface="华文中宋" charset="0"/>
                </a:endParaRPr>
              </a:p>
              <a:p>
                <a:pPr>
                  <a:defRPr/>
                </a:pPr>
                <a:r>
                  <a:rPr lang="en-US" altLang="zh-CN" sz="1200">
                    <a:ea typeface="华文中宋" charset="0"/>
                    <a:cs typeface="华文中宋" charset="0"/>
                  </a:rPr>
                  <a:t>9.</a:t>
                </a:r>
                <a:r>
                  <a:rPr lang="zh-CN" altLang="en-US" sz="1200">
                    <a:ea typeface="华文中宋" charset="0"/>
                    <a:cs typeface="华文中宋" charset="0"/>
                  </a:rPr>
                  <a:t>市民之家</a:t>
                </a:r>
              </a:p>
            </p:txBody>
          </p:sp>
          <p:sp>
            <p:nvSpPr>
              <p:cNvPr id="7310" name="Line 142"/>
              <p:cNvSpPr>
                <a:spLocks noChangeShapeType="1"/>
              </p:cNvSpPr>
              <p:nvPr/>
            </p:nvSpPr>
            <p:spPr bwMode="auto">
              <a:xfrm flipV="1">
                <a:off x="1128" y="1384"/>
                <a:ext cx="1448" cy="1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7311" name="Line 143"/>
              <p:cNvSpPr>
                <a:spLocks noChangeShapeType="1"/>
              </p:cNvSpPr>
              <p:nvPr/>
            </p:nvSpPr>
            <p:spPr bwMode="auto">
              <a:xfrm>
                <a:off x="1112" y="2528"/>
                <a:ext cx="816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312" name="AutoShape 144"/>
            <p:cNvSpPr>
              <a:spLocks noChangeArrowheads="1"/>
            </p:cNvSpPr>
            <p:nvPr/>
          </p:nvSpPr>
          <p:spPr bwMode="auto">
            <a:xfrm>
              <a:off x="336" y="1352"/>
              <a:ext cx="1968" cy="896"/>
            </a:xfrm>
            <a:prstGeom prst="wedgeRectCallout">
              <a:avLst>
                <a:gd name="adj1" fmla="val 105185"/>
                <a:gd name="adj2" fmla="val 33259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CN" sz="1600">
                  <a:latin typeface="华文中宋" charset="0"/>
                  <a:ea typeface="华文中宋" charset="0"/>
                  <a:cs typeface="华文中宋" charset="0"/>
                </a:rPr>
                <a:t>1.</a:t>
              </a:r>
              <a:r>
                <a:rPr lang="zh-CN" altLang="en-US" sz="1600">
                  <a:latin typeface="华文中宋" charset="0"/>
                  <a:ea typeface="华文中宋" charset="0"/>
                  <a:cs typeface="华文中宋" charset="0"/>
                </a:rPr>
                <a:t>汉口城市广场</a:t>
              </a:r>
              <a:endParaRPr lang="en-US" altLang="zh-CN" sz="1600">
                <a:latin typeface="华文中宋" charset="0"/>
                <a:ea typeface="华文中宋" charset="0"/>
                <a:cs typeface="华文中宋" charset="0"/>
              </a:endParaRPr>
            </a:p>
            <a:p>
              <a:pPr>
                <a:defRPr/>
              </a:pP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总面积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60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万方，其中商业面积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20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万方，其中一期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14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万方，业态包括百货、卖场家乐福、银星影院、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KTV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、儿童娱乐、品牌餐饮等，计划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2013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年底开业</a:t>
              </a:r>
              <a:endParaRPr lang="en-US" altLang="zh-CN" sz="1200">
                <a:latin typeface="华文中宋" charset="0"/>
                <a:ea typeface="华文中宋" charset="0"/>
                <a:cs typeface="华文中宋" charset="0"/>
              </a:endParaRPr>
            </a:p>
            <a:p>
              <a:pPr>
                <a:defRPr/>
              </a:pP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二期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6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万方，以住宅配套为主，另计划引进小型综合百货及写字楼，计划</a:t>
              </a: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2015.5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开业</a:t>
              </a:r>
            </a:p>
          </p:txBody>
        </p:sp>
        <p:sp>
          <p:nvSpPr>
            <p:cNvPr id="7313" name="AutoShape 145"/>
            <p:cNvSpPr>
              <a:spLocks noChangeArrowheads="1"/>
            </p:cNvSpPr>
            <p:nvPr/>
          </p:nvSpPr>
          <p:spPr bwMode="auto">
            <a:xfrm>
              <a:off x="5264" y="1936"/>
              <a:ext cx="632" cy="168"/>
            </a:xfrm>
            <a:prstGeom prst="wedgeRectCallout">
              <a:avLst>
                <a:gd name="adj1" fmla="val -46833"/>
                <a:gd name="adj2" fmla="val -16309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200">
                  <a:ea typeface="华文中宋" charset="0"/>
                  <a:cs typeface="华文中宋" charset="0"/>
                </a:rPr>
                <a:t>新荣汽车站</a:t>
              </a:r>
            </a:p>
          </p:txBody>
        </p:sp>
        <p:sp>
          <p:nvSpPr>
            <p:cNvPr id="7314" name="AutoShape 146"/>
            <p:cNvSpPr>
              <a:spLocks noChangeArrowheads="1"/>
            </p:cNvSpPr>
            <p:nvPr/>
          </p:nvSpPr>
          <p:spPr bwMode="auto">
            <a:xfrm>
              <a:off x="4336" y="584"/>
              <a:ext cx="1440" cy="688"/>
            </a:xfrm>
            <a:prstGeom prst="wedgeRectCallout">
              <a:avLst>
                <a:gd name="adj1" fmla="val -19583"/>
                <a:gd name="adj2" fmla="val 122384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CN" sz="1200">
                  <a:latin typeface="华文中宋" charset="0"/>
                  <a:ea typeface="华文中宋" charset="0"/>
                  <a:cs typeface="华文中宋" charset="0"/>
                </a:rPr>
                <a:t>2</a:t>
              </a:r>
              <a:r>
                <a:rPr lang="zh-CN" altLang="en-US" sz="1200">
                  <a:latin typeface="华文中宋" charset="0"/>
                  <a:ea typeface="华文中宋" charset="0"/>
                  <a:cs typeface="华文中宋" charset="0"/>
                </a:rPr>
                <a:t>。</a:t>
              </a:r>
              <a:r>
                <a:rPr lang="zh-CN" altLang="en-US" sz="1200">
                  <a:ea typeface="华文中宋" charset="0"/>
                  <a:cs typeface="华文中宋" charset="0"/>
                </a:rPr>
                <a:t>新生活摩尔城</a:t>
              </a:r>
              <a:endParaRPr lang="en-US" altLang="zh-CN" sz="1200">
                <a:latin typeface="华文中宋" charset="0"/>
                <a:ea typeface="华文中宋" charset="0"/>
                <a:cs typeface="华文中宋" charset="0"/>
              </a:endParaRPr>
            </a:p>
            <a:p>
              <a:pPr>
                <a:defRPr/>
              </a:pPr>
              <a:r>
                <a:rPr lang="zh-CN" altLang="en-US" sz="1200">
                  <a:ea typeface="华文中宋" charset="0"/>
                  <a:cs typeface="华文中宋" charset="0"/>
                </a:rPr>
                <a:t>由中百仓储、苏宁电器、天河影城、迪美家居为一体的小型综合体，由于主体为家居家具，综合聚客能力一般。</a:t>
              </a:r>
            </a:p>
          </p:txBody>
        </p:sp>
      </p:grpSp>
      <p:graphicFrame>
        <p:nvGraphicFramePr>
          <p:cNvPr id="7569" name="Object 401"/>
          <p:cNvGraphicFramePr>
            <a:graphicFrameLocks noChangeAspect="1"/>
          </p:cNvGraphicFramePr>
          <p:nvPr/>
        </p:nvGraphicFramePr>
        <p:xfrm>
          <a:off x="228600" y="703263"/>
          <a:ext cx="2352675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工作表" r:id="rId8" imgW="2362200" imgH="4635500" progId="Excel.Sheet.8">
                  <p:embed/>
                </p:oleObj>
              </mc:Choice>
              <mc:Fallback>
                <p:oleObj name="工作表" r:id="rId8" imgW="2362200" imgH="4635500" progId="Excel.Sheet.8">
                  <p:embed/>
                  <p:pic>
                    <p:nvPicPr>
                      <p:cNvPr id="0" name="Object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03263"/>
                        <a:ext cx="2352675" cy="49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21" name="Picture 15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789363"/>
            <a:ext cx="2971800" cy="23907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325"/>
            <a:ext cx="9144000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152400"/>
            <a:ext cx="4532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商圈外部动线</a:t>
            </a:r>
          </a:p>
        </p:txBody>
      </p: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-327025" y="868363"/>
            <a:ext cx="9698038" cy="5702300"/>
            <a:chOff x="-206" y="547"/>
            <a:chExt cx="6109" cy="3592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-206" y="1299"/>
              <a:ext cx="1374" cy="338"/>
            </a:xfrm>
            <a:prstGeom prst="line">
              <a:avLst/>
            </a:prstGeom>
            <a:noFill/>
            <a:ln w="2540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-189" y="1786"/>
              <a:ext cx="5357" cy="2353"/>
            </a:xfrm>
            <a:prstGeom prst="line">
              <a:avLst/>
            </a:prstGeom>
            <a:noFill/>
            <a:ln w="381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1551" y="547"/>
              <a:ext cx="2444" cy="667"/>
            </a:xfrm>
            <a:prstGeom prst="line">
              <a:avLst/>
            </a:prstGeom>
            <a:noFill/>
            <a:ln w="2540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V="1">
              <a:off x="5069" y="3498"/>
              <a:ext cx="691" cy="601"/>
            </a:xfrm>
            <a:prstGeom prst="line">
              <a:avLst/>
            </a:prstGeom>
            <a:noFill/>
            <a:ln w="381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 rot="1395791">
              <a:off x="1736" y="2867"/>
              <a:ext cx="15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>
                  <a:ea typeface="华文新魏" charset="0"/>
                  <a:cs typeface="华文新魏" charset="0"/>
                </a:rPr>
                <a:t>                    </a:t>
              </a:r>
              <a:r>
                <a:rPr lang="zh-CN" altLang="en-US" sz="1800">
                  <a:ea typeface="华文新魏" charset="0"/>
                  <a:cs typeface="华文新魏" charset="0"/>
                </a:rPr>
                <a:t>后湖大道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 rot="-2410306">
              <a:off x="5136" y="3542"/>
              <a:ext cx="7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ea typeface="华文新魏" charset="0"/>
                  <a:cs typeface="华文新魏" charset="0"/>
                </a:rPr>
                <a:t>建设渠路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 rot="-935053">
              <a:off x="1499" y="935"/>
              <a:ext cx="1238" cy="231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ea typeface="华文新魏" charset="0"/>
                  <a:cs typeface="华文新魏" charset="0"/>
                </a:rPr>
                <a:t>建设大道延长线</a:t>
              </a:r>
            </a:p>
          </p:txBody>
        </p:sp>
      </p:grpSp>
      <p:sp>
        <p:nvSpPr>
          <p:cNvPr id="10253" name="Freeform 13"/>
          <p:cNvSpPr>
            <a:spLocks/>
          </p:cNvSpPr>
          <p:nvPr/>
        </p:nvSpPr>
        <p:spPr bwMode="auto">
          <a:xfrm>
            <a:off x="574675" y="2116138"/>
            <a:ext cx="5121275" cy="2403475"/>
          </a:xfrm>
          <a:custGeom>
            <a:avLst/>
            <a:gdLst>
              <a:gd name="T0" fmla="*/ 0 w 3226"/>
              <a:gd name="T1" fmla="*/ 428 h 1514"/>
              <a:gd name="T2" fmla="*/ 782 w 3226"/>
              <a:gd name="T3" fmla="*/ 790 h 1514"/>
              <a:gd name="T4" fmla="*/ 2444 w 3226"/>
              <a:gd name="T5" fmla="*/ 1514 h 1514"/>
              <a:gd name="T6" fmla="*/ 2946 w 3226"/>
              <a:gd name="T7" fmla="*/ 1029 h 1514"/>
              <a:gd name="T8" fmla="*/ 3226 w 3226"/>
              <a:gd name="T9" fmla="*/ 815 h 1514"/>
              <a:gd name="T10" fmla="*/ 1218 w 3226"/>
              <a:gd name="T11" fmla="*/ 0 h 1514"/>
              <a:gd name="T12" fmla="*/ 8 w 3226"/>
              <a:gd name="T13" fmla="*/ 362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6" h="1514">
                <a:moveTo>
                  <a:pt x="0" y="428"/>
                </a:moveTo>
                <a:lnTo>
                  <a:pt x="782" y="790"/>
                </a:lnTo>
                <a:lnTo>
                  <a:pt x="2444" y="1514"/>
                </a:lnTo>
                <a:lnTo>
                  <a:pt x="2946" y="1029"/>
                </a:lnTo>
                <a:lnTo>
                  <a:pt x="3226" y="815"/>
                </a:lnTo>
                <a:lnTo>
                  <a:pt x="1218" y="0"/>
                </a:lnTo>
                <a:lnTo>
                  <a:pt x="8" y="362"/>
                </a:lnTo>
              </a:path>
            </a:pathLst>
          </a:cu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614613" y="2717800"/>
            <a:ext cx="155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accent2"/>
                </a:solidFill>
                <a:latin typeface="华文新魏" charset="0"/>
                <a:ea typeface="华文新魏" charset="0"/>
                <a:cs typeface="华文新魏" charset="0"/>
              </a:rPr>
              <a:t>一期</a:t>
            </a:r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819650" y="3657600"/>
            <a:ext cx="4011613" cy="2390775"/>
          </a:xfrm>
          <a:custGeom>
            <a:avLst/>
            <a:gdLst>
              <a:gd name="T0" fmla="*/ 626 w 2527"/>
              <a:gd name="T1" fmla="*/ 0 h 1506"/>
              <a:gd name="T2" fmla="*/ 0 w 2527"/>
              <a:gd name="T3" fmla="*/ 642 h 1506"/>
              <a:gd name="T4" fmla="*/ 255 w 2527"/>
              <a:gd name="T5" fmla="*/ 732 h 1506"/>
              <a:gd name="T6" fmla="*/ 1926 w 2527"/>
              <a:gd name="T7" fmla="*/ 1506 h 1506"/>
              <a:gd name="T8" fmla="*/ 2527 w 2527"/>
              <a:gd name="T9" fmla="*/ 864 h 1506"/>
              <a:gd name="T10" fmla="*/ 626 w 2527"/>
              <a:gd name="T11" fmla="*/ 0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7" h="1506">
                <a:moveTo>
                  <a:pt x="626" y="0"/>
                </a:moveTo>
                <a:lnTo>
                  <a:pt x="0" y="642"/>
                </a:lnTo>
                <a:lnTo>
                  <a:pt x="255" y="732"/>
                </a:lnTo>
                <a:lnTo>
                  <a:pt x="1926" y="1506"/>
                </a:lnTo>
                <a:lnTo>
                  <a:pt x="2527" y="864"/>
                </a:lnTo>
                <a:lnTo>
                  <a:pt x="626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459538" y="4292600"/>
            <a:ext cx="88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accent2"/>
                </a:solidFill>
                <a:ea typeface="华文新魏" charset="0"/>
                <a:cs typeface="华文新魏" charset="0"/>
              </a:rPr>
              <a:t>二期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031875" y="2365375"/>
            <a:ext cx="1711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CCECFF"/>
                </a:solidFill>
              </a:rPr>
              <a:t>A</a:t>
            </a:r>
            <a:r>
              <a:rPr lang="zh-CN" altLang="en-US" sz="1200">
                <a:solidFill>
                  <a:srgbClr val="CCECFF"/>
                </a:solidFill>
              </a:rPr>
              <a:t>区</a:t>
            </a:r>
            <a:endParaRPr lang="en-US" altLang="zh-CN" sz="1200">
              <a:solidFill>
                <a:srgbClr val="CCECFF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CCECFF"/>
                </a:solidFill>
              </a:rPr>
              <a:t>时尚女装百货、影院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966913" y="2973388"/>
            <a:ext cx="1711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CCECFF"/>
                </a:solidFill>
              </a:rPr>
              <a:t>B</a:t>
            </a:r>
            <a:r>
              <a:rPr lang="zh-CN" altLang="en-US" sz="1200">
                <a:solidFill>
                  <a:srgbClr val="CCECFF"/>
                </a:solidFill>
              </a:rPr>
              <a:t>区</a:t>
            </a:r>
            <a:endParaRPr lang="en-US" altLang="zh-CN" sz="1200">
              <a:solidFill>
                <a:srgbClr val="CCECFF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CCECFF"/>
                </a:solidFill>
              </a:rPr>
              <a:t>儿童、家居、服饰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306763" y="3463925"/>
            <a:ext cx="17113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CCECFF"/>
                </a:solidFill>
              </a:rPr>
              <a:t>C</a:t>
            </a:r>
            <a:r>
              <a:rPr lang="zh-CN" altLang="en-US" sz="1200">
                <a:solidFill>
                  <a:srgbClr val="CCECFF"/>
                </a:solidFill>
              </a:rPr>
              <a:t>区</a:t>
            </a:r>
            <a:endParaRPr lang="en-US" altLang="zh-CN" sz="1200">
              <a:solidFill>
                <a:srgbClr val="CCECFF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CCECFF"/>
                </a:solidFill>
              </a:rPr>
              <a:t>超市（家乐福）、美容美发、</a:t>
            </a:r>
            <a:r>
              <a:rPr lang="en-US" altLang="zh-CN" sz="1200">
                <a:solidFill>
                  <a:srgbClr val="CCECFF"/>
                </a:solidFill>
              </a:rPr>
              <a:t>KVT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5832475" y="4725988"/>
            <a:ext cx="1711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CCECFF"/>
                </a:solidFill>
              </a:rPr>
              <a:t>小型百货、写字楼</a:t>
            </a:r>
            <a:endParaRPr lang="en-US" altLang="zh-CN" sz="1200">
              <a:solidFill>
                <a:srgbClr val="CCECFF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CCECFF"/>
                </a:solidFill>
              </a:rPr>
              <a:t>计划</a:t>
            </a:r>
            <a:r>
              <a:rPr lang="en-US" altLang="zh-CN" sz="1200">
                <a:solidFill>
                  <a:srgbClr val="CCECFF"/>
                </a:solidFill>
              </a:rPr>
              <a:t>2015</a:t>
            </a:r>
            <a:r>
              <a:rPr lang="zh-CN" altLang="en-US" sz="1200">
                <a:solidFill>
                  <a:srgbClr val="CCECFF"/>
                </a:solidFill>
              </a:rPr>
              <a:t>年中呈现</a:t>
            </a:r>
          </a:p>
        </p:txBody>
      </p: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38100" y="2562225"/>
            <a:ext cx="3789363" cy="1798638"/>
            <a:chOff x="24" y="1614"/>
            <a:chExt cx="2387" cy="1133"/>
          </a:xfrm>
        </p:grpSpPr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>
              <a:off x="2213" y="2559"/>
              <a:ext cx="198" cy="1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/>
                <a:t>4</a:t>
              </a:r>
            </a:p>
          </p:txBody>
        </p:sp>
        <p:grpSp>
          <p:nvGrpSpPr>
            <p:cNvPr id="3121" name="Group 22"/>
            <p:cNvGrpSpPr>
              <a:grpSpLocks/>
            </p:cNvGrpSpPr>
            <p:nvPr/>
          </p:nvGrpSpPr>
          <p:grpSpPr bwMode="auto">
            <a:xfrm>
              <a:off x="24" y="1614"/>
              <a:ext cx="197" cy="186"/>
              <a:chOff x="3158" y="1832"/>
              <a:chExt cx="163" cy="162"/>
            </a:xfrm>
          </p:grpSpPr>
          <p:sp>
            <p:nvSpPr>
              <p:cNvPr id="3122" name="Oval 23"/>
              <p:cNvSpPr>
                <a:spLocks noChangeAspect="1" noChangeArrowheads="1"/>
              </p:cNvSpPr>
              <p:nvPr/>
            </p:nvSpPr>
            <p:spPr bwMode="auto">
              <a:xfrm>
                <a:off x="3158" y="1832"/>
                <a:ext cx="163" cy="162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 sz="1800"/>
              </a:p>
            </p:txBody>
          </p:sp>
          <p:sp>
            <p:nvSpPr>
              <p:cNvPr id="3123" name="WordArt 24"/>
              <p:cNvSpPr>
                <a:spLocks noChangeAspect="1" noChangeArrowheads="1" noChangeShapeType="1" noTextEdit="1"/>
              </p:cNvSpPr>
              <p:nvPr/>
            </p:nvSpPr>
            <p:spPr bwMode="auto">
              <a:xfrm rot="5400000">
                <a:off x="3205" y="1862"/>
                <a:ext cx="68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</a:endParaRPr>
              </a:p>
            </p:txBody>
          </p:sp>
        </p:grpSp>
      </p:grp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234950" y="2195513"/>
            <a:ext cx="4787900" cy="2586037"/>
            <a:chOff x="148" y="1383"/>
            <a:chExt cx="3016" cy="1629"/>
          </a:xfrm>
        </p:grpSpPr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H="1" flipV="1">
              <a:off x="1917" y="2617"/>
              <a:ext cx="922" cy="39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H="1" flipV="1">
              <a:off x="1090" y="2260"/>
              <a:ext cx="774" cy="3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H="1" flipV="1">
              <a:off x="148" y="1843"/>
              <a:ext cx="922" cy="395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V="1">
              <a:off x="1127" y="2024"/>
              <a:ext cx="206" cy="181"/>
            </a:xfrm>
            <a:prstGeom prst="line">
              <a:avLst/>
            </a:prstGeom>
            <a:noFill/>
            <a:ln w="4953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 flipV="1">
              <a:off x="1959" y="2377"/>
              <a:ext cx="148" cy="173"/>
            </a:xfrm>
            <a:prstGeom prst="line">
              <a:avLst/>
            </a:prstGeom>
            <a:noFill/>
            <a:ln w="4953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H="1" flipV="1">
              <a:off x="2781" y="2707"/>
              <a:ext cx="58" cy="231"/>
            </a:xfrm>
            <a:prstGeom prst="line">
              <a:avLst/>
            </a:prstGeom>
            <a:noFill/>
            <a:ln w="4953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V="1">
              <a:off x="304" y="1719"/>
              <a:ext cx="288" cy="33"/>
            </a:xfrm>
            <a:prstGeom prst="line">
              <a:avLst/>
            </a:prstGeom>
            <a:noFill/>
            <a:ln w="4953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flipH="1" flipV="1">
              <a:off x="2975" y="2514"/>
              <a:ext cx="189" cy="149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896" y="1383"/>
              <a:ext cx="124" cy="1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 flipV="1">
              <a:off x="1552" y="2192"/>
              <a:ext cx="148" cy="173"/>
            </a:xfrm>
            <a:prstGeom prst="line">
              <a:avLst/>
            </a:prstGeom>
            <a:noFill/>
            <a:ln w="4953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10287" name="Line 47"/>
          <p:cNvSpPr>
            <a:spLocks noChangeShapeType="1"/>
          </p:cNvSpPr>
          <p:nvPr/>
        </p:nvSpPr>
        <p:spPr bwMode="auto">
          <a:xfrm flipH="1">
            <a:off x="7380288" y="195263"/>
            <a:ext cx="692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H="1">
            <a:off x="7388225" y="422275"/>
            <a:ext cx="692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8061325" y="63500"/>
            <a:ext cx="1019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200">
                <a:ea typeface="华文中宋" charset="0"/>
                <a:cs typeface="华文中宋" charset="0"/>
              </a:rPr>
              <a:t>代表人流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8061325" y="279400"/>
            <a:ext cx="1019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200">
                <a:ea typeface="华文中宋" charset="0"/>
                <a:cs typeface="华文中宋" charset="0"/>
              </a:rPr>
              <a:t>代表车流</a:t>
            </a:r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674688" y="2801938"/>
            <a:ext cx="3717925" cy="1625600"/>
            <a:chOff x="425" y="1765"/>
            <a:chExt cx="2342" cy="1024"/>
          </a:xfrm>
        </p:grpSpPr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2404" y="2616"/>
              <a:ext cx="363" cy="1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>
                  <a:latin typeface="华文中宋" charset="0"/>
                  <a:ea typeface="华文中宋" charset="0"/>
                  <a:cs typeface="华文中宋" charset="0"/>
                </a:rPr>
                <a:t>KFC</a:t>
              </a:r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425" y="1765"/>
              <a:ext cx="281" cy="1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>
                  <a:latin typeface="华文中宋" charset="0"/>
                  <a:ea typeface="华文中宋" charset="0"/>
                  <a:cs typeface="华文中宋" charset="0"/>
                </a:rPr>
                <a:t>PH</a:t>
              </a:r>
            </a:p>
          </p:txBody>
        </p:sp>
      </p:grpSp>
      <p:grpSp>
        <p:nvGrpSpPr>
          <p:cNvPr id="3091" name="Group 57"/>
          <p:cNvGrpSpPr>
            <a:grpSpLocks/>
          </p:cNvGrpSpPr>
          <p:nvPr/>
        </p:nvGrpSpPr>
        <p:grpSpPr bwMode="auto">
          <a:xfrm rot="1707175">
            <a:off x="6386513" y="5795963"/>
            <a:ext cx="509587" cy="223837"/>
            <a:chOff x="1983" y="2019"/>
            <a:chExt cx="321" cy="141"/>
          </a:xfrm>
        </p:grpSpPr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>
              <a:off x="1982" y="2135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1989" y="2105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00" name="Line 60"/>
            <p:cNvSpPr>
              <a:spLocks noChangeShapeType="1"/>
            </p:cNvSpPr>
            <p:nvPr/>
          </p:nvSpPr>
          <p:spPr bwMode="auto">
            <a:xfrm flipH="1">
              <a:off x="1988" y="207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flipH="1">
              <a:off x="1989" y="204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02" name="Line 62"/>
            <p:cNvSpPr>
              <a:spLocks noChangeShapeType="1"/>
            </p:cNvSpPr>
            <p:nvPr/>
          </p:nvSpPr>
          <p:spPr bwMode="auto">
            <a:xfrm>
              <a:off x="1989" y="2159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03" name="Line 63"/>
            <p:cNvSpPr>
              <a:spLocks noChangeShapeType="1"/>
            </p:cNvSpPr>
            <p:nvPr/>
          </p:nvSpPr>
          <p:spPr bwMode="auto">
            <a:xfrm flipH="1">
              <a:off x="1989" y="201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grpSp>
        <p:nvGrpSpPr>
          <p:cNvPr id="10306" name="Group 66"/>
          <p:cNvGrpSpPr>
            <a:grpSpLocks/>
          </p:cNvGrpSpPr>
          <p:nvPr/>
        </p:nvGrpSpPr>
        <p:grpSpPr bwMode="auto">
          <a:xfrm>
            <a:off x="2501900" y="1854200"/>
            <a:ext cx="1219200" cy="596900"/>
            <a:chOff x="1576" y="1168"/>
            <a:chExt cx="768" cy="376"/>
          </a:xfrm>
        </p:grpSpPr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1576" y="1176"/>
              <a:ext cx="768" cy="368"/>
            </a:xfrm>
            <a:custGeom>
              <a:avLst/>
              <a:gdLst>
                <a:gd name="T0" fmla="*/ 584 w 768"/>
                <a:gd name="T1" fmla="*/ 0 h 368"/>
                <a:gd name="T2" fmla="*/ 0 w 768"/>
                <a:gd name="T3" fmla="*/ 160 h 368"/>
                <a:gd name="T4" fmla="*/ 480 w 768"/>
                <a:gd name="T5" fmla="*/ 368 h 368"/>
                <a:gd name="T6" fmla="*/ 768 w 768"/>
                <a:gd name="T7" fmla="*/ 80 h 368"/>
                <a:gd name="T8" fmla="*/ 584 w 768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368">
                  <a:moveTo>
                    <a:pt x="584" y="0"/>
                  </a:moveTo>
                  <a:lnTo>
                    <a:pt x="0" y="160"/>
                  </a:lnTo>
                  <a:lnTo>
                    <a:pt x="480" y="368"/>
                  </a:lnTo>
                  <a:lnTo>
                    <a:pt x="768" y="8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00F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1736" y="1168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200">
                  <a:ea typeface="华文中宋" charset="0"/>
                  <a:cs typeface="华文中宋" charset="0"/>
                </a:rPr>
                <a:t>公交枢纽站</a:t>
              </a:r>
              <a:r>
                <a:rPr lang="en-US" altLang="zh-CN" sz="1200">
                  <a:ea typeface="华文中宋" charset="0"/>
                  <a:cs typeface="华文中宋" charset="0"/>
                </a:rPr>
                <a:t>(</a:t>
              </a:r>
              <a:r>
                <a:rPr lang="zh-CN" altLang="en-US" sz="1200">
                  <a:ea typeface="华文中宋" charset="0"/>
                  <a:cs typeface="华文中宋" charset="0"/>
                </a:rPr>
                <a:t>规划</a:t>
              </a:r>
              <a:r>
                <a:rPr lang="en-US" altLang="zh-CN" sz="1200">
                  <a:ea typeface="华文中宋" charset="0"/>
                  <a:cs typeface="华文中宋" charset="0"/>
                </a:rPr>
                <a:t>)</a:t>
              </a:r>
            </a:p>
          </p:txBody>
        </p:sp>
      </p:grp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0" y="1905000"/>
            <a:ext cx="4624388" cy="2954338"/>
            <a:chOff x="0" y="1200"/>
            <a:chExt cx="2913" cy="1861"/>
          </a:xfrm>
        </p:grpSpPr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 flipV="1">
              <a:off x="2095" y="2472"/>
              <a:ext cx="148" cy="1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1572" y="1200"/>
              <a:ext cx="132" cy="20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 flipH="1">
              <a:off x="1979" y="1411"/>
              <a:ext cx="107" cy="20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 flipH="1">
              <a:off x="2806" y="1727"/>
              <a:ext cx="107" cy="20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 flipH="1" flipV="1">
              <a:off x="48" y="1892"/>
              <a:ext cx="2707" cy="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flipV="1">
              <a:off x="0" y="1293"/>
              <a:ext cx="115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1554163"/>
            <a:ext cx="314325" cy="33702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1519238"/>
            <a:ext cx="9144000" cy="3143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ea typeface="华文新魏" charset="0"/>
              <a:cs typeface="华文新魏" charset="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8582025" y="1573213"/>
            <a:ext cx="561975" cy="35274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152400"/>
            <a:ext cx="563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商圈内部动线</a:t>
            </a:r>
            <a:r>
              <a:rPr lang="en-US" altLang="zh-CN" sz="1800"/>
              <a:t>—B1-B2F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25750" y="1814513"/>
            <a:ext cx="5953125" cy="3068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4803775"/>
            <a:ext cx="9144000" cy="561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ea typeface="华文新魏" charset="0"/>
                <a:cs typeface="华文新魏" charset="0"/>
              </a:rPr>
              <a:t>后湖大道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971925" y="2906713"/>
            <a:ext cx="39782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B2F-B1F     B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、</a:t>
            </a: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C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区停车场</a:t>
            </a: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   </a:t>
            </a:r>
          </a:p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规划总车位</a:t>
            </a: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1900</a:t>
            </a:r>
          </a:p>
        </p:txBody>
      </p:sp>
      <p:grpSp>
        <p:nvGrpSpPr>
          <p:cNvPr id="4104" name="Group 18"/>
          <p:cNvGrpSpPr>
            <a:grpSpLocks/>
          </p:cNvGrpSpPr>
          <p:nvPr/>
        </p:nvGrpSpPr>
        <p:grpSpPr bwMode="auto">
          <a:xfrm>
            <a:off x="7927975" y="4973638"/>
            <a:ext cx="509588" cy="223837"/>
            <a:chOff x="1983" y="2019"/>
            <a:chExt cx="321" cy="141"/>
          </a:xfrm>
        </p:grpSpPr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1983" y="2135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989" y="2105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flipH="1">
              <a:off x="1989" y="207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1989" y="204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1989" y="2160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1989" y="2019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00038" y="1816100"/>
            <a:ext cx="2547937" cy="29908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B1F   A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区地下商业</a:t>
            </a:r>
          </a:p>
        </p:txBody>
      </p: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125413" y="1646238"/>
            <a:ext cx="6648450" cy="3378200"/>
            <a:chOff x="79" y="1037"/>
            <a:chExt cx="4188" cy="2128"/>
          </a:xfrm>
        </p:grpSpPr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V="1">
              <a:off x="4267" y="2835"/>
              <a:ext cx="0" cy="33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3900" y="1049"/>
              <a:ext cx="0" cy="27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1992" y="1037"/>
              <a:ext cx="0" cy="27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79" y="1363"/>
              <a:ext cx="370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8407400" y="4368800"/>
            <a:ext cx="282575" cy="4127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>
                <a:latin typeface="华文新魏" charset="0"/>
                <a:ea typeface="华文新魏" charset="0"/>
                <a:cs typeface="华文新魏" charset="0"/>
              </a:rPr>
              <a:t>KFC</a:t>
            </a: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6011863" y="2332038"/>
            <a:ext cx="2616200" cy="452437"/>
            <a:chOff x="3787" y="1469"/>
            <a:chExt cx="1648" cy="285"/>
          </a:xfrm>
        </p:grpSpPr>
        <p:grpSp>
          <p:nvGrpSpPr>
            <p:cNvPr id="4117" name="Group 28"/>
            <p:cNvGrpSpPr>
              <a:grpSpLocks/>
            </p:cNvGrpSpPr>
            <p:nvPr/>
          </p:nvGrpSpPr>
          <p:grpSpPr bwMode="auto">
            <a:xfrm>
              <a:off x="5157" y="1469"/>
              <a:ext cx="99" cy="83"/>
              <a:chOff x="876" y="3181"/>
              <a:chExt cx="167" cy="158"/>
            </a:xfrm>
          </p:grpSpPr>
          <p:sp>
            <p:nvSpPr>
              <p:cNvPr id="11293" name="Rectangle 29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4118" name="Group 32"/>
            <p:cNvGrpSpPr>
              <a:grpSpLocks/>
            </p:cNvGrpSpPr>
            <p:nvPr/>
          </p:nvGrpSpPr>
          <p:grpSpPr bwMode="auto">
            <a:xfrm>
              <a:off x="5336" y="1538"/>
              <a:ext cx="99" cy="83"/>
              <a:chOff x="876" y="3181"/>
              <a:chExt cx="167" cy="158"/>
            </a:xfrm>
          </p:grpSpPr>
          <p:sp>
            <p:nvSpPr>
              <p:cNvPr id="11297" name="Rectangle 33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4119" name="Group 36"/>
            <p:cNvGrpSpPr>
              <a:grpSpLocks/>
            </p:cNvGrpSpPr>
            <p:nvPr/>
          </p:nvGrpSpPr>
          <p:grpSpPr bwMode="auto">
            <a:xfrm>
              <a:off x="3787" y="1671"/>
              <a:ext cx="99" cy="83"/>
              <a:chOff x="876" y="3181"/>
              <a:chExt cx="167" cy="158"/>
            </a:xfrm>
          </p:grpSpPr>
          <p:sp>
            <p:nvSpPr>
              <p:cNvPr id="11301" name="Rectangle 37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  <p:grpSp>
        <p:nvGrpSpPr>
          <p:cNvPr id="4109" name="Group 48"/>
          <p:cNvGrpSpPr>
            <a:grpSpLocks/>
          </p:cNvGrpSpPr>
          <p:nvPr/>
        </p:nvGrpSpPr>
        <p:grpSpPr bwMode="auto">
          <a:xfrm>
            <a:off x="7339013" y="6148388"/>
            <a:ext cx="1671637" cy="584200"/>
            <a:chOff x="4479" y="3729"/>
            <a:chExt cx="1053" cy="368"/>
          </a:xfrm>
        </p:grpSpPr>
        <p:grpSp>
          <p:nvGrpSpPr>
            <p:cNvPr id="4110" name="Group 40"/>
            <p:cNvGrpSpPr>
              <a:grpSpLocks/>
            </p:cNvGrpSpPr>
            <p:nvPr/>
          </p:nvGrpSpPr>
          <p:grpSpPr bwMode="auto">
            <a:xfrm>
              <a:off x="4625" y="3751"/>
              <a:ext cx="133" cy="116"/>
              <a:chOff x="876" y="3181"/>
              <a:chExt cx="167" cy="158"/>
            </a:xfrm>
          </p:grpSpPr>
          <p:sp>
            <p:nvSpPr>
              <p:cNvPr id="11305" name="Rectangle 41"/>
              <p:cNvSpPr>
                <a:spLocks noChangeArrowheads="1"/>
              </p:cNvSpPr>
              <p:nvPr/>
            </p:nvSpPr>
            <p:spPr bwMode="auto">
              <a:xfrm>
                <a:off x="877" y="3181"/>
                <a:ext cx="166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306" name="Line 42"/>
              <p:cNvSpPr>
                <a:spLocks noChangeShapeType="1"/>
              </p:cNvSpPr>
              <p:nvPr/>
            </p:nvSpPr>
            <p:spPr bwMode="auto">
              <a:xfrm flipH="1">
                <a:off x="876" y="3197"/>
                <a:ext cx="159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307" name="Line 43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H="1" flipV="1">
              <a:off x="4479" y="4006"/>
              <a:ext cx="392" cy="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4915" y="3729"/>
              <a:ext cx="6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>
                  <a:ea typeface="微软雅黑" charset="0"/>
                  <a:cs typeface="微软雅黑" charset="0"/>
                </a:rPr>
                <a:t>直梯</a:t>
              </a:r>
            </a:p>
          </p:txBody>
        </p:sp>
        <p:sp>
          <p:nvSpPr>
            <p:cNvPr id="11310" name="Text Box 46"/>
            <p:cNvSpPr txBox="1">
              <a:spLocks noChangeArrowheads="1"/>
            </p:cNvSpPr>
            <p:nvPr/>
          </p:nvSpPr>
          <p:spPr bwMode="auto">
            <a:xfrm>
              <a:off x="4831" y="3924"/>
              <a:ext cx="7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>
                  <a:ea typeface="微软雅黑" charset="0"/>
                  <a:cs typeface="微软雅黑" charset="0"/>
                </a:rPr>
                <a:t>车流动线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4" descr="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530350"/>
            <a:ext cx="92106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929063"/>
            <a:ext cx="9144000" cy="4714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ea typeface="华文新魏" charset="0"/>
                <a:cs typeface="华文新魏" charset="0"/>
              </a:rPr>
              <a:t>后湖大道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0" y="152400"/>
            <a:ext cx="544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商圈内部动线</a:t>
            </a:r>
            <a:r>
              <a:rPr lang="en-US" altLang="zh-CN" sz="1800"/>
              <a:t>1F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319213" y="181927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A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951288" y="17859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B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6873875" y="17795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C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grpSp>
        <p:nvGrpSpPr>
          <p:cNvPr id="5127" name="Group 181"/>
          <p:cNvGrpSpPr>
            <a:grpSpLocks/>
          </p:cNvGrpSpPr>
          <p:nvPr/>
        </p:nvGrpSpPr>
        <p:grpSpPr bwMode="auto">
          <a:xfrm>
            <a:off x="7640638" y="5953125"/>
            <a:ext cx="1836737" cy="769938"/>
            <a:chOff x="333" y="3702"/>
            <a:chExt cx="1157" cy="485"/>
          </a:xfrm>
        </p:grpSpPr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358" y="4097"/>
              <a:ext cx="3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5260" name="Group 93"/>
            <p:cNvGrpSpPr>
              <a:grpSpLocks/>
            </p:cNvGrpSpPr>
            <p:nvPr/>
          </p:nvGrpSpPr>
          <p:grpSpPr bwMode="auto">
            <a:xfrm>
              <a:off x="333" y="3714"/>
              <a:ext cx="382" cy="155"/>
              <a:chOff x="2299" y="3058"/>
              <a:chExt cx="567" cy="201"/>
            </a:xfrm>
          </p:grpSpPr>
          <p:sp>
            <p:nvSpPr>
              <p:cNvPr id="15454" name="Rectangle 94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55" name="Line 95"/>
              <p:cNvSpPr>
                <a:spLocks noChangeShapeType="1"/>
              </p:cNvSpPr>
              <p:nvPr/>
            </p:nvSpPr>
            <p:spPr bwMode="auto">
              <a:xfrm>
                <a:off x="23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56" name="Line 96"/>
              <p:cNvSpPr>
                <a:spLocks noChangeShapeType="1"/>
              </p:cNvSpPr>
              <p:nvPr/>
            </p:nvSpPr>
            <p:spPr bwMode="auto">
              <a:xfrm>
                <a:off x="2378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57" name="Line 97"/>
              <p:cNvSpPr>
                <a:spLocks noChangeShapeType="1"/>
              </p:cNvSpPr>
              <p:nvPr/>
            </p:nvSpPr>
            <p:spPr bwMode="auto">
              <a:xfrm>
                <a:off x="2726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58" name="Line 98"/>
              <p:cNvSpPr>
                <a:spLocks noChangeShapeType="1"/>
              </p:cNvSpPr>
              <p:nvPr/>
            </p:nvSpPr>
            <p:spPr bwMode="auto">
              <a:xfrm>
                <a:off x="2761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59" name="Line 99"/>
              <p:cNvSpPr>
                <a:spLocks noChangeShapeType="1"/>
              </p:cNvSpPr>
              <p:nvPr/>
            </p:nvSpPr>
            <p:spPr bwMode="auto">
              <a:xfrm>
                <a:off x="2801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28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1" name="Line 101"/>
              <p:cNvSpPr>
                <a:spLocks noChangeShapeType="1"/>
              </p:cNvSpPr>
              <p:nvPr/>
            </p:nvSpPr>
            <p:spPr bwMode="auto">
              <a:xfrm>
                <a:off x="2419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2" name="Line 102"/>
              <p:cNvSpPr>
                <a:spLocks noChangeShapeType="1"/>
              </p:cNvSpPr>
              <p:nvPr/>
            </p:nvSpPr>
            <p:spPr bwMode="auto">
              <a:xfrm>
                <a:off x="2455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3" name="Line 103"/>
              <p:cNvSpPr>
                <a:spLocks noChangeShapeType="1"/>
              </p:cNvSpPr>
              <p:nvPr/>
            </p:nvSpPr>
            <p:spPr bwMode="auto">
              <a:xfrm>
                <a:off x="24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4" name="Line 104"/>
              <p:cNvSpPr>
                <a:spLocks noChangeShapeType="1"/>
              </p:cNvSpPr>
              <p:nvPr/>
            </p:nvSpPr>
            <p:spPr bwMode="auto">
              <a:xfrm>
                <a:off x="2525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5" name="Line 105"/>
              <p:cNvSpPr>
                <a:spLocks noChangeShapeType="1"/>
              </p:cNvSpPr>
              <p:nvPr/>
            </p:nvSpPr>
            <p:spPr bwMode="auto">
              <a:xfrm>
                <a:off x="26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6" name="Line 106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7" name="Line 107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8" name="Line 108"/>
              <p:cNvSpPr>
                <a:spLocks noChangeShapeType="1"/>
              </p:cNvSpPr>
              <p:nvPr/>
            </p:nvSpPr>
            <p:spPr bwMode="auto">
              <a:xfrm>
                <a:off x="264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69" name="Line 109"/>
              <p:cNvSpPr>
                <a:spLocks noChangeShapeType="1"/>
              </p:cNvSpPr>
              <p:nvPr/>
            </p:nvSpPr>
            <p:spPr bwMode="auto">
              <a:xfrm>
                <a:off x="2344" y="3116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470" name="Line 110"/>
              <p:cNvSpPr>
                <a:spLocks noChangeShapeType="1"/>
              </p:cNvSpPr>
              <p:nvPr/>
            </p:nvSpPr>
            <p:spPr bwMode="auto">
              <a:xfrm flipH="1">
                <a:off x="2345" y="3197"/>
                <a:ext cx="4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261" name="Group 151"/>
            <p:cNvGrpSpPr>
              <a:grpSpLocks/>
            </p:cNvGrpSpPr>
            <p:nvPr/>
          </p:nvGrpSpPr>
          <p:grpSpPr bwMode="auto">
            <a:xfrm>
              <a:off x="484" y="3925"/>
              <a:ext cx="99" cy="83"/>
              <a:chOff x="876" y="3181"/>
              <a:chExt cx="167" cy="158"/>
            </a:xfrm>
          </p:grpSpPr>
          <p:sp>
            <p:nvSpPr>
              <p:cNvPr id="15512" name="Rectangle 152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513" name="Line 153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514" name="Line 154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5538" name="Text Box 178"/>
            <p:cNvSpPr txBox="1">
              <a:spLocks noChangeArrowheads="1"/>
            </p:cNvSpPr>
            <p:nvPr/>
          </p:nvSpPr>
          <p:spPr bwMode="auto">
            <a:xfrm>
              <a:off x="766" y="370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扶梯</a:t>
              </a:r>
            </a:p>
          </p:txBody>
        </p:sp>
        <p:sp>
          <p:nvSpPr>
            <p:cNvPr id="15539" name="Text Box 179"/>
            <p:cNvSpPr txBox="1">
              <a:spLocks noChangeArrowheads="1"/>
            </p:cNvSpPr>
            <p:nvPr/>
          </p:nvSpPr>
          <p:spPr bwMode="auto">
            <a:xfrm>
              <a:off x="766" y="386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直梯</a:t>
              </a:r>
            </a:p>
          </p:txBody>
        </p:sp>
        <p:sp>
          <p:nvSpPr>
            <p:cNvPr id="15540" name="Text Box 180"/>
            <p:cNvSpPr txBox="1">
              <a:spLocks noChangeArrowheads="1"/>
            </p:cNvSpPr>
            <p:nvPr/>
          </p:nvSpPr>
          <p:spPr bwMode="auto">
            <a:xfrm>
              <a:off x="686" y="4014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人流动线</a:t>
              </a:r>
            </a:p>
          </p:txBody>
        </p:sp>
      </p:grpSp>
      <p:grpSp>
        <p:nvGrpSpPr>
          <p:cNvPr id="15581" name="Group 221"/>
          <p:cNvGrpSpPr>
            <a:grpSpLocks/>
          </p:cNvGrpSpPr>
          <p:nvPr/>
        </p:nvGrpSpPr>
        <p:grpSpPr bwMode="auto">
          <a:xfrm>
            <a:off x="0" y="2582863"/>
            <a:ext cx="8942388" cy="1468437"/>
            <a:chOff x="0" y="1627"/>
            <a:chExt cx="5633" cy="925"/>
          </a:xfrm>
        </p:grpSpPr>
        <p:grpSp>
          <p:nvGrpSpPr>
            <p:cNvPr id="5129" name="Group 222"/>
            <p:cNvGrpSpPr>
              <a:grpSpLocks/>
            </p:cNvGrpSpPr>
            <p:nvPr/>
          </p:nvGrpSpPr>
          <p:grpSpPr bwMode="auto">
            <a:xfrm>
              <a:off x="0" y="2354"/>
              <a:ext cx="197" cy="186"/>
              <a:chOff x="3158" y="1832"/>
              <a:chExt cx="163" cy="162"/>
            </a:xfrm>
          </p:grpSpPr>
          <p:sp>
            <p:nvSpPr>
              <p:cNvPr id="5257" name="Oval 223"/>
              <p:cNvSpPr>
                <a:spLocks noChangeAspect="1" noChangeArrowheads="1"/>
              </p:cNvSpPr>
              <p:nvPr/>
            </p:nvSpPr>
            <p:spPr bwMode="auto">
              <a:xfrm>
                <a:off x="3158" y="1832"/>
                <a:ext cx="163" cy="162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 sz="1800"/>
              </a:p>
            </p:txBody>
          </p:sp>
          <p:sp>
            <p:nvSpPr>
              <p:cNvPr id="5258" name="WordArt 224"/>
              <p:cNvSpPr>
                <a:spLocks noChangeAspect="1" noChangeArrowheads="1" noChangeShapeType="1" noTextEdit="1"/>
              </p:cNvSpPr>
              <p:nvPr/>
            </p:nvSpPr>
            <p:spPr bwMode="auto">
              <a:xfrm rot="5400000">
                <a:off x="3205" y="1862"/>
                <a:ext cx="68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</a:endParaRPr>
              </a:p>
            </p:txBody>
          </p:sp>
        </p:grpSp>
        <p:sp>
          <p:nvSpPr>
            <p:cNvPr id="15585" name="Line 225"/>
            <p:cNvSpPr>
              <a:spLocks noChangeShapeType="1"/>
            </p:cNvSpPr>
            <p:nvPr/>
          </p:nvSpPr>
          <p:spPr bwMode="auto">
            <a:xfrm flipH="1" flipV="1">
              <a:off x="1607" y="2226"/>
              <a:ext cx="244" cy="1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86" name="Line 226"/>
            <p:cNvSpPr>
              <a:spLocks noChangeShapeType="1"/>
            </p:cNvSpPr>
            <p:nvPr/>
          </p:nvSpPr>
          <p:spPr bwMode="auto">
            <a:xfrm flipV="1">
              <a:off x="334" y="2234"/>
              <a:ext cx="158" cy="2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87" name="Line 227"/>
            <p:cNvSpPr>
              <a:spLocks noChangeShapeType="1"/>
            </p:cNvSpPr>
            <p:nvPr/>
          </p:nvSpPr>
          <p:spPr bwMode="auto">
            <a:xfrm>
              <a:off x="272" y="1736"/>
              <a:ext cx="231" cy="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88" name="Freeform 228"/>
            <p:cNvSpPr>
              <a:spLocks/>
            </p:cNvSpPr>
            <p:nvPr/>
          </p:nvSpPr>
          <p:spPr bwMode="auto">
            <a:xfrm>
              <a:off x="566" y="1867"/>
              <a:ext cx="816" cy="312"/>
            </a:xfrm>
            <a:custGeom>
              <a:avLst/>
              <a:gdLst>
                <a:gd name="T0" fmla="*/ 82 w 816"/>
                <a:gd name="T1" fmla="*/ 34 h 312"/>
                <a:gd name="T2" fmla="*/ 24 w 816"/>
                <a:gd name="T3" fmla="*/ 91 h 312"/>
                <a:gd name="T4" fmla="*/ 0 w 816"/>
                <a:gd name="T5" fmla="*/ 154 h 312"/>
                <a:gd name="T6" fmla="*/ 0 w 816"/>
                <a:gd name="T7" fmla="*/ 245 h 312"/>
                <a:gd name="T8" fmla="*/ 44 w 816"/>
                <a:gd name="T9" fmla="*/ 279 h 312"/>
                <a:gd name="T10" fmla="*/ 154 w 816"/>
                <a:gd name="T11" fmla="*/ 312 h 312"/>
                <a:gd name="T12" fmla="*/ 653 w 816"/>
                <a:gd name="T13" fmla="*/ 303 h 312"/>
                <a:gd name="T14" fmla="*/ 759 w 816"/>
                <a:gd name="T15" fmla="*/ 264 h 312"/>
                <a:gd name="T16" fmla="*/ 816 w 816"/>
                <a:gd name="T17" fmla="*/ 202 h 312"/>
                <a:gd name="T18" fmla="*/ 816 w 816"/>
                <a:gd name="T19" fmla="*/ 125 h 312"/>
                <a:gd name="T20" fmla="*/ 783 w 816"/>
                <a:gd name="T21" fmla="*/ 67 h 312"/>
                <a:gd name="T22" fmla="*/ 735 w 816"/>
                <a:gd name="T23" fmla="*/ 15 h 312"/>
                <a:gd name="T24" fmla="*/ 605 w 816"/>
                <a:gd name="T25" fmla="*/ 5 h 312"/>
                <a:gd name="T26" fmla="*/ 394 w 816"/>
                <a:gd name="T27" fmla="*/ 0 h 312"/>
                <a:gd name="T28" fmla="*/ 168 w 816"/>
                <a:gd name="T29" fmla="*/ 5 h 312"/>
                <a:gd name="T30" fmla="*/ 82 w 816"/>
                <a:gd name="T31" fmla="*/ 3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6" h="312">
                  <a:moveTo>
                    <a:pt x="82" y="34"/>
                  </a:moveTo>
                  <a:lnTo>
                    <a:pt x="24" y="91"/>
                  </a:lnTo>
                  <a:lnTo>
                    <a:pt x="0" y="154"/>
                  </a:lnTo>
                  <a:lnTo>
                    <a:pt x="0" y="245"/>
                  </a:lnTo>
                  <a:lnTo>
                    <a:pt x="44" y="279"/>
                  </a:lnTo>
                  <a:lnTo>
                    <a:pt x="154" y="312"/>
                  </a:lnTo>
                  <a:lnTo>
                    <a:pt x="653" y="303"/>
                  </a:lnTo>
                  <a:lnTo>
                    <a:pt x="759" y="264"/>
                  </a:lnTo>
                  <a:lnTo>
                    <a:pt x="816" y="202"/>
                  </a:lnTo>
                  <a:lnTo>
                    <a:pt x="816" y="125"/>
                  </a:lnTo>
                  <a:lnTo>
                    <a:pt x="783" y="67"/>
                  </a:lnTo>
                  <a:lnTo>
                    <a:pt x="735" y="15"/>
                  </a:lnTo>
                  <a:lnTo>
                    <a:pt x="605" y="5"/>
                  </a:lnTo>
                  <a:lnTo>
                    <a:pt x="394" y="0"/>
                  </a:lnTo>
                  <a:lnTo>
                    <a:pt x="168" y="5"/>
                  </a:lnTo>
                  <a:lnTo>
                    <a:pt x="82" y="3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89" name="Line 229"/>
            <p:cNvSpPr>
              <a:spLocks noChangeShapeType="1"/>
            </p:cNvSpPr>
            <p:nvPr/>
          </p:nvSpPr>
          <p:spPr bwMode="auto">
            <a:xfrm flipH="1" flipV="1">
              <a:off x="1471" y="1868"/>
              <a:ext cx="23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0" name="Freeform 230"/>
            <p:cNvSpPr>
              <a:spLocks/>
            </p:cNvSpPr>
            <p:nvPr/>
          </p:nvSpPr>
          <p:spPr bwMode="auto">
            <a:xfrm>
              <a:off x="1867" y="2165"/>
              <a:ext cx="2026" cy="259"/>
            </a:xfrm>
            <a:custGeom>
              <a:avLst/>
              <a:gdLst>
                <a:gd name="T0" fmla="*/ 0 w 2026"/>
                <a:gd name="T1" fmla="*/ 230 h 259"/>
                <a:gd name="T2" fmla="*/ 96 w 2026"/>
                <a:gd name="T3" fmla="*/ 124 h 259"/>
                <a:gd name="T4" fmla="*/ 197 w 2026"/>
                <a:gd name="T5" fmla="*/ 62 h 259"/>
                <a:gd name="T6" fmla="*/ 375 w 2026"/>
                <a:gd name="T7" fmla="*/ 4 h 259"/>
                <a:gd name="T8" fmla="*/ 715 w 2026"/>
                <a:gd name="T9" fmla="*/ 0 h 259"/>
                <a:gd name="T10" fmla="*/ 1061 w 2026"/>
                <a:gd name="T11" fmla="*/ 19 h 259"/>
                <a:gd name="T12" fmla="*/ 1459 w 2026"/>
                <a:gd name="T13" fmla="*/ 4 h 259"/>
                <a:gd name="T14" fmla="*/ 1752 w 2026"/>
                <a:gd name="T15" fmla="*/ 33 h 259"/>
                <a:gd name="T16" fmla="*/ 1901 w 2026"/>
                <a:gd name="T17" fmla="*/ 57 h 259"/>
                <a:gd name="T18" fmla="*/ 1997 w 2026"/>
                <a:gd name="T19" fmla="*/ 149 h 259"/>
                <a:gd name="T20" fmla="*/ 2026 w 2026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6" h="259">
                  <a:moveTo>
                    <a:pt x="0" y="230"/>
                  </a:moveTo>
                  <a:lnTo>
                    <a:pt x="96" y="124"/>
                  </a:lnTo>
                  <a:lnTo>
                    <a:pt x="197" y="62"/>
                  </a:lnTo>
                  <a:lnTo>
                    <a:pt x="375" y="4"/>
                  </a:lnTo>
                  <a:lnTo>
                    <a:pt x="715" y="0"/>
                  </a:lnTo>
                  <a:lnTo>
                    <a:pt x="1061" y="19"/>
                  </a:lnTo>
                  <a:lnTo>
                    <a:pt x="1459" y="4"/>
                  </a:lnTo>
                  <a:lnTo>
                    <a:pt x="1752" y="33"/>
                  </a:lnTo>
                  <a:lnTo>
                    <a:pt x="1901" y="57"/>
                  </a:lnTo>
                  <a:lnTo>
                    <a:pt x="1997" y="149"/>
                  </a:lnTo>
                  <a:lnTo>
                    <a:pt x="2026" y="259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1" name="Freeform 231"/>
            <p:cNvSpPr>
              <a:spLocks/>
            </p:cNvSpPr>
            <p:nvPr/>
          </p:nvSpPr>
          <p:spPr bwMode="auto">
            <a:xfrm>
              <a:off x="1589" y="1627"/>
              <a:ext cx="2054" cy="274"/>
            </a:xfrm>
            <a:custGeom>
              <a:avLst/>
              <a:gdLst>
                <a:gd name="T0" fmla="*/ 0 w 2054"/>
                <a:gd name="T1" fmla="*/ 58 h 274"/>
                <a:gd name="T2" fmla="*/ 67 w 2054"/>
                <a:gd name="T3" fmla="*/ 168 h 274"/>
                <a:gd name="T4" fmla="*/ 195 w 2054"/>
                <a:gd name="T5" fmla="*/ 229 h 274"/>
                <a:gd name="T6" fmla="*/ 326 w 2054"/>
                <a:gd name="T7" fmla="*/ 255 h 274"/>
                <a:gd name="T8" fmla="*/ 710 w 2054"/>
                <a:gd name="T9" fmla="*/ 264 h 274"/>
                <a:gd name="T10" fmla="*/ 1032 w 2054"/>
                <a:gd name="T11" fmla="*/ 259 h 274"/>
                <a:gd name="T12" fmla="*/ 1262 w 2054"/>
                <a:gd name="T13" fmla="*/ 240 h 274"/>
                <a:gd name="T14" fmla="*/ 1497 w 2054"/>
                <a:gd name="T15" fmla="*/ 274 h 274"/>
                <a:gd name="T16" fmla="*/ 1699 w 2054"/>
                <a:gd name="T17" fmla="*/ 264 h 274"/>
                <a:gd name="T18" fmla="*/ 1910 w 2054"/>
                <a:gd name="T19" fmla="*/ 250 h 274"/>
                <a:gd name="T20" fmla="*/ 2035 w 2054"/>
                <a:gd name="T21" fmla="*/ 231 h 274"/>
                <a:gd name="T22" fmla="*/ 2049 w 2054"/>
                <a:gd name="T23" fmla="*/ 202 h 274"/>
                <a:gd name="T24" fmla="*/ 2054 w 2054"/>
                <a:gd name="T25" fmla="*/ 154 h 274"/>
                <a:gd name="T26" fmla="*/ 2025 w 2054"/>
                <a:gd name="T27" fmla="*/ 91 h 274"/>
                <a:gd name="T28" fmla="*/ 1982 w 2054"/>
                <a:gd name="T2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54" h="274">
                  <a:moveTo>
                    <a:pt x="0" y="58"/>
                  </a:moveTo>
                  <a:lnTo>
                    <a:pt x="67" y="168"/>
                  </a:lnTo>
                  <a:lnTo>
                    <a:pt x="195" y="229"/>
                  </a:lnTo>
                  <a:lnTo>
                    <a:pt x="326" y="255"/>
                  </a:lnTo>
                  <a:lnTo>
                    <a:pt x="710" y="264"/>
                  </a:lnTo>
                  <a:lnTo>
                    <a:pt x="1032" y="259"/>
                  </a:lnTo>
                  <a:lnTo>
                    <a:pt x="1262" y="240"/>
                  </a:lnTo>
                  <a:lnTo>
                    <a:pt x="1497" y="274"/>
                  </a:lnTo>
                  <a:lnTo>
                    <a:pt x="1699" y="264"/>
                  </a:lnTo>
                  <a:lnTo>
                    <a:pt x="1910" y="250"/>
                  </a:lnTo>
                  <a:lnTo>
                    <a:pt x="2035" y="231"/>
                  </a:lnTo>
                  <a:lnTo>
                    <a:pt x="2049" y="202"/>
                  </a:lnTo>
                  <a:lnTo>
                    <a:pt x="2054" y="154"/>
                  </a:lnTo>
                  <a:lnTo>
                    <a:pt x="2025" y="91"/>
                  </a:lnTo>
                  <a:lnTo>
                    <a:pt x="198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2" name="Line 232"/>
            <p:cNvSpPr>
              <a:spLocks noChangeShapeType="1"/>
            </p:cNvSpPr>
            <p:nvPr/>
          </p:nvSpPr>
          <p:spPr bwMode="auto">
            <a:xfrm flipH="1">
              <a:off x="3994" y="2132"/>
              <a:ext cx="225" cy="1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 flipH="1" flipV="1">
              <a:off x="5370" y="1927"/>
              <a:ext cx="263" cy="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 flipH="1" flipV="1">
              <a:off x="5187" y="1636"/>
              <a:ext cx="311" cy="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5" name="Freeform 235"/>
            <p:cNvSpPr>
              <a:spLocks/>
            </p:cNvSpPr>
            <p:nvPr/>
          </p:nvSpPr>
          <p:spPr bwMode="auto">
            <a:xfrm>
              <a:off x="4248" y="1773"/>
              <a:ext cx="875" cy="359"/>
            </a:xfrm>
            <a:custGeom>
              <a:avLst/>
              <a:gdLst>
                <a:gd name="T0" fmla="*/ 15 w 875"/>
                <a:gd name="T1" fmla="*/ 42 h 359"/>
                <a:gd name="T2" fmla="*/ 0 w 875"/>
                <a:gd name="T3" fmla="*/ 95 h 359"/>
                <a:gd name="T4" fmla="*/ 43 w 875"/>
                <a:gd name="T5" fmla="*/ 191 h 359"/>
                <a:gd name="T6" fmla="*/ 87 w 875"/>
                <a:gd name="T7" fmla="*/ 301 h 359"/>
                <a:gd name="T8" fmla="*/ 115 w 875"/>
                <a:gd name="T9" fmla="*/ 330 h 359"/>
                <a:gd name="T10" fmla="*/ 139 w 875"/>
                <a:gd name="T11" fmla="*/ 344 h 359"/>
                <a:gd name="T12" fmla="*/ 168 w 875"/>
                <a:gd name="T13" fmla="*/ 344 h 359"/>
                <a:gd name="T14" fmla="*/ 288 w 875"/>
                <a:gd name="T15" fmla="*/ 354 h 359"/>
                <a:gd name="T16" fmla="*/ 394 w 875"/>
                <a:gd name="T17" fmla="*/ 359 h 359"/>
                <a:gd name="T18" fmla="*/ 519 w 875"/>
                <a:gd name="T19" fmla="*/ 359 h 359"/>
                <a:gd name="T20" fmla="*/ 691 w 875"/>
                <a:gd name="T21" fmla="*/ 344 h 359"/>
                <a:gd name="T22" fmla="*/ 813 w 875"/>
                <a:gd name="T23" fmla="*/ 309 h 359"/>
                <a:gd name="T24" fmla="*/ 875 w 875"/>
                <a:gd name="T25" fmla="*/ 236 h 359"/>
                <a:gd name="T26" fmla="*/ 875 w 875"/>
                <a:gd name="T27" fmla="*/ 146 h 359"/>
                <a:gd name="T28" fmla="*/ 839 w 875"/>
                <a:gd name="T29" fmla="*/ 78 h 359"/>
                <a:gd name="T30" fmla="*/ 787 w 875"/>
                <a:gd name="T31" fmla="*/ 18 h 359"/>
                <a:gd name="T32" fmla="*/ 645 w 875"/>
                <a:gd name="T33" fmla="*/ 6 h 359"/>
                <a:gd name="T34" fmla="*/ 416 w 875"/>
                <a:gd name="T35" fmla="*/ 0 h 359"/>
                <a:gd name="T36" fmla="*/ 170 w 875"/>
                <a:gd name="T37" fmla="*/ 6 h 359"/>
                <a:gd name="T38" fmla="*/ 15 w 875"/>
                <a:gd name="T39" fmla="*/ 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5" h="359">
                  <a:moveTo>
                    <a:pt x="15" y="42"/>
                  </a:moveTo>
                  <a:lnTo>
                    <a:pt x="0" y="95"/>
                  </a:lnTo>
                  <a:lnTo>
                    <a:pt x="43" y="191"/>
                  </a:lnTo>
                  <a:lnTo>
                    <a:pt x="87" y="301"/>
                  </a:lnTo>
                  <a:lnTo>
                    <a:pt x="115" y="330"/>
                  </a:lnTo>
                  <a:lnTo>
                    <a:pt x="139" y="344"/>
                  </a:lnTo>
                  <a:lnTo>
                    <a:pt x="168" y="344"/>
                  </a:lnTo>
                  <a:lnTo>
                    <a:pt x="288" y="354"/>
                  </a:lnTo>
                  <a:lnTo>
                    <a:pt x="394" y="359"/>
                  </a:lnTo>
                  <a:lnTo>
                    <a:pt x="519" y="359"/>
                  </a:lnTo>
                  <a:lnTo>
                    <a:pt x="691" y="344"/>
                  </a:lnTo>
                  <a:lnTo>
                    <a:pt x="813" y="309"/>
                  </a:lnTo>
                  <a:lnTo>
                    <a:pt x="875" y="236"/>
                  </a:lnTo>
                  <a:lnTo>
                    <a:pt x="875" y="146"/>
                  </a:lnTo>
                  <a:lnTo>
                    <a:pt x="839" y="78"/>
                  </a:lnTo>
                  <a:lnTo>
                    <a:pt x="787" y="18"/>
                  </a:lnTo>
                  <a:lnTo>
                    <a:pt x="645" y="6"/>
                  </a:lnTo>
                  <a:lnTo>
                    <a:pt x="416" y="0"/>
                  </a:lnTo>
                  <a:lnTo>
                    <a:pt x="170" y="6"/>
                  </a:lnTo>
                  <a:lnTo>
                    <a:pt x="15" y="42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6" name="Freeform 236"/>
            <p:cNvSpPr>
              <a:spLocks/>
            </p:cNvSpPr>
            <p:nvPr/>
          </p:nvSpPr>
          <p:spPr bwMode="auto">
            <a:xfrm>
              <a:off x="5004" y="2221"/>
              <a:ext cx="468" cy="145"/>
            </a:xfrm>
            <a:custGeom>
              <a:avLst/>
              <a:gdLst>
                <a:gd name="T0" fmla="*/ 34 w 468"/>
                <a:gd name="T1" fmla="*/ 99 h 145"/>
                <a:gd name="T2" fmla="*/ 199 w 468"/>
                <a:gd name="T3" fmla="*/ 99 h 145"/>
                <a:gd name="T4" fmla="*/ 219 w 468"/>
                <a:gd name="T5" fmla="*/ 145 h 145"/>
                <a:gd name="T6" fmla="*/ 374 w 468"/>
                <a:gd name="T7" fmla="*/ 135 h 145"/>
                <a:gd name="T8" fmla="*/ 428 w 468"/>
                <a:gd name="T9" fmla="*/ 131 h 145"/>
                <a:gd name="T10" fmla="*/ 458 w 468"/>
                <a:gd name="T11" fmla="*/ 101 h 145"/>
                <a:gd name="T12" fmla="*/ 468 w 468"/>
                <a:gd name="T13" fmla="*/ 65 h 145"/>
                <a:gd name="T14" fmla="*/ 464 w 468"/>
                <a:gd name="T15" fmla="*/ 0 h 145"/>
                <a:gd name="T16" fmla="*/ 389 w 468"/>
                <a:gd name="T17" fmla="*/ 0 h 145"/>
                <a:gd name="T18" fmla="*/ 389 w 468"/>
                <a:gd name="T19" fmla="*/ 0 h 145"/>
                <a:gd name="T20" fmla="*/ 355 w 468"/>
                <a:gd name="T21" fmla="*/ 16 h 145"/>
                <a:gd name="T22" fmla="*/ 360 w 468"/>
                <a:gd name="T23" fmla="*/ 7 h 145"/>
                <a:gd name="T24" fmla="*/ 14 w 468"/>
                <a:gd name="T25" fmla="*/ 11 h 145"/>
                <a:gd name="T26" fmla="*/ 0 w 468"/>
                <a:gd name="T27" fmla="*/ 39 h 145"/>
                <a:gd name="T28" fmla="*/ 34 w 468"/>
                <a:gd name="T29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" h="145">
                  <a:moveTo>
                    <a:pt x="34" y="99"/>
                  </a:moveTo>
                  <a:lnTo>
                    <a:pt x="199" y="99"/>
                  </a:lnTo>
                  <a:lnTo>
                    <a:pt x="219" y="145"/>
                  </a:lnTo>
                  <a:lnTo>
                    <a:pt x="374" y="135"/>
                  </a:lnTo>
                  <a:lnTo>
                    <a:pt x="428" y="131"/>
                  </a:lnTo>
                  <a:lnTo>
                    <a:pt x="458" y="101"/>
                  </a:lnTo>
                  <a:lnTo>
                    <a:pt x="468" y="65"/>
                  </a:lnTo>
                  <a:lnTo>
                    <a:pt x="464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55" y="16"/>
                  </a:lnTo>
                  <a:lnTo>
                    <a:pt x="360" y="7"/>
                  </a:lnTo>
                  <a:lnTo>
                    <a:pt x="14" y="11"/>
                  </a:lnTo>
                  <a:lnTo>
                    <a:pt x="0" y="39"/>
                  </a:lnTo>
                  <a:lnTo>
                    <a:pt x="34" y="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597" name="Text Box 237"/>
            <p:cNvSpPr txBox="1">
              <a:spLocks noChangeArrowheads="1"/>
            </p:cNvSpPr>
            <p:nvPr/>
          </p:nvSpPr>
          <p:spPr bwMode="auto">
            <a:xfrm>
              <a:off x="5198" y="2202"/>
              <a:ext cx="3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latin typeface="华文新魏" charset="0"/>
                  <a:ea typeface="华文新魏" charset="0"/>
                  <a:cs typeface="华文新魏" charset="0"/>
                </a:rPr>
                <a:t>KFC</a:t>
              </a:r>
            </a:p>
          </p:txBody>
        </p:sp>
        <p:grpSp>
          <p:nvGrpSpPr>
            <p:cNvPr id="5143" name="Group 238"/>
            <p:cNvGrpSpPr>
              <a:grpSpLocks/>
            </p:cNvGrpSpPr>
            <p:nvPr/>
          </p:nvGrpSpPr>
          <p:grpSpPr bwMode="auto">
            <a:xfrm rot="802292">
              <a:off x="4970" y="2011"/>
              <a:ext cx="251" cy="94"/>
              <a:chOff x="2299" y="3058"/>
              <a:chExt cx="567" cy="201"/>
            </a:xfrm>
          </p:grpSpPr>
          <p:sp>
            <p:nvSpPr>
              <p:cNvPr id="15599" name="Rectangle 239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0" name="Line 240"/>
              <p:cNvSpPr>
                <a:spLocks noChangeShapeType="1"/>
              </p:cNvSpPr>
              <p:nvPr/>
            </p:nvSpPr>
            <p:spPr bwMode="auto">
              <a:xfrm>
                <a:off x="2332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1" name="Line 241"/>
              <p:cNvSpPr>
                <a:spLocks noChangeShapeType="1"/>
              </p:cNvSpPr>
              <p:nvPr/>
            </p:nvSpPr>
            <p:spPr bwMode="auto">
              <a:xfrm>
                <a:off x="2376" y="3056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2" name="Line 242"/>
              <p:cNvSpPr>
                <a:spLocks noChangeShapeType="1"/>
              </p:cNvSpPr>
              <p:nvPr/>
            </p:nvSpPr>
            <p:spPr bwMode="auto">
              <a:xfrm>
                <a:off x="2725" y="3059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3" name="Line 243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4" name="Line 244"/>
              <p:cNvSpPr>
                <a:spLocks noChangeShapeType="1"/>
              </p:cNvSpPr>
              <p:nvPr/>
            </p:nvSpPr>
            <p:spPr bwMode="auto">
              <a:xfrm>
                <a:off x="2799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5" name="Line 245"/>
              <p:cNvSpPr>
                <a:spLocks noChangeShapeType="1"/>
              </p:cNvSpPr>
              <p:nvPr/>
            </p:nvSpPr>
            <p:spPr bwMode="auto">
              <a:xfrm>
                <a:off x="2831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6" name="Line 246"/>
              <p:cNvSpPr>
                <a:spLocks noChangeShapeType="1"/>
              </p:cNvSpPr>
              <p:nvPr/>
            </p:nvSpPr>
            <p:spPr bwMode="auto">
              <a:xfrm>
                <a:off x="2416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7" name="Line 247"/>
              <p:cNvSpPr>
                <a:spLocks noChangeShapeType="1"/>
              </p:cNvSpPr>
              <p:nvPr/>
            </p:nvSpPr>
            <p:spPr bwMode="auto">
              <a:xfrm>
                <a:off x="2453" y="3058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8" name="Line 248"/>
              <p:cNvSpPr>
                <a:spLocks noChangeShapeType="1"/>
              </p:cNvSpPr>
              <p:nvPr/>
            </p:nvSpPr>
            <p:spPr bwMode="auto">
              <a:xfrm>
                <a:off x="2488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09" name="Line 249"/>
              <p:cNvSpPr>
                <a:spLocks noChangeShapeType="1"/>
              </p:cNvSpPr>
              <p:nvPr/>
            </p:nvSpPr>
            <p:spPr bwMode="auto">
              <a:xfrm>
                <a:off x="252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0" name="Line 250"/>
              <p:cNvSpPr>
                <a:spLocks noChangeShapeType="1"/>
              </p:cNvSpPr>
              <p:nvPr/>
            </p:nvSpPr>
            <p:spPr bwMode="auto">
              <a:xfrm>
                <a:off x="268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1" name="Line 251"/>
              <p:cNvSpPr>
                <a:spLocks noChangeShapeType="1"/>
              </p:cNvSpPr>
              <p:nvPr/>
            </p:nvSpPr>
            <p:spPr bwMode="auto">
              <a:xfrm>
                <a:off x="2560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2" name="Line 252"/>
              <p:cNvSpPr>
                <a:spLocks noChangeShapeType="1"/>
              </p:cNvSpPr>
              <p:nvPr/>
            </p:nvSpPr>
            <p:spPr bwMode="auto">
              <a:xfrm>
                <a:off x="2599" y="305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3" name="Line 253"/>
              <p:cNvSpPr>
                <a:spLocks noChangeShapeType="1"/>
              </p:cNvSpPr>
              <p:nvPr/>
            </p:nvSpPr>
            <p:spPr bwMode="auto">
              <a:xfrm>
                <a:off x="2643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4" name="Line 254"/>
              <p:cNvSpPr>
                <a:spLocks noChangeShapeType="1"/>
              </p:cNvSpPr>
              <p:nvPr/>
            </p:nvSpPr>
            <p:spPr bwMode="auto">
              <a:xfrm>
                <a:off x="2341" y="3117"/>
                <a:ext cx="4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5" name="Line 255"/>
              <p:cNvSpPr>
                <a:spLocks noChangeShapeType="1"/>
              </p:cNvSpPr>
              <p:nvPr/>
            </p:nvSpPr>
            <p:spPr bwMode="auto">
              <a:xfrm flipH="1">
                <a:off x="2342" y="3196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4" name="Group 256"/>
            <p:cNvGrpSpPr>
              <a:grpSpLocks/>
            </p:cNvGrpSpPr>
            <p:nvPr/>
          </p:nvGrpSpPr>
          <p:grpSpPr bwMode="auto">
            <a:xfrm rot="-2932196">
              <a:off x="478" y="1967"/>
              <a:ext cx="261" cy="96"/>
              <a:chOff x="2299" y="3058"/>
              <a:chExt cx="567" cy="201"/>
            </a:xfrm>
          </p:grpSpPr>
          <p:sp>
            <p:nvSpPr>
              <p:cNvPr id="15617" name="Rectangle 257"/>
              <p:cNvSpPr>
                <a:spLocks noChangeArrowheads="1"/>
              </p:cNvSpPr>
              <p:nvPr/>
            </p:nvSpPr>
            <p:spPr bwMode="auto">
              <a:xfrm>
                <a:off x="2301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8" name="Line 258"/>
              <p:cNvSpPr>
                <a:spLocks noChangeShapeType="1"/>
              </p:cNvSpPr>
              <p:nvPr/>
            </p:nvSpPr>
            <p:spPr bwMode="auto">
              <a:xfrm>
                <a:off x="2334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19" name="Line 259"/>
              <p:cNvSpPr>
                <a:spLocks noChangeShapeType="1"/>
              </p:cNvSpPr>
              <p:nvPr/>
            </p:nvSpPr>
            <p:spPr bwMode="auto">
              <a:xfrm>
                <a:off x="2376" y="3057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0" name="Line 260"/>
              <p:cNvSpPr>
                <a:spLocks noChangeShapeType="1"/>
              </p:cNvSpPr>
              <p:nvPr/>
            </p:nvSpPr>
            <p:spPr bwMode="auto">
              <a:xfrm>
                <a:off x="2727" y="3060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1" name="Line 261"/>
              <p:cNvSpPr>
                <a:spLocks noChangeShapeType="1"/>
              </p:cNvSpPr>
              <p:nvPr/>
            </p:nvSpPr>
            <p:spPr bwMode="auto">
              <a:xfrm>
                <a:off x="2759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2" name="Line 262"/>
              <p:cNvSpPr>
                <a:spLocks noChangeShapeType="1"/>
              </p:cNvSpPr>
              <p:nvPr/>
            </p:nvSpPr>
            <p:spPr bwMode="auto">
              <a:xfrm>
                <a:off x="2800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3" name="Line 263"/>
              <p:cNvSpPr>
                <a:spLocks noChangeShapeType="1"/>
              </p:cNvSpPr>
              <p:nvPr/>
            </p:nvSpPr>
            <p:spPr bwMode="auto">
              <a:xfrm>
                <a:off x="2833" y="305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4" name="Line 264"/>
              <p:cNvSpPr>
                <a:spLocks noChangeShapeType="1"/>
              </p:cNvSpPr>
              <p:nvPr/>
            </p:nvSpPr>
            <p:spPr bwMode="auto">
              <a:xfrm>
                <a:off x="2418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5" name="Line 265"/>
              <p:cNvSpPr>
                <a:spLocks noChangeShapeType="1"/>
              </p:cNvSpPr>
              <p:nvPr/>
            </p:nvSpPr>
            <p:spPr bwMode="auto">
              <a:xfrm>
                <a:off x="2453" y="3060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6" name="Line 266"/>
              <p:cNvSpPr>
                <a:spLocks noChangeShapeType="1"/>
              </p:cNvSpPr>
              <p:nvPr/>
            </p:nvSpPr>
            <p:spPr bwMode="auto">
              <a:xfrm>
                <a:off x="24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7" name="Line 267"/>
              <p:cNvSpPr>
                <a:spLocks noChangeShapeType="1"/>
              </p:cNvSpPr>
              <p:nvPr/>
            </p:nvSpPr>
            <p:spPr bwMode="auto">
              <a:xfrm>
                <a:off x="252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8" name="Line 268"/>
              <p:cNvSpPr>
                <a:spLocks noChangeShapeType="1"/>
              </p:cNvSpPr>
              <p:nvPr/>
            </p:nvSpPr>
            <p:spPr bwMode="auto">
              <a:xfrm>
                <a:off x="2687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29" name="Line 269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0" name="Line 270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1" name="Line 271"/>
              <p:cNvSpPr>
                <a:spLocks noChangeShapeType="1"/>
              </p:cNvSpPr>
              <p:nvPr/>
            </p:nvSpPr>
            <p:spPr bwMode="auto">
              <a:xfrm>
                <a:off x="2644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2" name="Line 272"/>
              <p:cNvSpPr>
                <a:spLocks noChangeShapeType="1"/>
              </p:cNvSpPr>
              <p:nvPr/>
            </p:nvSpPr>
            <p:spPr bwMode="auto">
              <a:xfrm>
                <a:off x="2341" y="3116"/>
                <a:ext cx="48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3" name="Line 273"/>
              <p:cNvSpPr>
                <a:spLocks noChangeShapeType="1"/>
              </p:cNvSpPr>
              <p:nvPr/>
            </p:nvSpPr>
            <p:spPr bwMode="auto">
              <a:xfrm flipH="1">
                <a:off x="2344" y="3194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5" name="Group 274"/>
            <p:cNvGrpSpPr>
              <a:grpSpLocks/>
            </p:cNvGrpSpPr>
            <p:nvPr/>
          </p:nvGrpSpPr>
          <p:grpSpPr bwMode="auto">
            <a:xfrm rot="-2932196">
              <a:off x="1223" y="2037"/>
              <a:ext cx="261" cy="96"/>
              <a:chOff x="2299" y="3058"/>
              <a:chExt cx="567" cy="201"/>
            </a:xfrm>
          </p:grpSpPr>
          <p:sp>
            <p:nvSpPr>
              <p:cNvPr id="15635" name="Rectangle 275"/>
              <p:cNvSpPr>
                <a:spLocks noChangeArrowheads="1"/>
              </p:cNvSpPr>
              <p:nvPr/>
            </p:nvSpPr>
            <p:spPr bwMode="auto">
              <a:xfrm>
                <a:off x="2301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6" name="Line 276"/>
              <p:cNvSpPr>
                <a:spLocks noChangeShapeType="1"/>
              </p:cNvSpPr>
              <p:nvPr/>
            </p:nvSpPr>
            <p:spPr bwMode="auto">
              <a:xfrm>
                <a:off x="2334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7" name="Line 277"/>
              <p:cNvSpPr>
                <a:spLocks noChangeShapeType="1"/>
              </p:cNvSpPr>
              <p:nvPr/>
            </p:nvSpPr>
            <p:spPr bwMode="auto">
              <a:xfrm>
                <a:off x="2376" y="3057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8" name="Line 278"/>
              <p:cNvSpPr>
                <a:spLocks noChangeShapeType="1"/>
              </p:cNvSpPr>
              <p:nvPr/>
            </p:nvSpPr>
            <p:spPr bwMode="auto">
              <a:xfrm>
                <a:off x="2727" y="3060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39" name="Line 279"/>
              <p:cNvSpPr>
                <a:spLocks noChangeShapeType="1"/>
              </p:cNvSpPr>
              <p:nvPr/>
            </p:nvSpPr>
            <p:spPr bwMode="auto">
              <a:xfrm>
                <a:off x="2759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0" name="Line 280"/>
              <p:cNvSpPr>
                <a:spLocks noChangeShapeType="1"/>
              </p:cNvSpPr>
              <p:nvPr/>
            </p:nvSpPr>
            <p:spPr bwMode="auto">
              <a:xfrm>
                <a:off x="2800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1" name="Line 281"/>
              <p:cNvSpPr>
                <a:spLocks noChangeShapeType="1"/>
              </p:cNvSpPr>
              <p:nvPr/>
            </p:nvSpPr>
            <p:spPr bwMode="auto">
              <a:xfrm>
                <a:off x="2833" y="305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2" name="Line 282"/>
              <p:cNvSpPr>
                <a:spLocks noChangeShapeType="1"/>
              </p:cNvSpPr>
              <p:nvPr/>
            </p:nvSpPr>
            <p:spPr bwMode="auto">
              <a:xfrm>
                <a:off x="2418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3" name="Line 283"/>
              <p:cNvSpPr>
                <a:spLocks noChangeShapeType="1"/>
              </p:cNvSpPr>
              <p:nvPr/>
            </p:nvSpPr>
            <p:spPr bwMode="auto">
              <a:xfrm>
                <a:off x="2453" y="3060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4" name="Line 284"/>
              <p:cNvSpPr>
                <a:spLocks noChangeShapeType="1"/>
              </p:cNvSpPr>
              <p:nvPr/>
            </p:nvSpPr>
            <p:spPr bwMode="auto">
              <a:xfrm>
                <a:off x="24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5" name="Line 285"/>
              <p:cNvSpPr>
                <a:spLocks noChangeShapeType="1"/>
              </p:cNvSpPr>
              <p:nvPr/>
            </p:nvSpPr>
            <p:spPr bwMode="auto">
              <a:xfrm>
                <a:off x="252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6" name="Line 286"/>
              <p:cNvSpPr>
                <a:spLocks noChangeShapeType="1"/>
              </p:cNvSpPr>
              <p:nvPr/>
            </p:nvSpPr>
            <p:spPr bwMode="auto">
              <a:xfrm>
                <a:off x="2687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7" name="Line 287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8" name="Line 288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49" name="Line 289"/>
              <p:cNvSpPr>
                <a:spLocks noChangeShapeType="1"/>
              </p:cNvSpPr>
              <p:nvPr/>
            </p:nvSpPr>
            <p:spPr bwMode="auto">
              <a:xfrm>
                <a:off x="2644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0" name="Line 290"/>
              <p:cNvSpPr>
                <a:spLocks noChangeShapeType="1"/>
              </p:cNvSpPr>
              <p:nvPr/>
            </p:nvSpPr>
            <p:spPr bwMode="auto">
              <a:xfrm>
                <a:off x="2341" y="3116"/>
                <a:ext cx="48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1" name="Line 291"/>
              <p:cNvSpPr>
                <a:spLocks noChangeShapeType="1"/>
              </p:cNvSpPr>
              <p:nvPr/>
            </p:nvSpPr>
            <p:spPr bwMode="auto">
              <a:xfrm flipH="1">
                <a:off x="2344" y="3194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6" name="Group 292"/>
            <p:cNvGrpSpPr>
              <a:grpSpLocks/>
            </p:cNvGrpSpPr>
            <p:nvPr/>
          </p:nvGrpSpPr>
          <p:grpSpPr bwMode="auto">
            <a:xfrm>
              <a:off x="1358" y="1742"/>
              <a:ext cx="99" cy="83"/>
              <a:chOff x="876" y="3181"/>
              <a:chExt cx="167" cy="158"/>
            </a:xfrm>
          </p:grpSpPr>
          <p:sp>
            <p:nvSpPr>
              <p:cNvPr id="15653" name="Rectangle 293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4" name="Line 294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5" name="Line 295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7" name="Group 296"/>
            <p:cNvGrpSpPr>
              <a:grpSpLocks/>
            </p:cNvGrpSpPr>
            <p:nvPr/>
          </p:nvGrpSpPr>
          <p:grpSpPr bwMode="auto">
            <a:xfrm>
              <a:off x="1567" y="1901"/>
              <a:ext cx="99" cy="83"/>
              <a:chOff x="876" y="3181"/>
              <a:chExt cx="167" cy="158"/>
            </a:xfrm>
          </p:grpSpPr>
          <p:sp>
            <p:nvSpPr>
              <p:cNvPr id="15657" name="Rectangle 297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8" name="Line 298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59" name="Line 299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8" name="Group 300"/>
            <p:cNvGrpSpPr>
              <a:grpSpLocks/>
            </p:cNvGrpSpPr>
            <p:nvPr/>
          </p:nvGrpSpPr>
          <p:grpSpPr bwMode="auto">
            <a:xfrm>
              <a:off x="5232" y="1769"/>
              <a:ext cx="99" cy="83"/>
              <a:chOff x="876" y="3181"/>
              <a:chExt cx="167" cy="158"/>
            </a:xfrm>
          </p:grpSpPr>
          <p:sp>
            <p:nvSpPr>
              <p:cNvPr id="15661" name="Rectangle 301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62" name="Line 302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63" name="Line 303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49" name="Group 304"/>
            <p:cNvGrpSpPr>
              <a:grpSpLocks/>
            </p:cNvGrpSpPr>
            <p:nvPr/>
          </p:nvGrpSpPr>
          <p:grpSpPr bwMode="auto">
            <a:xfrm>
              <a:off x="5411" y="1838"/>
              <a:ext cx="99" cy="83"/>
              <a:chOff x="876" y="3181"/>
              <a:chExt cx="167" cy="158"/>
            </a:xfrm>
          </p:grpSpPr>
          <p:sp>
            <p:nvSpPr>
              <p:cNvPr id="15665" name="Rectangle 305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66" name="Line 306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67" name="Line 307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5668" name="Freeform 308"/>
            <p:cNvSpPr>
              <a:spLocks/>
            </p:cNvSpPr>
            <p:nvPr/>
          </p:nvSpPr>
          <p:spPr bwMode="auto">
            <a:xfrm>
              <a:off x="138" y="2163"/>
              <a:ext cx="270" cy="162"/>
            </a:xfrm>
            <a:custGeom>
              <a:avLst/>
              <a:gdLst>
                <a:gd name="T0" fmla="*/ 57 w 270"/>
                <a:gd name="T1" fmla="*/ 6 h 162"/>
                <a:gd name="T2" fmla="*/ 6 w 270"/>
                <a:gd name="T3" fmla="*/ 63 h 162"/>
                <a:gd name="T4" fmla="*/ 0 w 270"/>
                <a:gd name="T5" fmla="*/ 126 h 162"/>
                <a:gd name="T6" fmla="*/ 123 w 270"/>
                <a:gd name="T7" fmla="*/ 162 h 162"/>
                <a:gd name="T8" fmla="*/ 207 w 270"/>
                <a:gd name="T9" fmla="*/ 162 h 162"/>
                <a:gd name="T10" fmla="*/ 267 w 270"/>
                <a:gd name="T11" fmla="*/ 99 h 162"/>
                <a:gd name="T12" fmla="*/ 270 w 270"/>
                <a:gd name="T13" fmla="*/ 57 h 162"/>
                <a:gd name="T14" fmla="*/ 60 w 270"/>
                <a:gd name="T1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62">
                  <a:moveTo>
                    <a:pt x="57" y="6"/>
                  </a:moveTo>
                  <a:lnTo>
                    <a:pt x="6" y="63"/>
                  </a:lnTo>
                  <a:lnTo>
                    <a:pt x="0" y="126"/>
                  </a:lnTo>
                  <a:lnTo>
                    <a:pt x="123" y="162"/>
                  </a:lnTo>
                  <a:lnTo>
                    <a:pt x="207" y="162"/>
                  </a:lnTo>
                  <a:lnTo>
                    <a:pt x="267" y="99"/>
                  </a:lnTo>
                  <a:lnTo>
                    <a:pt x="270" y="57"/>
                  </a:lnTo>
                  <a:lnTo>
                    <a:pt x="6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669" name="Text Box 309"/>
            <p:cNvSpPr txBox="1">
              <a:spLocks noChangeArrowheads="1"/>
            </p:cNvSpPr>
            <p:nvPr/>
          </p:nvSpPr>
          <p:spPr bwMode="auto">
            <a:xfrm>
              <a:off x="138" y="2181"/>
              <a:ext cx="37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latin typeface="华文新魏" charset="0"/>
                  <a:ea typeface="华文新魏" charset="0"/>
                  <a:cs typeface="华文新魏" charset="0"/>
                </a:rPr>
                <a:t>PH</a:t>
              </a:r>
            </a:p>
          </p:txBody>
        </p:sp>
        <p:grpSp>
          <p:nvGrpSpPr>
            <p:cNvPr id="5152" name="Group 310"/>
            <p:cNvGrpSpPr>
              <a:grpSpLocks/>
            </p:cNvGrpSpPr>
            <p:nvPr/>
          </p:nvGrpSpPr>
          <p:grpSpPr bwMode="auto">
            <a:xfrm>
              <a:off x="3862" y="1971"/>
              <a:ext cx="99" cy="83"/>
              <a:chOff x="876" y="3181"/>
              <a:chExt cx="167" cy="158"/>
            </a:xfrm>
          </p:grpSpPr>
          <p:sp>
            <p:nvSpPr>
              <p:cNvPr id="15671" name="Rectangle 311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72" name="Line 312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73" name="Line 313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5674" name="Line 314"/>
            <p:cNvSpPr>
              <a:spLocks noChangeShapeType="1"/>
            </p:cNvSpPr>
            <p:nvPr/>
          </p:nvSpPr>
          <p:spPr bwMode="auto">
            <a:xfrm flipH="1" flipV="1">
              <a:off x="3695" y="1782"/>
              <a:ext cx="23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675" name="Oval 315"/>
            <p:cNvSpPr>
              <a:spLocks noChangeArrowheads="1"/>
            </p:cNvSpPr>
            <p:nvPr/>
          </p:nvSpPr>
          <p:spPr bwMode="auto">
            <a:xfrm>
              <a:off x="4248" y="2392"/>
              <a:ext cx="168" cy="16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/>
                <a:t>4</a:t>
              </a:r>
            </a:p>
          </p:txBody>
        </p:sp>
        <p:grpSp>
          <p:nvGrpSpPr>
            <p:cNvPr id="5155" name="Group 316"/>
            <p:cNvGrpSpPr>
              <a:grpSpLocks/>
            </p:cNvGrpSpPr>
            <p:nvPr/>
          </p:nvGrpSpPr>
          <p:grpSpPr bwMode="auto">
            <a:xfrm>
              <a:off x="4868" y="1857"/>
              <a:ext cx="262" cy="105"/>
              <a:chOff x="2299" y="3058"/>
              <a:chExt cx="567" cy="201"/>
            </a:xfrm>
          </p:grpSpPr>
          <p:sp>
            <p:nvSpPr>
              <p:cNvPr id="15677" name="Rectangle 317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78" name="Line 318"/>
              <p:cNvSpPr>
                <a:spLocks noChangeShapeType="1"/>
              </p:cNvSpPr>
              <p:nvPr/>
            </p:nvSpPr>
            <p:spPr bwMode="auto">
              <a:xfrm>
                <a:off x="2334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79" name="Line 319"/>
              <p:cNvSpPr>
                <a:spLocks noChangeShapeType="1"/>
              </p:cNvSpPr>
              <p:nvPr/>
            </p:nvSpPr>
            <p:spPr bwMode="auto">
              <a:xfrm>
                <a:off x="2379" y="3060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0" name="Line 320"/>
              <p:cNvSpPr>
                <a:spLocks noChangeShapeType="1"/>
              </p:cNvSpPr>
              <p:nvPr/>
            </p:nvSpPr>
            <p:spPr bwMode="auto">
              <a:xfrm>
                <a:off x="2725" y="3062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1" name="Line 321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2" name="Line 322"/>
              <p:cNvSpPr>
                <a:spLocks noChangeShapeType="1"/>
              </p:cNvSpPr>
              <p:nvPr/>
            </p:nvSpPr>
            <p:spPr bwMode="auto">
              <a:xfrm>
                <a:off x="2801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3" name="Line 323"/>
              <p:cNvSpPr>
                <a:spLocks noChangeShapeType="1"/>
              </p:cNvSpPr>
              <p:nvPr/>
            </p:nvSpPr>
            <p:spPr bwMode="auto">
              <a:xfrm>
                <a:off x="2834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4" name="Line 324"/>
              <p:cNvSpPr>
                <a:spLocks noChangeShapeType="1"/>
              </p:cNvSpPr>
              <p:nvPr/>
            </p:nvSpPr>
            <p:spPr bwMode="auto">
              <a:xfrm>
                <a:off x="2418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5" name="Line 325"/>
              <p:cNvSpPr>
                <a:spLocks noChangeShapeType="1"/>
              </p:cNvSpPr>
              <p:nvPr/>
            </p:nvSpPr>
            <p:spPr bwMode="auto">
              <a:xfrm>
                <a:off x="2455" y="3062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6" name="Line 326"/>
              <p:cNvSpPr>
                <a:spLocks noChangeShapeType="1"/>
              </p:cNvSpPr>
              <p:nvPr/>
            </p:nvSpPr>
            <p:spPr bwMode="auto">
              <a:xfrm>
                <a:off x="2487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7" name="Line 327"/>
              <p:cNvSpPr>
                <a:spLocks noChangeShapeType="1"/>
              </p:cNvSpPr>
              <p:nvPr/>
            </p:nvSpPr>
            <p:spPr bwMode="auto">
              <a:xfrm>
                <a:off x="2524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8" name="Line 328"/>
              <p:cNvSpPr>
                <a:spLocks noChangeShapeType="1"/>
              </p:cNvSpPr>
              <p:nvPr/>
            </p:nvSpPr>
            <p:spPr bwMode="auto">
              <a:xfrm>
                <a:off x="2689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89" name="Line 329"/>
              <p:cNvSpPr>
                <a:spLocks noChangeShapeType="1"/>
              </p:cNvSpPr>
              <p:nvPr/>
            </p:nvSpPr>
            <p:spPr bwMode="auto">
              <a:xfrm>
                <a:off x="2561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0" name="Line 330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1" name="Line 331"/>
              <p:cNvSpPr>
                <a:spLocks noChangeShapeType="1"/>
              </p:cNvSpPr>
              <p:nvPr/>
            </p:nvSpPr>
            <p:spPr bwMode="auto">
              <a:xfrm>
                <a:off x="264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2" name="Line 332"/>
              <p:cNvSpPr>
                <a:spLocks noChangeShapeType="1"/>
              </p:cNvSpPr>
              <p:nvPr/>
            </p:nvSpPr>
            <p:spPr bwMode="auto">
              <a:xfrm>
                <a:off x="2342" y="3117"/>
                <a:ext cx="48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3" name="Line 333"/>
              <p:cNvSpPr>
                <a:spLocks noChangeShapeType="1"/>
              </p:cNvSpPr>
              <p:nvPr/>
            </p:nvSpPr>
            <p:spPr bwMode="auto">
              <a:xfrm flipH="1">
                <a:off x="2344" y="3198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5156" name="Group 334"/>
            <p:cNvGrpSpPr>
              <a:grpSpLocks/>
            </p:cNvGrpSpPr>
            <p:nvPr/>
          </p:nvGrpSpPr>
          <p:grpSpPr bwMode="auto">
            <a:xfrm rot="5130142">
              <a:off x="5017" y="1696"/>
              <a:ext cx="227" cy="104"/>
              <a:chOff x="2299" y="3058"/>
              <a:chExt cx="567" cy="201"/>
            </a:xfrm>
          </p:grpSpPr>
          <p:sp>
            <p:nvSpPr>
              <p:cNvPr id="15695" name="Rectangle 335"/>
              <p:cNvSpPr>
                <a:spLocks noChangeArrowheads="1"/>
              </p:cNvSpPr>
              <p:nvPr/>
            </p:nvSpPr>
            <p:spPr bwMode="auto">
              <a:xfrm>
                <a:off x="2298" y="3057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6" name="Line 336"/>
              <p:cNvSpPr>
                <a:spLocks noChangeShapeType="1"/>
              </p:cNvSpPr>
              <p:nvPr/>
            </p:nvSpPr>
            <p:spPr bwMode="auto">
              <a:xfrm>
                <a:off x="2332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7" name="Line 337"/>
              <p:cNvSpPr>
                <a:spLocks noChangeShapeType="1"/>
              </p:cNvSpPr>
              <p:nvPr/>
            </p:nvSpPr>
            <p:spPr bwMode="auto">
              <a:xfrm>
                <a:off x="2377" y="3062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8" name="Line 338"/>
              <p:cNvSpPr>
                <a:spLocks noChangeShapeType="1"/>
              </p:cNvSpPr>
              <p:nvPr/>
            </p:nvSpPr>
            <p:spPr bwMode="auto">
              <a:xfrm>
                <a:off x="2723" y="3064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699" name="Line 339"/>
              <p:cNvSpPr>
                <a:spLocks noChangeShapeType="1"/>
              </p:cNvSpPr>
              <p:nvPr/>
            </p:nvSpPr>
            <p:spPr bwMode="auto">
              <a:xfrm>
                <a:off x="275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0" name="Line 340"/>
              <p:cNvSpPr>
                <a:spLocks noChangeShapeType="1"/>
              </p:cNvSpPr>
              <p:nvPr/>
            </p:nvSpPr>
            <p:spPr bwMode="auto">
              <a:xfrm>
                <a:off x="2798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1" name="Line 341"/>
              <p:cNvSpPr>
                <a:spLocks noChangeShapeType="1"/>
              </p:cNvSpPr>
              <p:nvPr/>
            </p:nvSpPr>
            <p:spPr bwMode="auto">
              <a:xfrm>
                <a:off x="2831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2" name="Line 342"/>
              <p:cNvSpPr>
                <a:spLocks noChangeShapeType="1"/>
              </p:cNvSpPr>
              <p:nvPr/>
            </p:nvSpPr>
            <p:spPr bwMode="auto">
              <a:xfrm>
                <a:off x="2417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3" name="Line 343"/>
              <p:cNvSpPr>
                <a:spLocks noChangeShapeType="1"/>
              </p:cNvSpPr>
              <p:nvPr/>
            </p:nvSpPr>
            <p:spPr bwMode="auto">
              <a:xfrm>
                <a:off x="2452" y="3065"/>
                <a:ext cx="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4" name="Line 344"/>
              <p:cNvSpPr>
                <a:spLocks noChangeShapeType="1"/>
              </p:cNvSpPr>
              <p:nvPr/>
            </p:nvSpPr>
            <p:spPr bwMode="auto">
              <a:xfrm>
                <a:off x="2488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5" name="Line 345"/>
              <p:cNvSpPr>
                <a:spLocks noChangeShapeType="1"/>
              </p:cNvSpPr>
              <p:nvPr/>
            </p:nvSpPr>
            <p:spPr bwMode="auto">
              <a:xfrm>
                <a:off x="2520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6" name="Line 346"/>
              <p:cNvSpPr>
                <a:spLocks noChangeShapeType="1"/>
              </p:cNvSpPr>
              <p:nvPr/>
            </p:nvSpPr>
            <p:spPr bwMode="auto">
              <a:xfrm>
                <a:off x="268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7" name="Line 347"/>
              <p:cNvSpPr>
                <a:spLocks noChangeShapeType="1"/>
              </p:cNvSpPr>
              <p:nvPr/>
            </p:nvSpPr>
            <p:spPr bwMode="auto">
              <a:xfrm>
                <a:off x="255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8" name="Line 348"/>
              <p:cNvSpPr>
                <a:spLocks noChangeShapeType="1"/>
              </p:cNvSpPr>
              <p:nvPr/>
            </p:nvSpPr>
            <p:spPr bwMode="auto">
              <a:xfrm>
                <a:off x="259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09" name="Line 349"/>
              <p:cNvSpPr>
                <a:spLocks noChangeShapeType="1"/>
              </p:cNvSpPr>
              <p:nvPr/>
            </p:nvSpPr>
            <p:spPr bwMode="auto">
              <a:xfrm>
                <a:off x="2640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10" name="Line 350"/>
              <p:cNvSpPr>
                <a:spLocks noChangeShapeType="1"/>
              </p:cNvSpPr>
              <p:nvPr/>
            </p:nvSpPr>
            <p:spPr bwMode="auto">
              <a:xfrm>
                <a:off x="2342" y="3117"/>
                <a:ext cx="48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5711" name="Line 351"/>
              <p:cNvSpPr>
                <a:spLocks noChangeShapeType="1"/>
              </p:cNvSpPr>
              <p:nvPr/>
            </p:nvSpPr>
            <p:spPr bwMode="auto">
              <a:xfrm flipH="1">
                <a:off x="2341" y="3198"/>
                <a:ext cx="4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68" descr="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343025"/>
            <a:ext cx="91440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52400"/>
            <a:ext cx="544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商圈内部动线</a:t>
            </a:r>
            <a:r>
              <a:rPr lang="en-US" altLang="zh-CN" sz="1800"/>
              <a:t>2F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4060825"/>
            <a:ext cx="9144000" cy="549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ea typeface="华文新魏" charset="0"/>
                <a:cs typeface="华文新魏" charset="0"/>
              </a:rPr>
              <a:t>后湖大道</a:t>
            </a:r>
          </a:p>
        </p:txBody>
      </p:sp>
      <p:pic>
        <p:nvPicPr>
          <p:cNvPr id="6148" name="Picture 8" descr="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706938"/>
            <a:ext cx="35687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319213" y="181927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A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951288" y="17859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B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73875" y="17795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C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grpSp>
        <p:nvGrpSpPr>
          <p:cNvPr id="6152" name="Group 138"/>
          <p:cNvGrpSpPr>
            <a:grpSpLocks/>
          </p:cNvGrpSpPr>
          <p:nvPr/>
        </p:nvGrpSpPr>
        <p:grpSpPr bwMode="auto">
          <a:xfrm>
            <a:off x="7640638" y="5953125"/>
            <a:ext cx="1836737" cy="769938"/>
            <a:chOff x="333" y="3702"/>
            <a:chExt cx="1157" cy="485"/>
          </a:xfrm>
        </p:grpSpPr>
        <p:sp>
          <p:nvSpPr>
            <p:cNvPr id="12427" name="Line 139"/>
            <p:cNvSpPr>
              <a:spLocks noChangeShapeType="1"/>
            </p:cNvSpPr>
            <p:nvPr/>
          </p:nvSpPr>
          <p:spPr bwMode="auto">
            <a:xfrm>
              <a:off x="358" y="4097"/>
              <a:ext cx="3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6260" name="Group 140"/>
            <p:cNvGrpSpPr>
              <a:grpSpLocks/>
            </p:cNvGrpSpPr>
            <p:nvPr/>
          </p:nvGrpSpPr>
          <p:grpSpPr bwMode="auto">
            <a:xfrm>
              <a:off x="333" y="3714"/>
              <a:ext cx="382" cy="155"/>
              <a:chOff x="2299" y="3058"/>
              <a:chExt cx="567" cy="201"/>
            </a:xfrm>
          </p:grpSpPr>
          <p:sp>
            <p:nvSpPr>
              <p:cNvPr id="12429" name="Rectangle 141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0" name="Line 142"/>
              <p:cNvSpPr>
                <a:spLocks noChangeShapeType="1"/>
              </p:cNvSpPr>
              <p:nvPr/>
            </p:nvSpPr>
            <p:spPr bwMode="auto">
              <a:xfrm>
                <a:off x="23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1" name="Line 143"/>
              <p:cNvSpPr>
                <a:spLocks noChangeShapeType="1"/>
              </p:cNvSpPr>
              <p:nvPr/>
            </p:nvSpPr>
            <p:spPr bwMode="auto">
              <a:xfrm>
                <a:off x="2378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2" name="Line 144"/>
              <p:cNvSpPr>
                <a:spLocks noChangeShapeType="1"/>
              </p:cNvSpPr>
              <p:nvPr/>
            </p:nvSpPr>
            <p:spPr bwMode="auto">
              <a:xfrm>
                <a:off x="2726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3" name="Line 145"/>
              <p:cNvSpPr>
                <a:spLocks noChangeShapeType="1"/>
              </p:cNvSpPr>
              <p:nvPr/>
            </p:nvSpPr>
            <p:spPr bwMode="auto">
              <a:xfrm>
                <a:off x="2761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4" name="Line 146"/>
              <p:cNvSpPr>
                <a:spLocks noChangeShapeType="1"/>
              </p:cNvSpPr>
              <p:nvPr/>
            </p:nvSpPr>
            <p:spPr bwMode="auto">
              <a:xfrm>
                <a:off x="2801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5" name="Line 147"/>
              <p:cNvSpPr>
                <a:spLocks noChangeShapeType="1"/>
              </p:cNvSpPr>
              <p:nvPr/>
            </p:nvSpPr>
            <p:spPr bwMode="auto">
              <a:xfrm>
                <a:off x="28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6" name="Line 148"/>
              <p:cNvSpPr>
                <a:spLocks noChangeShapeType="1"/>
              </p:cNvSpPr>
              <p:nvPr/>
            </p:nvSpPr>
            <p:spPr bwMode="auto">
              <a:xfrm>
                <a:off x="2419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7" name="Line 149"/>
              <p:cNvSpPr>
                <a:spLocks noChangeShapeType="1"/>
              </p:cNvSpPr>
              <p:nvPr/>
            </p:nvSpPr>
            <p:spPr bwMode="auto">
              <a:xfrm>
                <a:off x="2455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8" name="Line 150"/>
              <p:cNvSpPr>
                <a:spLocks noChangeShapeType="1"/>
              </p:cNvSpPr>
              <p:nvPr/>
            </p:nvSpPr>
            <p:spPr bwMode="auto">
              <a:xfrm>
                <a:off x="24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39" name="Line 151"/>
              <p:cNvSpPr>
                <a:spLocks noChangeShapeType="1"/>
              </p:cNvSpPr>
              <p:nvPr/>
            </p:nvSpPr>
            <p:spPr bwMode="auto">
              <a:xfrm>
                <a:off x="2525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0" name="Line 152"/>
              <p:cNvSpPr>
                <a:spLocks noChangeShapeType="1"/>
              </p:cNvSpPr>
              <p:nvPr/>
            </p:nvSpPr>
            <p:spPr bwMode="auto">
              <a:xfrm>
                <a:off x="26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1" name="Line 153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2" name="Line 154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3" name="Line 155"/>
              <p:cNvSpPr>
                <a:spLocks noChangeShapeType="1"/>
              </p:cNvSpPr>
              <p:nvPr/>
            </p:nvSpPr>
            <p:spPr bwMode="auto">
              <a:xfrm>
                <a:off x="264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4" name="Line 156"/>
              <p:cNvSpPr>
                <a:spLocks noChangeShapeType="1"/>
              </p:cNvSpPr>
              <p:nvPr/>
            </p:nvSpPr>
            <p:spPr bwMode="auto">
              <a:xfrm>
                <a:off x="2344" y="3116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5" name="Line 157"/>
              <p:cNvSpPr>
                <a:spLocks noChangeShapeType="1"/>
              </p:cNvSpPr>
              <p:nvPr/>
            </p:nvSpPr>
            <p:spPr bwMode="auto">
              <a:xfrm flipH="1">
                <a:off x="2345" y="3197"/>
                <a:ext cx="4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261" name="Group 158"/>
            <p:cNvGrpSpPr>
              <a:grpSpLocks/>
            </p:cNvGrpSpPr>
            <p:nvPr/>
          </p:nvGrpSpPr>
          <p:grpSpPr bwMode="auto">
            <a:xfrm>
              <a:off x="484" y="3925"/>
              <a:ext cx="99" cy="83"/>
              <a:chOff x="876" y="3181"/>
              <a:chExt cx="167" cy="158"/>
            </a:xfrm>
          </p:grpSpPr>
          <p:sp>
            <p:nvSpPr>
              <p:cNvPr id="12447" name="Rectangle 159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8" name="Line 160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49" name="Line 161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2450" name="Text Box 162"/>
            <p:cNvSpPr txBox="1">
              <a:spLocks noChangeArrowheads="1"/>
            </p:cNvSpPr>
            <p:nvPr/>
          </p:nvSpPr>
          <p:spPr bwMode="auto">
            <a:xfrm>
              <a:off x="766" y="370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扶梯</a:t>
              </a:r>
            </a:p>
          </p:txBody>
        </p:sp>
        <p:sp>
          <p:nvSpPr>
            <p:cNvPr id="12451" name="Text Box 163"/>
            <p:cNvSpPr txBox="1">
              <a:spLocks noChangeArrowheads="1"/>
            </p:cNvSpPr>
            <p:nvPr/>
          </p:nvSpPr>
          <p:spPr bwMode="auto">
            <a:xfrm>
              <a:off x="766" y="386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直梯</a:t>
              </a:r>
            </a:p>
          </p:txBody>
        </p:sp>
        <p:sp>
          <p:nvSpPr>
            <p:cNvPr id="12452" name="Text Box 164"/>
            <p:cNvSpPr txBox="1">
              <a:spLocks noChangeArrowheads="1"/>
            </p:cNvSpPr>
            <p:nvPr/>
          </p:nvSpPr>
          <p:spPr bwMode="auto">
            <a:xfrm>
              <a:off x="686" y="4014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人流动线</a:t>
              </a:r>
            </a:p>
          </p:txBody>
        </p:sp>
      </p:grpSp>
      <p:grpSp>
        <p:nvGrpSpPr>
          <p:cNvPr id="12455" name="Group 167"/>
          <p:cNvGrpSpPr>
            <a:grpSpLocks/>
          </p:cNvGrpSpPr>
          <p:nvPr/>
        </p:nvGrpSpPr>
        <p:grpSpPr bwMode="auto">
          <a:xfrm>
            <a:off x="76200" y="2765425"/>
            <a:ext cx="8212138" cy="1033463"/>
            <a:chOff x="48" y="1742"/>
            <a:chExt cx="5173" cy="651"/>
          </a:xfrm>
        </p:grpSpPr>
        <p:sp>
          <p:nvSpPr>
            <p:cNvPr id="12301" name="Freeform 13"/>
            <p:cNvSpPr>
              <a:spLocks/>
            </p:cNvSpPr>
            <p:nvPr/>
          </p:nvSpPr>
          <p:spPr bwMode="auto">
            <a:xfrm>
              <a:off x="48" y="2157"/>
              <a:ext cx="525" cy="228"/>
            </a:xfrm>
            <a:custGeom>
              <a:avLst/>
              <a:gdLst>
                <a:gd name="T0" fmla="*/ 6 w 501"/>
                <a:gd name="T1" fmla="*/ 0 h 198"/>
                <a:gd name="T2" fmla="*/ 0 w 501"/>
                <a:gd name="T3" fmla="*/ 52 h 198"/>
                <a:gd name="T4" fmla="*/ 21 w 501"/>
                <a:gd name="T5" fmla="*/ 79 h 198"/>
                <a:gd name="T6" fmla="*/ 144 w 501"/>
                <a:gd name="T7" fmla="*/ 153 h 198"/>
                <a:gd name="T8" fmla="*/ 281 w 501"/>
                <a:gd name="T9" fmla="*/ 176 h 198"/>
                <a:gd name="T10" fmla="*/ 489 w 501"/>
                <a:gd name="T11" fmla="*/ 198 h 198"/>
                <a:gd name="T12" fmla="*/ 501 w 501"/>
                <a:gd name="T13" fmla="*/ 141 h 198"/>
                <a:gd name="T14" fmla="*/ 498 w 501"/>
                <a:gd name="T15" fmla="*/ 119 h 198"/>
                <a:gd name="T16" fmla="*/ 302 w 501"/>
                <a:gd name="T17" fmla="*/ 38 h 198"/>
                <a:gd name="T18" fmla="*/ 223 w 501"/>
                <a:gd name="T19" fmla="*/ 62 h 198"/>
                <a:gd name="T20" fmla="*/ 6 w 501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198">
                  <a:moveTo>
                    <a:pt x="6" y="0"/>
                  </a:moveTo>
                  <a:lnTo>
                    <a:pt x="0" y="52"/>
                  </a:lnTo>
                  <a:lnTo>
                    <a:pt x="21" y="79"/>
                  </a:lnTo>
                  <a:lnTo>
                    <a:pt x="144" y="153"/>
                  </a:lnTo>
                  <a:lnTo>
                    <a:pt x="281" y="176"/>
                  </a:lnTo>
                  <a:lnTo>
                    <a:pt x="489" y="198"/>
                  </a:lnTo>
                  <a:lnTo>
                    <a:pt x="501" y="141"/>
                  </a:lnTo>
                  <a:lnTo>
                    <a:pt x="498" y="119"/>
                  </a:lnTo>
                  <a:lnTo>
                    <a:pt x="302" y="38"/>
                  </a:lnTo>
                  <a:lnTo>
                    <a:pt x="223" y="6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40" y="2220"/>
              <a:ext cx="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latin typeface="华文新魏" charset="0"/>
                  <a:ea typeface="华文新魏" charset="0"/>
                  <a:cs typeface="华文新魏" charset="0"/>
                </a:rPr>
                <a:t>PH</a:t>
              </a:r>
            </a:p>
          </p:txBody>
        </p:sp>
        <p:grpSp>
          <p:nvGrpSpPr>
            <p:cNvPr id="6156" name="Group 15"/>
            <p:cNvGrpSpPr>
              <a:grpSpLocks/>
            </p:cNvGrpSpPr>
            <p:nvPr/>
          </p:nvGrpSpPr>
          <p:grpSpPr bwMode="auto">
            <a:xfrm>
              <a:off x="1358" y="1742"/>
              <a:ext cx="99" cy="83"/>
              <a:chOff x="876" y="3181"/>
              <a:chExt cx="167" cy="158"/>
            </a:xfrm>
          </p:grpSpPr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05" name="Line 17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06" name="Line 18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57" name="Group 19"/>
            <p:cNvGrpSpPr>
              <a:grpSpLocks/>
            </p:cNvGrpSpPr>
            <p:nvPr/>
          </p:nvGrpSpPr>
          <p:grpSpPr bwMode="auto">
            <a:xfrm>
              <a:off x="1567" y="1901"/>
              <a:ext cx="99" cy="83"/>
              <a:chOff x="876" y="3181"/>
              <a:chExt cx="167" cy="158"/>
            </a:xfrm>
          </p:grpSpPr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58" name="Group 23"/>
            <p:cNvGrpSpPr>
              <a:grpSpLocks/>
            </p:cNvGrpSpPr>
            <p:nvPr/>
          </p:nvGrpSpPr>
          <p:grpSpPr bwMode="auto">
            <a:xfrm rot="802292">
              <a:off x="4970" y="2011"/>
              <a:ext cx="251" cy="94"/>
              <a:chOff x="2299" y="3058"/>
              <a:chExt cx="567" cy="201"/>
            </a:xfrm>
          </p:grpSpPr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3" name="Line 25"/>
              <p:cNvSpPr>
                <a:spLocks noChangeShapeType="1"/>
              </p:cNvSpPr>
              <p:nvPr/>
            </p:nvSpPr>
            <p:spPr bwMode="auto">
              <a:xfrm>
                <a:off x="2332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>
                <a:off x="2376" y="3056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2725" y="3059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>
                <a:off x="2799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2831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>
                <a:off x="2416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2453" y="3058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>
                <a:off x="2488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252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3" name="Line 35"/>
              <p:cNvSpPr>
                <a:spLocks noChangeShapeType="1"/>
              </p:cNvSpPr>
              <p:nvPr/>
            </p:nvSpPr>
            <p:spPr bwMode="auto">
              <a:xfrm>
                <a:off x="268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560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>
                <a:off x="2599" y="305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643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7" name="Line 39"/>
              <p:cNvSpPr>
                <a:spLocks noChangeShapeType="1"/>
              </p:cNvSpPr>
              <p:nvPr/>
            </p:nvSpPr>
            <p:spPr bwMode="auto">
              <a:xfrm>
                <a:off x="2341" y="3117"/>
                <a:ext cx="4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 flipH="1">
                <a:off x="2342" y="3196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59" name="Group 59"/>
            <p:cNvGrpSpPr>
              <a:grpSpLocks/>
            </p:cNvGrpSpPr>
            <p:nvPr/>
          </p:nvGrpSpPr>
          <p:grpSpPr bwMode="auto">
            <a:xfrm rot="-2932196">
              <a:off x="601" y="1955"/>
              <a:ext cx="213" cy="116"/>
              <a:chOff x="2299" y="3058"/>
              <a:chExt cx="567" cy="201"/>
            </a:xfrm>
          </p:grpSpPr>
          <p:sp>
            <p:nvSpPr>
              <p:cNvPr id="12348" name="Rectangle 60"/>
              <p:cNvSpPr>
                <a:spLocks noChangeArrowheads="1"/>
              </p:cNvSpPr>
              <p:nvPr/>
            </p:nvSpPr>
            <p:spPr bwMode="auto">
              <a:xfrm>
                <a:off x="2301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49" name="Line 61"/>
              <p:cNvSpPr>
                <a:spLocks noChangeShapeType="1"/>
              </p:cNvSpPr>
              <p:nvPr/>
            </p:nvSpPr>
            <p:spPr bwMode="auto">
              <a:xfrm>
                <a:off x="2333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0" name="Line 62"/>
              <p:cNvSpPr>
                <a:spLocks noChangeShapeType="1"/>
              </p:cNvSpPr>
              <p:nvPr/>
            </p:nvSpPr>
            <p:spPr bwMode="auto">
              <a:xfrm>
                <a:off x="2379" y="305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1" name="Line 63"/>
              <p:cNvSpPr>
                <a:spLocks noChangeShapeType="1"/>
              </p:cNvSpPr>
              <p:nvPr/>
            </p:nvSpPr>
            <p:spPr bwMode="auto">
              <a:xfrm>
                <a:off x="2724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2" name="Line 64"/>
              <p:cNvSpPr>
                <a:spLocks noChangeShapeType="1"/>
              </p:cNvSpPr>
              <p:nvPr/>
            </p:nvSpPr>
            <p:spPr bwMode="auto">
              <a:xfrm>
                <a:off x="2759" y="3057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3" name="Line 65"/>
              <p:cNvSpPr>
                <a:spLocks noChangeShapeType="1"/>
              </p:cNvSpPr>
              <p:nvPr/>
            </p:nvSpPr>
            <p:spPr bwMode="auto">
              <a:xfrm>
                <a:off x="2800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4" name="Line 66"/>
              <p:cNvSpPr>
                <a:spLocks noChangeShapeType="1"/>
              </p:cNvSpPr>
              <p:nvPr/>
            </p:nvSpPr>
            <p:spPr bwMode="auto">
              <a:xfrm>
                <a:off x="2835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5" name="Line 67"/>
              <p:cNvSpPr>
                <a:spLocks noChangeShapeType="1"/>
              </p:cNvSpPr>
              <p:nvPr/>
            </p:nvSpPr>
            <p:spPr bwMode="auto">
              <a:xfrm>
                <a:off x="2419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auto">
              <a:xfrm>
                <a:off x="2456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7" name="Line 69"/>
              <p:cNvSpPr>
                <a:spLocks noChangeShapeType="1"/>
              </p:cNvSpPr>
              <p:nvPr/>
            </p:nvSpPr>
            <p:spPr bwMode="auto">
              <a:xfrm>
                <a:off x="2487" y="3057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8" name="Line 70"/>
              <p:cNvSpPr>
                <a:spLocks noChangeShapeType="1"/>
              </p:cNvSpPr>
              <p:nvPr/>
            </p:nvSpPr>
            <p:spPr bwMode="auto">
              <a:xfrm>
                <a:off x="2525" y="3057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59" name="Line 71"/>
              <p:cNvSpPr>
                <a:spLocks noChangeShapeType="1"/>
              </p:cNvSpPr>
              <p:nvPr/>
            </p:nvSpPr>
            <p:spPr bwMode="auto">
              <a:xfrm>
                <a:off x="2688" y="305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0" name="Line 72"/>
              <p:cNvSpPr>
                <a:spLocks noChangeShapeType="1"/>
              </p:cNvSpPr>
              <p:nvPr/>
            </p:nvSpPr>
            <p:spPr bwMode="auto">
              <a:xfrm>
                <a:off x="2559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1" name="Line 73"/>
              <p:cNvSpPr>
                <a:spLocks noChangeShapeType="1"/>
              </p:cNvSpPr>
              <p:nvPr/>
            </p:nvSpPr>
            <p:spPr bwMode="auto">
              <a:xfrm>
                <a:off x="2601" y="3057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2" name="Line 74"/>
              <p:cNvSpPr>
                <a:spLocks noChangeShapeType="1"/>
              </p:cNvSpPr>
              <p:nvPr/>
            </p:nvSpPr>
            <p:spPr bwMode="auto">
              <a:xfrm>
                <a:off x="2644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3" name="Line 75"/>
              <p:cNvSpPr>
                <a:spLocks noChangeShapeType="1"/>
              </p:cNvSpPr>
              <p:nvPr/>
            </p:nvSpPr>
            <p:spPr bwMode="auto">
              <a:xfrm>
                <a:off x="2344" y="3116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4" name="Line 76"/>
              <p:cNvSpPr>
                <a:spLocks noChangeShapeType="1"/>
              </p:cNvSpPr>
              <p:nvPr/>
            </p:nvSpPr>
            <p:spPr bwMode="auto">
              <a:xfrm flipH="1">
                <a:off x="2347" y="3195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60" name="Group 77"/>
            <p:cNvGrpSpPr>
              <a:grpSpLocks/>
            </p:cNvGrpSpPr>
            <p:nvPr/>
          </p:nvGrpSpPr>
          <p:grpSpPr bwMode="auto">
            <a:xfrm rot="-2932196">
              <a:off x="1133" y="2101"/>
              <a:ext cx="220" cy="131"/>
              <a:chOff x="2299" y="3058"/>
              <a:chExt cx="567" cy="201"/>
            </a:xfrm>
          </p:grpSpPr>
          <p:sp>
            <p:nvSpPr>
              <p:cNvPr id="12366" name="Rectangle 78"/>
              <p:cNvSpPr>
                <a:spLocks noChangeArrowheads="1"/>
              </p:cNvSpPr>
              <p:nvPr/>
            </p:nvSpPr>
            <p:spPr bwMode="auto">
              <a:xfrm>
                <a:off x="2297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7" name="Line 79"/>
              <p:cNvSpPr>
                <a:spLocks noChangeShapeType="1"/>
              </p:cNvSpPr>
              <p:nvPr/>
            </p:nvSpPr>
            <p:spPr bwMode="auto">
              <a:xfrm>
                <a:off x="2332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8" name="Line 80"/>
              <p:cNvSpPr>
                <a:spLocks noChangeShapeType="1"/>
              </p:cNvSpPr>
              <p:nvPr/>
            </p:nvSpPr>
            <p:spPr bwMode="auto">
              <a:xfrm>
                <a:off x="2379" y="3058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69" name="Line 81"/>
              <p:cNvSpPr>
                <a:spLocks noChangeShapeType="1"/>
              </p:cNvSpPr>
              <p:nvPr/>
            </p:nvSpPr>
            <p:spPr bwMode="auto">
              <a:xfrm>
                <a:off x="2726" y="305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0" name="Line 82"/>
              <p:cNvSpPr>
                <a:spLocks noChangeShapeType="1"/>
              </p:cNvSpPr>
              <p:nvPr/>
            </p:nvSpPr>
            <p:spPr bwMode="auto">
              <a:xfrm>
                <a:off x="2759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1" name="Line 83"/>
              <p:cNvSpPr>
                <a:spLocks noChangeShapeType="1"/>
              </p:cNvSpPr>
              <p:nvPr/>
            </p:nvSpPr>
            <p:spPr bwMode="auto">
              <a:xfrm>
                <a:off x="2798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2" name="Line 84"/>
              <p:cNvSpPr>
                <a:spLocks noChangeShapeType="1"/>
              </p:cNvSpPr>
              <p:nvPr/>
            </p:nvSpPr>
            <p:spPr bwMode="auto">
              <a:xfrm>
                <a:off x="2832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3" name="Line 85"/>
              <p:cNvSpPr>
                <a:spLocks noChangeShapeType="1"/>
              </p:cNvSpPr>
              <p:nvPr/>
            </p:nvSpPr>
            <p:spPr bwMode="auto">
              <a:xfrm>
                <a:off x="2418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4" name="Line 86"/>
              <p:cNvSpPr>
                <a:spLocks noChangeShapeType="1"/>
              </p:cNvSpPr>
              <p:nvPr/>
            </p:nvSpPr>
            <p:spPr bwMode="auto">
              <a:xfrm>
                <a:off x="2456" y="305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5" name="Line 87"/>
              <p:cNvSpPr>
                <a:spLocks noChangeShapeType="1"/>
              </p:cNvSpPr>
              <p:nvPr/>
            </p:nvSpPr>
            <p:spPr bwMode="auto">
              <a:xfrm>
                <a:off x="2487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6" name="Line 88"/>
              <p:cNvSpPr>
                <a:spLocks noChangeShapeType="1"/>
              </p:cNvSpPr>
              <p:nvPr/>
            </p:nvSpPr>
            <p:spPr bwMode="auto">
              <a:xfrm>
                <a:off x="2522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7" name="Line 89"/>
              <p:cNvSpPr>
                <a:spLocks noChangeShapeType="1"/>
              </p:cNvSpPr>
              <p:nvPr/>
            </p:nvSpPr>
            <p:spPr bwMode="auto">
              <a:xfrm>
                <a:off x="2688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>
                <a:off x="2558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79" name="Line 91"/>
              <p:cNvSpPr>
                <a:spLocks noChangeShapeType="1"/>
              </p:cNvSpPr>
              <p:nvPr/>
            </p:nvSpPr>
            <p:spPr bwMode="auto">
              <a:xfrm>
                <a:off x="2600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0" name="Line 92"/>
              <p:cNvSpPr>
                <a:spLocks noChangeShapeType="1"/>
              </p:cNvSpPr>
              <p:nvPr/>
            </p:nvSpPr>
            <p:spPr bwMode="auto">
              <a:xfrm>
                <a:off x="2644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1" name="Line 93"/>
              <p:cNvSpPr>
                <a:spLocks noChangeShapeType="1"/>
              </p:cNvSpPr>
              <p:nvPr/>
            </p:nvSpPr>
            <p:spPr bwMode="auto">
              <a:xfrm>
                <a:off x="2342" y="3115"/>
                <a:ext cx="48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2" name="Line 94"/>
              <p:cNvSpPr>
                <a:spLocks noChangeShapeType="1"/>
              </p:cNvSpPr>
              <p:nvPr/>
            </p:nvSpPr>
            <p:spPr bwMode="auto">
              <a:xfrm flipH="1">
                <a:off x="2348" y="3195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61" name="Group 95"/>
            <p:cNvGrpSpPr>
              <a:grpSpLocks/>
            </p:cNvGrpSpPr>
            <p:nvPr/>
          </p:nvGrpSpPr>
          <p:grpSpPr bwMode="auto">
            <a:xfrm rot="-7665776">
              <a:off x="646" y="2134"/>
              <a:ext cx="213" cy="116"/>
              <a:chOff x="2299" y="3058"/>
              <a:chExt cx="567" cy="201"/>
            </a:xfrm>
          </p:grpSpPr>
          <p:sp>
            <p:nvSpPr>
              <p:cNvPr id="12384" name="Rectangle 96"/>
              <p:cNvSpPr>
                <a:spLocks noChangeArrowheads="1"/>
              </p:cNvSpPr>
              <p:nvPr/>
            </p:nvSpPr>
            <p:spPr bwMode="auto">
              <a:xfrm>
                <a:off x="2299" y="3059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5" name="Line 97"/>
              <p:cNvSpPr>
                <a:spLocks noChangeShapeType="1"/>
              </p:cNvSpPr>
              <p:nvPr/>
            </p:nvSpPr>
            <p:spPr bwMode="auto">
              <a:xfrm>
                <a:off x="2335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6" name="Line 98"/>
              <p:cNvSpPr>
                <a:spLocks noChangeShapeType="1"/>
              </p:cNvSpPr>
              <p:nvPr/>
            </p:nvSpPr>
            <p:spPr bwMode="auto">
              <a:xfrm>
                <a:off x="2380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7" name="Line 99"/>
              <p:cNvSpPr>
                <a:spLocks noChangeShapeType="1"/>
              </p:cNvSpPr>
              <p:nvPr/>
            </p:nvSpPr>
            <p:spPr bwMode="auto">
              <a:xfrm>
                <a:off x="2725" y="3062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8" name="Line 100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89" name="Line 101"/>
              <p:cNvSpPr>
                <a:spLocks noChangeShapeType="1"/>
              </p:cNvSpPr>
              <p:nvPr/>
            </p:nvSpPr>
            <p:spPr bwMode="auto">
              <a:xfrm>
                <a:off x="2800" y="3061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0" name="Line 102"/>
              <p:cNvSpPr>
                <a:spLocks noChangeShapeType="1"/>
              </p:cNvSpPr>
              <p:nvPr/>
            </p:nvSpPr>
            <p:spPr bwMode="auto">
              <a:xfrm>
                <a:off x="2834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1" name="Line 103"/>
              <p:cNvSpPr>
                <a:spLocks noChangeShapeType="1"/>
              </p:cNvSpPr>
              <p:nvPr/>
            </p:nvSpPr>
            <p:spPr bwMode="auto">
              <a:xfrm>
                <a:off x="2418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2" name="Line 104"/>
              <p:cNvSpPr>
                <a:spLocks noChangeShapeType="1"/>
              </p:cNvSpPr>
              <p:nvPr/>
            </p:nvSpPr>
            <p:spPr bwMode="auto">
              <a:xfrm>
                <a:off x="2456" y="3062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3" name="Line 105"/>
              <p:cNvSpPr>
                <a:spLocks noChangeShapeType="1"/>
              </p:cNvSpPr>
              <p:nvPr/>
            </p:nvSpPr>
            <p:spPr bwMode="auto">
              <a:xfrm>
                <a:off x="2486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4" name="Line 106"/>
              <p:cNvSpPr>
                <a:spLocks noChangeShapeType="1"/>
              </p:cNvSpPr>
              <p:nvPr/>
            </p:nvSpPr>
            <p:spPr bwMode="auto">
              <a:xfrm>
                <a:off x="2524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5" name="Line 107"/>
              <p:cNvSpPr>
                <a:spLocks noChangeShapeType="1"/>
              </p:cNvSpPr>
              <p:nvPr/>
            </p:nvSpPr>
            <p:spPr bwMode="auto">
              <a:xfrm>
                <a:off x="2688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6" name="Line 108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7" name="Line 109"/>
              <p:cNvSpPr>
                <a:spLocks noChangeShapeType="1"/>
              </p:cNvSpPr>
              <p:nvPr/>
            </p:nvSpPr>
            <p:spPr bwMode="auto">
              <a:xfrm>
                <a:off x="2600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8" name="Line 110"/>
              <p:cNvSpPr>
                <a:spLocks noChangeShapeType="1"/>
              </p:cNvSpPr>
              <p:nvPr/>
            </p:nvSpPr>
            <p:spPr bwMode="auto">
              <a:xfrm>
                <a:off x="2644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399" name="Line 111"/>
              <p:cNvSpPr>
                <a:spLocks noChangeShapeType="1"/>
              </p:cNvSpPr>
              <p:nvPr/>
            </p:nvSpPr>
            <p:spPr bwMode="auto">
              <a:xfrm>
                <a:off x="2345" y="3118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0" name="Line 112"/>
              <p:cNvSpPr>
                <a:spLocks noChangeShapeType="1"/>
              </p:cNvSpPr>
              <p:nvPr/>
            </p:nvSpPr>
            <p:spPr bwMode="auto">
              <a:xfrm flipH="1">
                <a:off x="2347" y="3198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62" name="Group 113"/>
            <p:cNvGrpSpPr>
              <a:grpSpLocks/>
            </p:cNvGrpSpPr>
            <p:nvPr/>
          </p:nvGrpSpPr>
          <p:grpSpPr bwMode="auto">
            <a:xfrm rot="-7665776">
              <a:off x="1141" y="1910"/>
              <a:ext cx="213" cy="116"/>
              <a:chOff x="2299" y="3058"/>
              <a:chExt cx="567" cy="201"/>
            </a:xfrm>
          </p:grpSpPr>
          <p:sp>
            <p:nvSpPr>
              <p:cNvPr id="12402" name="Rectangle 114"/>
              <p:cNvSpPr>
                <a:spLocks noChangeArrowheads="1"/>
              </p:cNvSpPr>
              <p:nvPr/>
            </p:nvSpPr>
            <p:spPr bwMode="auto">
              <a:xfrm>
                <a:off x="2299" y="3059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3" name="Line 115"/>
              <p:cNvSpPr>
                <a:spLocks noChangeShapeType="1"/>
              </p:cNvSpPr>
              <p:nvPr/>
            </p:nvSpPr>
            <p:spPr bwMode="auto">
              <a:xfrm>
                <a:off x="2335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4" name="Line 116"/>
              <p:cNvSpPr>
                <a:spLocks noChangeShapeType="1"/>
              </p:cNvSpPr>
              <p:nvPr/>
            </p:nvSpPr>
            <p:spPr bwMode="auto">
              <a:xfrm>
                <a:off x="2380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5" name="Line 117"/>
              <p:cNvSpPr>
                <a:spLocks noChangeShapeType="1"/>
              </p:cNvSpPr>
              <p:nvPr/>
            </p:nvSpPr>
            <p:spPr bwMode="auto">
              <a:xfrm>
                <a:off x="2725" y="3062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6" name="Line 118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7" name="Line 119"/>
              <p:cNvSpPr>
                <a:spLocks noChangeShapeType="1"/>
              </p:cNvSpPr>
              <p:nvPr/>
            </p:nvSpPr>
            <p:spPr bwMode="auto">
              <a:xfrm>
                <a:off x="2800" y="3061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8" name="Line 120"/>
              <p:cNvSpPr>
                <a:spLocks noChangeShapeType="1"/>
              </p:cNvSpPr>
              <p:nvPr/>
            </p:nvSpPr>
            <p:spPr bwMode="auto">
              <a:xfrm>
                <a:off x="2834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09" name="Line 121"/>
              <p:cNvSpPr>
                <a:spLocks noChangeShapeType="1"/>
              </p:cNvSpPr>
              <p:nvPr/>
            </p:nvSpPr>
            <p:spPr bwMode="auto">
              <a:xfrm>
                <a:off x="2418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0" name="Line 122"/>
              <p:cNvSpPr>
                <a:spLocks noChangeShapeType="1"/>
              </p:cNvSpPr>
              <p:nvPr/>
            </p:nvSpPr>
            <p:spPr bwMode="auto">
              <a:xfrm>
                <a:off x="2456" y="3062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1" name="Line 123"/>
              <p:cNvSpPr>
                <a:spLocks noChangeShapeType="1"/>
              </p:cNvSpPr>
              <p:nvPr/>
            </p:nvSpPr>
            <p:spPr bwMode="auto">
              <a:xfrm>
                <a:off x="2486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2" name="Line 124"/>
              <p:cNvSpPr>
                <a:spLocks noChangeShapeType="1"/>
              </p:cNvSpPr>
              <p:nvPr/>
            </p:nvSpPr>
            <p:spPr bwMode="auto">
              <a:xfrm>
                <a:off x="2524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3" name="Line 125"/>
              <p:cNvSpPr>
                <a:spLocks noChangeShapeType="1"/>
              </p:cNvSpPr>
              <p:nvPr/>
            </p:nvSpPr>
            <p:spPr bwMode="auto">
              <a:xfrm>
                <a:off x="2688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4" name="Line 126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5" name="Line 127"/>
              <p:cNvSpPr>
                <a:spLocks noChangeShapeType="1"/>
              </p:cNvSpPr>
              <p:nvPr/>
            </p:nvSpPr>
            <p:spPr bwMode="auto">
              <a:xfrm>
                <a:off x="2600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6" name="Line 128"/>
              <p:cNvSpPr>
                <a:spLocks noChangeShapeType="1"/>
              </p:cNvSpPr>
              <p:nvPr/>
            </p:nvSpPr>
            <p:spPr bwMode="auto">
              <a:xfrm>
                <a:off x="2644" y="3059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7" name="Line 129"/>
              <p:cNvSpPr>
                <a:spLocks noChangeShapeType="1"/>
              </p:cNvSpPr>
              <p:nvPr/>
            </p:nvSpPr>
            <p:spPr bwMode="auto">
              <a:xfrm>
                <a:off x="2345" y="3118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18" name="Line 130"/>
              <p:cNvSpPr>
                <a:spLocks noChangeShapeType="1"/>
              </p:cNvSpPr>
              <p:nvPr/>
            </p:nvSpPr>
            <p:spPr bwMode="auto">
              <a:xfrm flipH="1">
                <a:off x="2347" y="3198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163" name="Group 135"/>
            <p:cNvGrpSpPr>
              <a:grpSpLocks/>
            </p:cNvGrpSpPr>
            <p:nvPr/>
          </p:nvGrpSpPr>
          <p:grpSpPr bwMode="auto">
            <a:xfrm>
              <a:off x="559" y="1786"/>
              <a:ext cx="4542" cy="451"/>
              <a:chOff x="559" y="1786"/>
              <a:chExt cx="4542" cy="451"/>
            </a:xfrm>
          </p:grpSpPr>
          <p:sp>
            <p:nvSpPr>
              <p:cNvPr id="12424" name="Freeform 136"/>
              <p:cNvSpPr>
                <a:spLocks/>
              </p:cNvSpPr>
              <p:nvPr/>
            </p:nvSpPr>
            <p:spPr bwMode="auto">
              <a:xfrm>
                <a:off x="1636" y="1853"/>
                <a:ext cx="2012" cy="234"/>
              </a:xfrm>
              <a:custGeom>
                <a:avLst/>
                <a:gdLst>
                  <a:gd name="T0" fmla="*/ 0 w 2012"/>
                  <a:gd name="T1" fmla="*/ 0 h 234"/>
                  <a:gd name="T2" fmla="*/ 117 w 2012"/>
                  <a:gd name="T3" fmla="*/ 117 h 234"/>
                  <a:gd name="T4" fmla="*/ 209 w 2012"/>
                  <a:gd name="T5" fmla="*/ 134 h 234"/>
                  <a:gd name="T6" fmla="*/ 685 w 2012"/>
                  <a:gd name="T7" fmla="*/ 125 h 234"/>
                  <a:gd name="T8" fmla="*/ 952 w 2012"/>
                  <a:gd name="T9" fmla="*/ 117 h 234"/>
                  <a:gd name="T10" fmla="*/ 1052 w 2012"/>
                  <a:gd name="T11" fmla="*/ 167 h 234"/>
                  <a:gd name="T12" fmla="*/ 1177 w 2012"/>
                  <a:gd name="T13" fmla="*/ 234 h 234"/>
                  <a:gd name="T14" fmla="*/ 1353 w 2012"/>
                  <a:gd name="T15" fmla="*/ 134 h 234"/>
                  <a:gd name="T16" fmla="*/ 1528 w 2012"/>
                  <a:gd name="T17" fmla="*/ 117 h 234"/>
                  <a:gd name="T18" fmla="*/ 1645 w 2012"/>
                  <a:gd name="T19" fmla="*/ 117 h 234"/>
                  <a:gd name="T20" fmla="*/ 1853 w 2012"/>
                  <a:gd name="T21" fmla="*/ 117 h 234"/>
                  <a:gd name="T22" fmla="*/ 2012 w 2012"/>
                  <a:gd name="T23" fmla="*/ 7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2" h="234">
                    <a:moveTo>
                      <a:pt x="0" y="0"/>
                    </a:moveTo>
                    <a:lnTo>
                      <a:pt x="117" y="117"/>
                    </a:lnTo>
                    <a:lnTo>
                      <a:pt x="209" y="134"/>
                    </a:lnTo>
                    <a:lnTo>
                      <a:pt x="685" y="125"/>
                    </a:lnTo>
                    <a:lnTo>
                      <a:pt x="952" y="117"/>
                    </a:lnTo>
                    <a:lnTo>
                      <a:pt x="1052" y="167"/>
                    </a:lnTo>
                    <a:lnTo>
                      <a:pt x="1177" y="234"/>
                    </a:lnTo>
                    <a:lnTo>
                      <a:pt x="1353" y="134"/>
                    </a:lnTo>
                    <a:lnTo>
                      <a:pt x="1528" y="117"/>
                    </a:lnTo>
                    <a:lnTo>
                      <a:pt x="1645" y="117"/>
                    </a:lnTo>
                    <a:lnTo>
                      <a:pt x="1853" y="117"/>
                    </a:lnTo>
                    <a:lnTo>
                      <a:pt x="2012" y="7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425" name="Freeform 137"/>
              <p:cNvSpPr>
                <a:spLocks/>
              </p:cNvSpPr>
              <p:nvPr/>
            </p:nvSpPr>
            <p:spPr bwMode="auto">
              <a:xfrm>
                <a:off x="559" y="1786"/>
                <a:ext cx="4542" cy="451"/>
              </a:xfrm>
              <a:custGeom>
                <a:avLst/>
                <a:gdLst>
                  <a:gd name="T0" fmla="*/ 4542 w 4542"/>
                  <a:gd name="T1" fmla="*/ 351 h 451"/>
                  <a:gd name="T2" fmla="*/ 4350 w 4542"/>
                  <a:gd name="T3" fmla="*/ 368 h 451"/>
                  <a:gd name="T4" fmla="*/ 3982 w 4542"/>
                  <a:gd name="T5" fmla="*/ 359 h 451"/>
                  <a:gd name="T6" fmla="*/ 3740 w 4542"/>
                  <a:gd name="T7" fmla="*/ 351 h 451"/>
                  <a:gd name="T8" fmla="*/ 3440 w 4542"/>
                  <a:gd name="T9" fmla="*/ 309 h 451"/>
                  <a:gd name="T10" fmla="*/ 3139 w 4542"/>
                  <a:gd name="T11" fmla="*/ 243 h 451"/>
                  <a:gd name="T12" fmla="*/ 3064 w 4542"/>
                  <a:gd name="T13" fmla="*/ 101 h 451"/>
                  <a:gd name="T14" fmla="*/ 2947 w 4542"/>
                  <a:gd name="T15" fmla="*/ 42 h 451"/>
                  <a:gd name="T16" fmla="*/ 2605 w 4542"/>
                  <a:gd name="T17" fmla="*/ 76 h 451"/>
                  <a:gd name="T18" fmla="*/ 2463 w 4542"/>
                  <a:gd name="T19" fmla="*/ 67 h 451"/>
                  <a:gd name="T20" fmla="*/ 2338 w 4542"/>
                  <a:gd name="T21" fmla="*/ 0 h 451"/>
                  <a:gd name="T22" fmla="*/ 2012 w 4542"/>
                  <a:gd name="T23" fmla="*/ 0 h 451"/>
                  <a:gd name="T24" fmla="*/ 1887 w 4542"/>
                  <a:gd name="T25" fmla="*/ 25 h 451"/>
                  <a:gd name="T26" fmla="*/ 1812 w 4542"/>
                  <a:gd name="T27" fmla="*/ 59 h 451"/>
                  <a:gd name="T28" fmla="*/ 1461 w 4542"/>
                  <a:gd name="T29" fmla="*/ 67 h 451"/>
                  <a:gd name="T30" fmla="*/ 1177 w 4542"/>
                  <a:gd name="T31" fmla="*/ 59 h 451"/>
                  <a:gd name="T32" fmla="*/ 1077 w 4542"/>
                  <a:gd name="T33" fmla="*/ 76 h 451"/>
                  <a:gd name="T34" fmla="*/ 777 w 4542"/>
                  <a:gd name="T35" fmla="*/ 167 h 451"/>
                  <a:gd name="T36" fmla="*/ 510 w 4542"/>
                  <a:gd name="T37" fmla="*/ 84 h 451"/>
                  <a:gd name="T38" fmla="*/ 151 w 4542"/>
                  <a:gd name="T39" fmla="*/ 134 h 451"/>
                  <a:gd name="T40" fmla="*/ 25 w 4542"/>
                  <a:gd name="T41" fmla="*/ 209 h 451"/>
                  <a:gd name="T42" fmla="*/ 0 w 4542"/>
                  <a:gd name="T43" fmla="*/ 293 h 451"/>
                  <a:gd name="T44" fmla="*/ 50 w 4542"/>
                  <a:gd name="T45" fmla="*/ 384 h 451"/>
                  <a:gd name="T46" fmla="*/ 217 w 4542"/>
                  <a:gd name="T47" fmla="*/ 435 h 451"/>
                  <a:gd name="T48" fmla="*/ 401 w 4542"/>
                  <a:gd name="T49" fmla="*/ 451 h 451"/>
                  <a:gd name="T50" fmla="*/ 710 w 4542"/>
                  <a:gd name="T51" fmla="*/ 418 h 451"/>
                  <a:gd name="T52" fmla="*/ 827 w 4542"/>
                  <a:gd name="T53" fmla="*/ 259 h 451"/>
                  <a:gd name="T54" fmla="*/ 835 w 4542"/>
                  <a:gd name="T55" fmla="*/ 134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42" h="451">
                    <a:moveTo>
                      <a:pt x="4542" y="351"/>
                    </a:moveTo>
                    <a:lnTo>
                      <a:pt x="4350" y="368"/>
                    </a:lnTo>
                    <a:lnTo>
                      <a:pt x="3982" y="359"/>
                    </a:lnTo>
                    <a:lnTo>
                      <a:pt x="3740" y="351"/>
                    </a:lnTo>
                    <a:lnTo>
                      <a:pt x="3440" y="309"/>
                    </a:lnTo>
                    <a:lnTo>
                      <a:pt x="3139" y="243"/>
                    </a:lnTo>
                    <a:lnTo>
                      <a:pt x="3064" y="101"/>
                    </a:lnTo>
                    <a:lnTo>
                      <a:pt x="2947" y="42"/>
                    </a:lnTo>
                    <a:lnTo>
                      <a:pt x="2605" y="76"/>
                    </a:lnTo>
                    <a:lnTo>
                      <a:pt x="2463" y="67"/>
                    </a:lnTo>
                    <a:lnTo>
                      <a:pt x="2338" y="0"/>
                    </a:lnTo>
                    <a:lnTo>
                      <a:pt x="2012" y="0"/>
                    </a:lnTo>
                    <a:lnTo>
                      <a:pt x="1887" y="25"/>
                    </a:lnTo>
                    <a:lnTo>
                      <a:pt x="1812" y="59"/>
                    </a:lnTo>
                    <a:lnTo>
                      <a:pt x="1461" y="67"/>
                    </a:lnTo>
                    <a:lnTo>
                      <a:pt x="1177" y="59"/>
                    </a:lnTo>
                    <a:lnTo>
                      <a:pt x="1077" y="76"/>
                    </a:lnTo>
                    <a:lnTo>
                      <a:pt x="777" y="167"/>
                    </a:lnTo>
                    <a:lnTo>
                      <a:pt x="510" y="84"/>
                    </a:lnTo>
                    <a:lnTo>
                      <a:pt x="151" y="134"/>
                    </a:lnTo>
                    <a:lnTo>
                      <a:pt x="25" y="209"/>
                    </a:lnTo>
                    <a:lnTo>
                      <a:pt x="0" y="293"/>
                    </a:lnTo>
                    <a:lnTo>
                      <a:pt x="50" y="384"/>
                    </a:lnTo>
                    <a:lnTo>
                      <a:pt x="217" y="435"/>
                    </a:lnTo>
                    <a:lnTo>
                      <a:pt x="401" y="451"/>
                    </a:lnTo>
                    <a:lnTo>
                      <a:pt x="710" y="418"/>
                    </a:lnTo>
                    <a:lnTo>
                      <a:pt x="827" y="259"/>
                    </a:lnTo>
                    <a:lnTo>
                      <a:pt x="835" y="13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2453" name="Freeform 165"/>
            <p:cNvSpPr>
              <a:spLocks/>
            </p:cNvSpPr>
            <p:nvPr/>
          </p:nvSpPr>
          <p:spPr bwMode="auto">
            <a:xfrm>
              <a:off x="142" y="2129"/>
              <a:ext cx="434" cy="50"/>
            </a:xfrm>
            <a:custGeom>
              <a:avLst/>
              <a:gdLst>
                <a:gd name="T0" fmla="*/ 434 w 434"/>
                <a:gd name="T1" fmla="*/ 0 h 50"/>
                <a:gd name="T2" fmla="*/ 308 w 434"/>
                <a:gd name="T3" fmla="*/ 33 h 50"/>
                <a:gd name="T4" fmla="*/ 142 w 434"/>
                <a:gd name="T5" fmla="*/ 50 h 50"/>
                <a:gd name="T6" fmla="*/ 0 w 434"/>
                <a:gd name="T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50">
                  <a:moveTo>
                    <a:pt x="434" y="0"/>
                  </a:moveTo>
                  <a:lnTo>
                    <a:pt x="308" y="33"/>
                  </a:lnTo>
                  <a:lnTo>
                    <a:pt x="142" y="50"/>
                  </a:lnTo>
                  <a:lnTo>
                    <a:pt x="0" y="2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454" name="Freeform 166"/>
            <p:cNvSpPr>
              <a:spLocks/>
            </p:cNvSpPr>
            <p:nvPr/>
          </p:nvSpPr>
          <p:spPr bwMode="auto">
            <a:xfrm>
              <a:off x="259" y="1962"/>
              <a:ext cx="309" cy="75"/>
            </a:xfrm>
            <a:custGeom>
              <a:avLst/>
              <a:gdLst>
                <a:gd name="T0" fmla="*/ 309 w 309"/>
                <a:gd name="T1" fmla="*/ 75 h 75"/>
                <a:gd name="T2" fmla="*/ 100 w 309"/>
                <a:gd name="T3" fmla="*/ 33 h 75"/>
                <a:gd name="T4" fmla="*/ 0 w 309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" h="75">
                  <a:moveTo>
                    <a:pt x="309" y="75"/>
                  </a:moveTo>
                  <a:lnTo>
                    <a:pt x="100" y="33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06" descr="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654175"/>
            <a:ext cx="920115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152400"/>
            <a:ext cx="544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商圈内部动线</a:t>
            </a:r>
            <a:r>
              <a:rPr lang="en-US" altLang="zh-CN" sz="1800"/>
              <a:t>3F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4035425"/>
            <a:ext cx="9144000" cy="549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ea typeface="华文新魏" charset="0"/>
                <a:cs typeface="华文新魏" charset="0"/>
              </a:rPr>
              <a:t>后湖大道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319213" y="181927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A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951288" y="17859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B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873875" y="17795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C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grpSp>
        <p:nvGrpSpPr>
          <p:cNvPr id="7175" name="Group 53"/>
          <p:cNvGrpSpPr>
            <a:grpSpLocks/>
          </p:cNvGrpSpPr>
          <p:nvPr/>
        </p:nvGrpSpPr>
        <p:grpSpPr bwMode="auto">
          <a:xfrm>
            <a:off x="7640638" y="5953125"/>
            <a:ext cx="1836737" cy="769938"/>
            <a:chOff x="333" y="3702"/>
            <a:chExt cx="1157" cy="485"/>
          </a:xfrm>
        </p:grpSpPr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58" y="4097"/>
              <a:ext cx="34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7225" name="Group 55"/>
            <p:cNvGrpSpPr>
              <a:grpSpLocks/>
            </p:cNvGrpSpPr>
            <p:nvPr/>
          </p:nvGrpSpPr>
          <p:grpSpPr bwMode="auto">
            <a:xfrm>
              <a:off x="333" y="3714"/>
              <a:ext cx="382" cy="155"/>
              <a:chOff x="2299" y="3058"/>
              <a:chExt cx="567" cy="201"/>
            </a:xfrm>
          </p:grpSpPr>
          <p:sp>
            <p:nvSpPr>
              <p:cNvPr id="14392" name="Rectangle 56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3" name="Line 57"/>
              <p:cNvSpPr>
                <a:spLocks noChangeShapeType="1"/>
              </p:cNvSpPr>
              <p:nvPr/>
            </p:nvSpPr>
            <p:spPr bwMode="auto">
              <a:xfrm>
                <a:off x="23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4" name="Line 58"/>
              <p:cNvSpPr>
                <a:spLocks noChangeShapeType="1"/>
              </p:cNvSpPr>
              <p:nvPr/>
            </p:nvSpPr>
            <p:spPr bwMode="auto">
              <a:xfrm>
                <a:off x="2378" y="3059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5" name="Line 59"/>
              <p:cNvSpPr>
                <a:spLocks noChangeShapeType="1"/>
              </p:cNvSpPr>
              <p:nvPr/>
            </p:nvSpPr>
            <p:spPr bwMode="auto">
              <a:xfrm>
                <a:off x="2726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6" name="Line 60"/>
              <p:cNvSpPr>
                <a:spLocks noChangeShapeType="1"/>
              </p:cNvSpPr>
              <p:nvPr/>
            </p:nvSpPr>
            <p:spPr bwMode="auto">
              <a:xfrm>
                <a:off x="2761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7" name="Line 61"/>
              <p:cNvSpPr>
                <a:spLocks noChangeShapeType="1"/>
              </p:cNvSpPr>
              <p:nvPr/>
            </p:nvSpPr>
            <p:spPr bwMode="auto">
              <a:xfrm>
                <a:off x="2801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8" name="Line 62"/>
              <p:cNvSpPr>
                <a:spLocks noChangeShapeType="1"/>
              </p:cNvSpPr>
              <p:nvPr/>
            </p:nvSpPr>
            <p:spPr bwMode="auto">
              <a:xfrm>
                <a:off x="283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99" name="Line 63"/>
              <p:cNvSpPr>
                <a:spLocks noChangeShapeType="1"/>
              </p:cNvSpPr>
              <p:nvPr/>
            </p:nvSpPr>
            <p:spPr bwMode="auto">
              <a:xfrm>
                <a:off x="2419" y="3061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0" name="Line 64"/>
              <p:cNvSpPr>
                <a:spLocks noChangeShapeType="1"/>
              </p:cNvSpPr>
              <p:nvPr/>
            </p:nvSpPr>
            <p:spPr bwMode="auto">
              <a:xfrm>
                <a:off x="2455" y="3061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1" name="Line 65"/>
              <p:cNvSpPr>
                <a:spLocks noChangeShapeType="1"/>
              </p:cNvSpPr>
              <p:nvPr/>
            </p:nvSpPr>
            <p:spPr bwMode="auto">
              <a:xfrm>
                <a:off x="24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2" name="Line 66"/>
              <p:cNvSpPr>
                <a:spLocks noChangeShapeType="1"/>
              </p:cNvSpPr>
              <p:nvPr/>
            </p:nvSpPr>
            <p:spPr bwMode="auto">
              <a:xfrm>
                <a:off x="2525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3" name="Line 67"/>
              <p:cNvSpPr>
                <a:spLocks noChangeShapeType="1"/>
              </p:cNvSpPr>
              <p:nvPr/>
            </p:nvSpPr>
            <p:spPr bwMode="auto">
              <a:xfrm>
                <a:off x="2688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4" name="Line 68"/>
              <p:cNvSpPr>
                <a:spLocks noChangeShapeType="1"/>
              </p:cNvSpPr>
              <p:nvPr/>
            </p:nvSpPr>
            <p:spPr bwMode="auto">
              <a:xfrm>
                <a:off x="25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5" name="Line 69"/>
              <p:cNvSpPr>
                <a:spLocks noChangeShapeType="1"/>
              </p:cNvSpPr>
              <p:nvPr/>
            </p:nvSpPr>
            <p:spPr bwMode="auto">
              <a:xfrm>
                <a:off x="260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6" name="Line 70"/>
              <p:cNvSpPr>
                <a:spLocks noChangeShapeType="1"/>
              </p:cNvSpPr>
              <p:nvPr/>
            </p:nvSpPr>
            <p:spPr bwMode="auto">
              <a:xfrm>
                <a:off x="264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7" name="Line 71"/>
              <p:cNvSpPr>
                <a:spLocks noChangeShapeType="1"/>
              </p:cNvSpPr>
              <p:nvPr/>
            </p:nvSpPr>
            <p:spPr bwMode="auto">
              <a:xfrm>
                <a:off x="2344" y="3116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08" name="Line 72"/>
              <p:cNvSpPr>
                <a:spLocks noChangeShapeType="1"/>
              </p:cNvSpPr>
              <p:nvPr/>
            </p:nvSpPr>
            <p:spPr bwMode="auto">
              <a:xfrm flipH="1">
                <a:off x="2345" y="3197"/>
                <a:ext cx="46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7226" name="Group 73"/>
            <p:cNvGrpSpPr>
              <a:grpSpLocks/>
            </p:cNvGrpSpPr>
            <p:nvPr/>
          </p:nvGrpSpPr>
          <p:grpSpPr bwMode="auto">
            <a:xfrm>
              <a:off x="484" y="3925"/>
              <a:ext cx="99" cy="83"/>
              <a:chOff x="876" y="3181"/>
              <a:chExt cx="167" cy="158"/>
            </a:xfrm>
          </p:grpSpPr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11" name="Line 75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12" name="Line 76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4413" name="Text Box 77"/>
            <p:cNvSpPr txBox="1">
              <a:spLocks noChangeArrowheads="1"/>
            </p:cNvSpPr>
            <p:nvPr/>
          </p:nvSpPr>
          <p:spPr bwMode="auto">
            <a:xfrm>
              <a:off x="766" y="370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扶梯</a:t>
              </a:r>
            </a:p>
          </p:txBody>
        </p:sp>
        <p:sp>
          <p:nvSpPr>
            <p:cNvPr id="14414" name="Text Box 78"/>
            <p:cNvSpPr txBox="1">
              <a:spLocks noChangeArrowheads="1"/>
            </p:cNvSpPr>
            <p:nvPr/>
          </p:nvSpPr>
          <p:spPr bwMode="auto">
            <a:xfrm>
              <a:off x="766" y="3862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直梯</a:t>
              </a:r>
            </a:p>
          </p:txBody>
        </p:sp>
        <p:sp>
          <p:nvSpPr>
            <p:cNvPr id="14415" name="Text Box 79"/>
            <p:cNvSpPr txBox="1">
              <a:spLocks noChangeArrowheads="1"/>
            </p:cNvSpPr>
            <p:nvPr/>
          </p:nvSpPr>
          <p:spPr bwMode="auto">
            <a:xfrm>
              <a:off x="686" y="4014"/>
              <a:ext cx="7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200">
                  <a:ea typeface="黑体" charset="0"/>
                  <a:cs typeface="黑体" charset="0"/>
                </a:rPr>
                <a:t>人流动线</a:t>
              </a:r>
            </a:p>
          </p:txBody>
        </p:sp>
      </p:grpSp>
      <p:grpSp>
        <p:nvGrpSpPr>
          <p:cNvPr id="14441" name="Group 105"/>
          <p:cNvGrpSpPr>
            <a:grpSpLocks/>
          </p:cNvGrpSpPr>
          <p:nvPr/>
        </p:nvGrpSpPr>
        <p:grpSpPr bwMode="auto">
          <a:xfrm>
            <a:off x="954088" y="2784475"/>
            <a:ext cx="7334250" cy="830263"/>
            <a:chOff x="601" y="1754"/>
            <a:chExt cx="4620" cy="523"/>
          </a:xfrm>
        </p:grpSpPr>
        <p:grpSp>
          <p:nvGrpSpPr>
            <p:cNvPr id="7177" name="Group 9"/>
            <p:cNvGrpSpPr>
              <a:grpSpLocks/>
            </p:cNvGrpSpPr>
            <p:nvPr/>
          </p:nvGrpSpPr>
          <p:grpSpPr bwMode="auto">
            <a:xfrm>
              <a:off x="1326" y="1758"/>
              <a:ext cx="99" cy="83"/>
              <a:chOff x="876" y="3181"/>
              <a:chExt cx="167" cy="158"/>
            </a:xfrm>
          </p:grpSpPr>
          <p:sp>
            <p:nvSpPr>
              <p:cNvPr id="14346" name="Rectangle 10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47" name="Line 11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7178" name="Group 13"/>
            <p:cNvGrpSpPr>
              <a:grpSpLocks/>
            </p:cNvGrpSpPr>
            <p:nvPr/>
          </p:nvGrpSpPr>
          <p:grpSpPr bwMode="auto">
            <a:xfrm>
              <a:off x="1479" y="1893"/>
              <a:ext cx="99" cy="83"/>
              <a:chOff x="876" y="3181"/>
              <a:chExt cx="167" cy="158"/>
            </a:xfrm>
          </p:grpSpPr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7179" name="Group 17"/>
            <p:cNvGrpSpPr>
              <a:grpSpLocks/>
            </p:cNvGrpSpPr>
            <p:nvPr/>
          </p:nvGrpSpPr>
          <p:grpSpPr bwMode="auto">
            <a:xfrm rot="802292">
              <a:off x="4970" y="2011"/>
              <a:ext cx="251" cy="94"/>
              <a:chOff x="2299" y="3058"/>
              <a:chExt cx="567" cy="201"/>
            </a:xfrm>
          </p:grpSpPr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2299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>
                <a:off x="2332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2376" y="3056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>
                <a:off x="2725" y="3059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>
                <a:off x="2760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2799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>
                <a:off x="2831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>
                <a:off x="2416" y="3060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2453" y="3058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2488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2523" y="3058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>
                <a:off x="2685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>
                <a:off x="2560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7" name="Line 31"/>
              <p:cNvSpPr>
                <a:spLocks noChangeShapeType="1"/>
              </p:cNvSpPr>
              <p:nvPr/>
            </p:nvSpPr>
            <p:spPr bwMode="auto">
              <a:xfrm>
                <a:off x="2599" y="305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8" name="Line 32"/>
              <p:cNvSpPr>
                <a:spLocks noChangeShapeType="1"/>
              </p:cNvSpPr>
              <p:nvPr/>
            </p:nvSpPr>
            <p:spPr bwMode="auto">
              <a:xfrm>
                <a:off x="2643" y="3057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>
                <a:off x="2341" y="3117"/>
                <a:ext cx="4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 flipH="1">
                <a:off x="2342" y="3196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7180" name="Group 84"/>
            <p:cNvGrpSpPr>
              <a:grpSpLocks/>
            </p:cNvGrpSpPr>
            <p:nvPr/>
          </p:nvGrpSpPr>
          <p:grpSpPr bwMode="auto">
            <a:xfrm>
              <a:off x="601" y="1754"/>
              <a:ext cx="4491" cy="417"/>
              <a:chOff x="601" y="1770"/>
              <a:chExt cx="4491" cy="417"/>
            </a:xfrm>
          </p:grpSpPr>
          <p:sp>
            <p:nvSpPr>
              <p:cNvPr id="14421" name="Freeform 85"/>
              <p:cNvSpPr>
                <a:spLocks/>
              </p:cNvSpPr>
              <p:nvPr/>
            </p:nvSpPr>
            <p:spPr bwMode="auto">
              <a:xfrm>
                <a:off x="1644" y="1869"/>
                <a:ext cx="2012" cy="234"/>
              </a:xfrm>
              <a:custGeom>
                <a:avLst/>
                <a:gdLst>
                  <a:gd name="T0" fmla="*/ 0 w 2012"/>
                  <a:gd name="T1" fmla="*/ 0 h 234"/>
                  <a:gd name="T2" fmla="*/ 117 w 2012"/>
                  <a:gd name="T3" fmla="*/ 117 h 234"/>
                  <a:gd name="T4" fmla="*/ 209 w 2012"/>
                  <a:gd name="T5" fmla="*/ 134 h 234"/>
                  <a:gd name="T6" fmla="*/ 685 w 2012"/>
                  <a:gd name="T7" fmla="*/ 125 h 234"/>
                  <a:gd name="T8" fmla="*/ 952 w 2012"/>
                  <a:gd name="T9" fmla="*/ 117 h 234"/>
                  <a:gd name="T10" fmla="*/ 1052 w 2012"/>
                  <a:gd name="T11" fmla="*/ 167 h 234"/>
                  <a:gd name="T12" fmla="*/ 1177 w 2012"/>
                  <a:gd name="T13" fmla="*/ 234 h 234"/>
                  <a:gd name="T14" fmla="*/ 1353 w 2012"/>
                  <a:gd name="T15" fmla="*/ 134 h 234"/>
                  <a:gd name="T16" fmla="*/ 1528 w 2012"/>
                  <a:gd name="T17" fmla="*/ 117 h 234"/>
                  <a:gd name="T18" fmla="*/ 1645 w 2012"/>
                  <a:gd name="T19" fmla="*/ 117 h 234"/>
                  <a:gd name="T20" fmla="*/ 1853 w 2012"/>
                  <a:gd name="T21" fmla="*/ 117 h 234"/>
                  <a:gd name="T22" fmla="*/ 2012 w 2012"/>
                  <a:gd name="T23" fmla="*/ 7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2" h="234">
                    <a:moveTo>
                      <a:pt x="0" y="0"/>
                    </a:moveTo>
                    <a:lnTo>
                      <a:pt x="117" y="117"/>
                    </a:lnTo>
                    <a:lnTo>
                      <a:pt x="209" y="134"/>
                    </a:lnTo>
                    <a:lnTo>
                      <a:pt x="685" y="125"/>
                    </a:lnTo>
                    <a:lnTo>
                      <a:pt x="952" y="117"/>
                    </a:lnTo>
                    <a:lnTo>
                      <a:pt x="1052" y="167"/>
                    </a:lnTo>
                    <a:lnTo>
                      <a:pt x="1177" y="234"/>
                    </a:lnTo>
                    <a:lnTo>
                      <a:pt x="1353" y="134"/>
                    </a:lnTo>
                    <a:lnTo>
                      <a:pt x="1528" y="117"/>
                    </a:lnTo>
                    <a:lnTo>
                      <a:pt x="1645" y="117"/>
                    </a:lnTo>
                    <a:lnTo>
                      <a:pt x="1853" y="117"/>
                    </a:lnTo>
                    <a:lnTo>
                      <a:pt x="2012" y="7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2" name="Freeform 86"/>
              <p:cNvSpPr>
                <a:spLocks/>
              </p:cNvSpPr>
              <p:nvPr/>
            </p:nvSpPr>
            <p:spPr bwMode="auto">
              <a:xfrm>
                <a:off x="601" y="1770"/>
                <a:ext cx="4491" cy="417"/>
              </a:xfrm>
              <a:custGeom>
                <a:avLst/>
                <a:gdLst>
                  <a:gd name="T0" fmla="*/ 0 w 4491"/>
                  <a:gd name="T1" fmla="*/ 384 h 417"/>
                  <a:gd name="T2" fmla="*/ 242 w 4491"/>
                  <a:gd name="T3" fmla="*/ 417 h 417"/>
                  <a:gd name="T4" fmla="*/ 568 w 4491"/>
                  <a:gd name="T5" fmla="*/ 417 h 417"/>
                  <a:gd name="T6" fmla="*/ 743 w 4491"/>
                  <a:gd name="T7" fmla="*/ 342 h 417"/>
                  <a:gd name="T8" fmla="*/ 735 w 4491"/>
                  <a:gd name="T9" fmla="*/ 217 h 417"/>
                  <a:gd name="T10" fmla="*/ 693 w 4491"/>
                  <a:gd name="T11" fmla="*/ 125 h 417"/>
                  <a:gd name="T12" fmla="*/ 977 w 4491"/>
                  <a:gd name="T13" fmla="*/ 108 h 417"/>
                  <a:gd name="T14" fmla="*/ 1160 w 4491"/>
                  <a:gd name="T15" fmla="*/ 83 h 417"/>
                  <a:gd name="T16" fmla="*/ 1444 w 4491"/>
                  <a:gd name="T17" fmla="*/ 75 h 417"/>
                  <a:gd name="T18" fmla="*/ 1695 w 4491"/>
                  <a:gd name="T19" fmla="*/ 67 h 417"/>
                  <a:gd name="T20" fmla="*/ 1803 w 4491"/>
                  <a:gd name="T21" fmla="*/ 50 h 417"/>
                  <a:gd name="T22" fmla="*/ 1887 w 4491"/>
                  <a:gd name="T23" fmla="*/ 8 h 417"/>
                  <a:gd name="T24" fmla="*/ 2020 w 4491"/>
                  <a:gd name="T25" fmla="*/ 8 h 417"/>
                  <a:gd name="T26" fmla="*/ 2287 w 4491"/>
                  <a:gd name="T27" fmla="*/ 0 h 417"/>
                  <a:gd name="T28" fmla="*/ 2454 w 4491"/>
                  <a:gd name="T29" fmla="*/ 75 h 417"/>
                  <a:gd name="T30" fmla="*/ 2538 w 4491"/>
                  <a:gd name="T31" fmla="*/ 75 h 417"/>
                  <a:gd name="T32" fmla="*/ 2788 w 4491"/>
                  <a:gd name="T33" fmla="*/ 75 h 417"/>
                  <a:gd name="T34" fmla="*/ 2972 w 4491"/>
                  <a:gd name="T35" fmla="*/ 67 h 417"/>
                  <a:gd name="T36" fmla="*/ 3080 w 4491"/>
                  <a:gd name="T37" fmla="*/ 183 h 417"/>
                  <a:gd name="T38" fmla="*/ 3247 w 4491"/>
                  <a:gd name="T39" fmla="*/ 284 h 417"/>
                  <a:gd name="T40" fmla="*/ 3473 w 4491"/>
                  <a:gd name="T41" fmla="*/ 284 h 417"/>
                  <a:gd name="T42" fmla="*/ 3732 w 4491"/>
                  <a:gd name="T43" fmla="*/ 359 h 417"/>
                  <a:gd name="T44" fmla="*/ 4065 w 4491"/>
                  <a:gd name="T45" fmla="*/ 392 h 417"/>
                  <a:gd name="T46" fmla="*/ 4491 w 4491"/>
                  <a:gd name="T47" fmla="*/ 36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91" h="417">
                    <a:moveTo>
                      <a:pt x="0" y="384"/>
                    </a:moveTo>
                    <a:lnTo>
                      <a:pt x="242" y="417"/>
                    </a:lnTo>
                    <a:lnTo>
                      <a:pt x="568" y="417"/>
                    </a:lnTo>
                    <a:lnTo>
                      <a:pt x="743" y="342"/>
                    </a:lnTo>
                    <a:lnTo>
                      <a:pt x="735" y="217"/>
                    </a:lnTo>
                    <a:lnTo>
                      <a:pt x="693" y="125"/>
                    </a:lnTo>
                    <a:lnTo>
                      <a:pt x="977" y="108"/>
                    </a:lnTo>
                    <a:lnTo>
                      <a:pt x="1160" y="83"/>
                    </a:lnTo>
                    <a:lnTo>
                      <a:pt x="1444" y="75"/>
                    </a:lnTo>
                    <a:lnTo>
                      <a:pt x="1695" y="67"/>
                    </a:lnTo>
                    <a:lnTo>
                      <a:pt x="1803" y="50"/>
                    </a:lnTo>
                    <a:lnTo>
                      <a:pt x="1887" y="8"/>
                    </a:lnTo>
                    <a:lnTo>
                      <a:pt x="2020" y="8"/>
                    </a:lnTo>
                    <a:lnTo>
                      <a:pt x="2287" y="0"/>
                    </a:lnTo>
                    <a:lnTo>
                      <a:pt x="2454" y="75"/>
                    </a:lnTo>
                    <a:lnTo>
                      <a:pt x="2538" y="75"/>
                    </a:lnTo>
                    <a:lnTo>
                      <a:pt x="2788" y="75"/>
                    </a:lnTo>
                    <a:lnTo>
                      <a:pt x="2972" y="67"/>
                    </a:lnTo>
                    <a:lnTo>
                      <a:pt x="3080" y="183"/>
                    </a:lnTo>
                    <a:lnTo>
                      <a:pt x="3247" y="284"/>
                    </a:lnTo>
                    <a:lnTo>
                      <a:pt x="3473" y="284"/>
                    </a:lnTo>
                    <a:lnTo>
                      <a:pt x="3732" y="359"/>
                    </a:lnTo>
                    <a:lnTo>
                      <a:pt x="4065" y="392"/>
                    </a:lnTo>
                    <a:lnTo>
                      <a:pt x="4491" y="367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7181" name="Group 87"/>
            <p:cNvGrpSpPr>
              <a:grpSpLocks/>
            </p:cNvGrpSpPr>
            <p:nvPr/>
          </p:nvGrpSpPr>
          <p:grpSpPr bwMode="auto">
            <a:xfrm rot="-2932196">
              <a:off x="1133" y="2101"/>
              <a:ext cx="220" cy="131"/>
              <a:chOff x="2299" y="3058"/>
              <a:chExt cx="567" cy="201"/>
            </a:xfrm>
          </p:grpSpPr>
          <p:sp>
            <p:nvSpPr>
              <p:cNvPr id="14424" name="Rectangle 88"/>
              <p:cNvSpPr>
                <a:spLocks noChangeArrowheads="1"/>
              </p:cNvSpPr>
              <p:nvPr/>
            </p:nvSpPr>
            <p:spPr bwMode="auto">
              <a:xfrm>
                <a:off x="2297" y="3058"/>
                <a:ext cx="567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5" name="Line 89"/>
              <p:cNvSpPr>
                <a:spLocks noChangeShapeType="1"/>
              </p:cNvSpPr>
              <p:nvPr/>
            </p:nvSpPr>
            <p:spPr bwMode="auto">
              <a:xfrm>
                <a:off x="2332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6" name="Line 90"/>
              <p:cNvSpPr>
                <a:spLocks noChangeShapeType="1"/>
              </p:cNvSpPr>
              <p:nvPr/>
            </p:nvSpPr>
            <p:spPr bwMode="auto">
              <a:xfrm>
                <a:off x="2379" y="3058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7" name="Line 91"/>
              <p:cNvSpPr>
                <a:spLocks noChangeShapeType="1"/>
              </p:cNvSpPr>
              <p:nvPr/>
            </p:nvSpPr>
            <p:spPr bwMode="auto">
              <a:xfrm>
                <a:off x="2726" y="305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8" name="Line 92"/>
              <p:cNvSpPr>
                <a:spLocks noChangeShapeType="1"/>
              </p:cNvSpPr>
              <p:nvPr/>
            </p:nvSpPr>
            <p:spPr bwMode="auto">
              <a:xfrm>
                <a:off x="2759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29" name="Line 93"/>
              <p:cNvSpPr>
                <a:spLocks noChangeShapeType="1"/>
              </p:cNvSpPr>
              <p:nvPr/>
            </p:nvSpPr>
            <p:spPr bwMode="auto">
              <a:xfrm>
                <a:off x="2798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0" name="Line 94"/>
              <p:cNvSpPr>
                <a:spLocks noChangeShapeType="1"/>
              </p:cNvSpPr>
              <p:nvPr/>
            </p:nvSpPr>
            <p:spPr bwMode="auto">
              <a:xfrm>
                <a:off x="2832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1" name="Line 95"/>
              <p:cNvSpPr>
                <a:spLocks noChangeShapeType="1"/>
              </p:cNvSpPr>
              <p:nvPr/>
            </p:nvSpPr>
            <p:spPr bwMode="auto">
              <a:xfrm>
                <a:off x="2418" y="3058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2" name="Line 96"/>
              <p:cNvSpPr>
                <a:spLocks noChangeShapeType="1"/>
              </p:cNvSpPr>
              <p:nvPr/>
            </p:nvSpPr>
            <p:spPr bwMode="auto">
              <a:xfrm>
                <a:off x="2456" y="305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>
                <a:off x="2487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4" name="Line 98"/>
              <p:cNvSpPr>
                <a:spLocks noChangeShapeType="1"/>
              </p:cNvSpPr>
              <p:nvPr/>
            </p:nvSpPr>
            <p:spPr bwMode="auto">
              <a:xfrm>
                <a:off x="2522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5" name="Line 99"/>
              <p:cNvSpPr>
                <a:spLocks noChangeShapeType="1"/>
              </p:cNvSpPr>
              <p:nvPr/>
            </p:nvSpPr>
            <p:spPr bwMode="auto">
              <a:xfrm>
                <a:off x="2688" y="3056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6" name="Line 100"/>
              <p:cNvSpPr>
                <a:spLocks noChangeShapeType="1"/>
              </p:cNvSpPr>
              <p:nvPr/>
            </p:nvSpPr>
            <p:spPr bwMode="auto">
              <a:xfrm>
                <a:off x="2558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7" name="Line 101"/>
              <p:cNvSpPr>
                <a:spLocks noChangeShapeType="1"/>
              </p:cNvSpPr>
              <p:nvPr/>
            </p:nvSpPr>
            <p:spPr bwMode="auto">
              <a:xfrm>
                <a:off x="2600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8" name="Line 102"/>
              <p:cNvSpPr>
                <a:spLocks noChangeShapeType="1"/>
              </p:cNvSpPr>
              <p:nvPr/>
            </p:nvSpPr>
            <p:spPr bwMode="auto">
              <a:xfrm>
                <a:off x="2644" y="3057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39" name="Line 103"/>
              <p:cNvSpPr>
                <a:spLocks noChangeShapeType="1"/>
              </p:cNvSpPr>
              <p:nvPr/>
            </p:nvSpPr>
            <p:spPr bwMode="auto">
              <a:xfrm>
                <a:off x="2342" y="3115"/>
                <a:ext cx="48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4440" name="Line 104"/>
              <p:cNvSpPr>
                <a:spLocks noChangeShapeType="1"/>
              </p:cNvSpPr>
              <p:nvPr/>
            </p:nvSpPr>
            <p:spPr bwMode="auto">
              <a:xfrm flipH="1">
                <a:off x="2348" y="3195"/>
                <a:ext cx="46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36" descr="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4800"/>
            <a:ext cx="88534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152400"/>
            <a:ext cx="544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/>
              <a:t>武汉市</a:t>
            </a:r>
            <a:r>
              <a:rPr lang="en-US" altLang="zh-CN" sz="1800"/>
              <a:t>KFC</a:t>
            </a:r>
            <a:r>
              <a:rPr lang="zh-CN" altLang="en-US" sz="1800"/>
              <a:t>汉口城市广场</a:t>
            </a:r>
            <a:r>
              <a:rPr lang="en-US" altLang="zh-CN" sz="1800"/>
              <a:t>SM</a:t>
            </a:r>
            <a:r>
              <a:rPr lang="zh-CN" altLang="en-US" sz="1800"/>
              <a:t>商圈内部动线</a:t>
            </a:r>
            <a:r>
              <a:rPr lang="en-US" altLang="zh-CN" sz="1800"/>
              <a:t>4F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4098925"/>
            <a:ext cx="9144000" cy="549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>
                <a:ea typeface="华文新魏" charset="0"/>
                <a:cs typeface="华文新魏" charset="0"/>
              </a:rPr>
              <a:t>后湖大道</a:t>
            </a:r>
          </a:p>
        </p:txBody>
      </p:sp>
      <p:pic>
        <p:nvPicPr>
          <p:cNvPr id="8196" name="Picture 10" descr="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824413"/>
            <a:ext cx="356870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873875" y="17795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>
                <a:latin typeface="华文新魏" charset="0"/>
                <a:ea typeface="华文新魏" charset="0"/>
                <a:cs typeface="华文新魏" charset="0"/>
              </a:rPr>
              <a:t>C</a:t>
            </a:r>
            <a:r>
              <a:rPr lang="zh-CN" altLang="en-US" sz="1800">
                <a:latin typeface="华文新魏" charset="0"/>
                <a:ea typeface="华文新魏" charset="0"/>
                <a:cs typeface="华文新魏" charset="0"/>
              </a:rPr>
              <a:t>区</a:t>
            </a:r>
          </a:p>
        </p:txBody>
      </p:sp>
      <p:grpSp>
        <p:nvGrpSpPr>
          <p:cNvPr id="13347" name="Group 35"/>
          <p:cNvGrpSpPr>
            <a:grpSpLocks/>
          </p:cNvGrpSpPr>
          <p:nvPr/>
        </p:nvGrpSpPr>
        <p:grpSpPr bwMode="auto">
          <a:xfrm>
            <a:off x="5902325" y="2655888"/>
            <a:ext cx="2489200" cy="922337"/>
            <a:chOff x="3718" y="1673"/>
            <a:chExt cx="1568" cy="581"/>
          </a:xfrm>
        </p:grpSpPr>
        <p:grpSp>
          <p:nvGrpSpPr>
            <p:cNvPr id="8199" name="Group 22"/>
            <p:cNvGrpSpPr>
              <a:grpSpLocks/>
            </p:cNvGrpSpPr>
            <p:nvPr/>
          </p:nvGrpSpPr>
          <p:grpSpPr bwMode="auto">
            <a:xfrm>
              <a:off x="5120" y="1673"/>
              <a:ext cx="99" cy="83"/>
              <a:chOff x="876" y="3181"/>
              <a:chExt cx="167" cy="158"/>
            </a:xfrm>
          </p:grpSpPr>
          <p:sp>
            <p:nvSpPr>
              <p:cNvPr id="13335" name="Rectangle 23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8200" name="Group 26"/>
            <p:cNvGrpSpPr>
              <a:grpSpLocks/>
            </p:cNvGrpSpPr>
            <p:nvPr/>
          </p:nvGrpSpPr>
          <p:grpSpPr bwMode="auto">
            <a:xfrm>
              <a:off x="5187" y="1798"/>
              <a:ext cx="99" cy="83"/>
              <a:chOff x="876" y="3181"/>
              <a:chExt cx="167" cy="158"/>
            </a:xfrm>
          </p:grpSpPr>
          <p:sp>
            <p:nvSpPr>
              <p:cNvPr id="13339" name="Rectangle 27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40" name="Line 28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41" name="Line 29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8201" name="Group 30"/>
            <p:cNvGrpSpPr>
              <a:grpSpLocks/>
            </p:cNvGrpSpPr>
            <p:nvPr/>
          </p:nvGrpSpPr>
          <p:grpSpPr bwMode="auto">
            <a:xfrm>
              <a:off x="3718" y="1843"/>
              <a:ext cx="99" cy="83"/>
              <a:chOff x="876" y="3181"/>
              <a:chExt cx="167" cy="158"/>
            </a:xfrm>
          </p:grpSpPr>
          <p:sp>
            <p:nvSpPr>
              <p:cNvPr id="13343" name="Rectangle 31"/>
              <p:cNvSpPr>
                <a:spLocks noChangeArrowheads="1"/>
              </p:cNvSpPr>
              <p:nvPr/>
            </p:nvSpPr>
            <p:spPr bwMode="auto">
              <a:xfrm>
                <a:off x="878" y="3181"/>
                <a:ext cx="165" cy="1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44" name="Line 32"/>
              <p:cNvSpPr>
                <a:spLocks noChangeShapeType="1"/>
              </p:cNvSpPr>
              <p:nvPr/>
            </p:nvSpPr>
            <p:spPr bwMode="auto">
              <a:xfrm flipH="1">
                <a:off x="876" y="3196"/>
                <a:ext cx="159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345" name="Line 33"/>
              <p:cNvSpPr>
                <a:spLocks noChangeShapeType="1"/>
              </p:cNvSpPr>
              <p:nvPr/>
            </p:nvSpPr>
            <p:spPr bwMode="auto">
              <a:xfrm>
                <a:off x="876" y="3189"/>
                <a:ext cx="167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4007" y="1862"/>
              <a:ext cx="1102" cy="392"/>
            </a:xfrm>
            <a:custGeom>
              <a:avLst/>
              <a:gdLst>
                <a:gd name="T0" fmla="*/ 0 w 1102"/>
                <a:gd name="T1" fmla="*/ 0 h 392"/>
                <a:gd name="T2" fmla="*/ 935 w 1102"/>
                <a:gd name="T3" fmla="*/ 0 h 392"/>
                <a:gd name="T4" fmla="*/ 1043 w 1102"/>
                <a:gd name="T5" fmla="*/ 66 h 392"/>
                <a:gd name="T6" fmla="*/ 1102 w 1102"/>
                <a:gd name="T7" fmla="*/ 183 h 392"/>
                <a:gd name="T8" fmla="*/ 1060 w 1102"/>
                <a:gd name="T9" fmla="*/ 317 h 392"/>
                <a:gd name="T10" fmla="*/ 918 w 1102"/>
                <a:gd name="T11" fmla="*/ 375 h 392"/>
                <a:gd name="T12" fmla="*/ 701 w 1102"/>
                <a:gd name="T13" fmla="*/ 392 h 392"/>
                <a:gd name="T14" fmla="*/ 33 w 1102"/>
                <a:gd name="T15" fmla="*/ 35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2" h="392">
                  <a:moveTo>
                    <a:pt x="0" y="0"/>
                  </a:moveTo>
                  <a:lnTo>
                    <a:pt x="935" y="0"/>
                  </a:lnTo>
                  <a:lnTo>
                    <a:pt x="1043" y="66"/>
                  </a:lnTo>
                  <a:lnTo>
                    <a:pt x="1102" y="183"/>
                  </a:lnTo>
                  <a:lnTo>
                    <a:pt x="1060" y="317"/>
                  </a:lnTo>
                  <a:lnTo>
                    <a:pt x="918" y="375"/>
                  </a:lnTo>
                  <a:lnTo>
                    <a:pt x="701" y="392"/>
                  </a:lnTo>
                  <a:lnTo>
                    <a:pt x="33" y="35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516</Words>
  <Application>Microsoft Macintosh PowerPoint</Application>
  <PresentationFormat>全屏显示(4:3)</PresentationFormat>
  <Paragraphs>199</Paragraphs>
  <Slides>7</Slides>
  <Notes>0</Notes>
  <HiddenSlides>0</HiddenSlides>
  <MMClips>0</MMClips>
  <ScaleCrop>false</ScaleCrop>
  <HeadingPairs>
    <vt:vector size="8" baseType="variant">
      <vt:variant>
        <vt:lpstr>使用的字体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Calibri</vt:lpstr>
      <vt:lpstr>华文中宋</vt:lpstr>
      <vt:lpstr>华文新魏</vt:lpstr>
      <vt:lpstr>微软雅黑</vt:lpstr>
      <vt:lpstr>黑体</vt:lpstr>
      <vt:lpstr>默认设计模板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Yum! Brands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Hxw2980</dc:creator>
  <cp:lastModifiedBy>俊 王</cp:lastModifiedBy>
  <cp:revision>11</cp:revision>
  <dcterms:created xsi:type="dcterms:W3CDTF">2013-03-26T09:35:31Z</dcterms:created>
  <dcterms:modified xsi:type="dcterms:W3CDTF">2016-12-11T07:24:11Z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0008005c10000000000001024140</vt:lpwstr>
  </property>
</Properties>
</file>