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0"/>
  </p:notesMasterIdLst>
  <p:handoutMasterIdLst>
    <p:handoutMasterId r:id="rId51"/>
  </p:handoutMasterIdLst>
  <p:sldIdLst>
    <p:sldId id="256" r:id="rId5"/>
    <p:sldId id="270" r:id="rId6"/>
    <p:sldId id="271" r:id="rId7"/>
    <p:sldId id="272" r:id="rId8"/>
    <p:sldId id="273" r:id="rId9"/>
    <p:sldId id="274" r:id="rId10"/>
    <p:sldId id="276" r:id="rId11"/>
    <p:sldId id="277" r:id="rId12"/>
    <p:sldId id="278" r:id="rId13"/>
    <p:sldId id="275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3" r:id="rId28"/>
    <p:sldId id="292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13" r:id="rId41"/>
    <p:sldId id="305" r:id="rId42"/>
    <p:sldId id="307" r:id="rId43"/>
    <p:sldId id="308" r:id="rId44"/>
    <p:sldId id="309" r:id="rId45"/>
    <p:sldId id="310" r:id="rId46"/>
    <p:sldId id="311" r:id="rId47"/>
    <p:sldId id="312" r:id="rId48"/>
    <p:sldId id="306" r:id="rId49"/>
  </p:sldIdLst>
  <p:sldSz cx="9144000" cy="6858000" type="screen4x3"/>
  <p:notesSz cx="7099300" cy="10234613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9933"/>
    <a:srgbClr val="DC6400"/>
    <a:srgbClr val="A09E6C"/>
    <a:srgbClr val="4D4E53"/>
    <a:srgbClr val="002857"/>
    <a:srgbClr val="000066"/>
    <a:srgbClr val="0028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710" autoAdjust="0"/>
  </p:normalViewPr>
  <p:slideViewPr>
    <p:cSldViewPr>
      <p:cViewPr varScale="1">
        <p:scale>
          <a:sx n="112" d="100"/>
          <a:sy n="112" d="100"/>
        </p:scale>
        <p:origin x="-79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586" y="-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LCL</c:v>
                </c:pt>
              </c:strCache>
            </c:strRef>
          </c:tx>
          <c:marker>
            <c:symbol val="none"/>
          </c:marker>
          <c:xVal>
            <c:numRef>
              <c:f>Sheet1!$B$2:$B$26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xVal>
          <c:yVal>
            <c:numRef>
              <c:f>Sheet1!$C$2:$C$26</c:f>
              <c:numCache>
                <c:formatCode>General</c:formatCode>
                <c:ptCount val="25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UCL</c:v>
                </c:pt>
              </c:strCache>
            </c:strRef>
          </c:tx>
          <c:marker>
            <c:symbol val="none"/>
          </c:marker>
          <c:xVal>
            <c:numRef>
              <c:f>Sheet1!$B$2:$B$26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xVal>
          <c:yVal>
            <c:numRef>
              <c:f>Sheet1!$D$2:$D$26</c:f>
              <c:numCache>
                <c:formatCode>General</c:formatCode>
                <c:ptCount val="25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7</c:v>
                </c:pt>
                <c:pt idx="6">
                  <c:v>7</c:v>
                </c:pt>
                <c:pt idx="7">
                  <c:v>7</c:v>
                </c:pt>
                <c:pt idx="8">
                  <c:v>7</c:v>
                </c:pt>
                <c:pt idx="9">
                  <c:v>7</c:v>
                </c:pt>
                <c:pt idx="10">
                  <c:v>7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7</c:v>
                </c:pt>
                <c:pt idx="22">
                  <c:v>7</c:v>
                </c:pt>
                <c:pt idx="23">
                  <c:v>7</c:v>
                </c:pt>
                <c:pt idx="24">
                  <c:v>7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Average</c:v>
                </c:pt>
              </c:strCache>
            </c:strRef>
          </c:tx>
          <c:marker>
            <c:symbol val="none"/>
          </c:marker>
          <c:xVal>
            <c:numRef>
              <c:f>Sheet1!$B$2:$B$26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xVal>
          <c:yVal>
            <c:numRef>
              <c:f>Sheet1!$E$2:$E$26</c:f>
              <c:numCache>
                <c:formatCode>General</c:formatCode>
                <c:ptCount val="25"/>
                <c:pt idx="0">
                  <c:v>4.5</c:v>
                </c:pt>
                <c:pt idx="1">
                  <c:v>4.5</c:v>
                </c:pt>
                <c:pt idx="2">
                  <c:v>4.5</c:v>
                </c:pt>
                <c:pt idx="3">
                  <c:v>4.5</c:v>
                </c:pt>
                <c:pt idx="4">
                  <c:v>4.5</c:v>
                </c:pt>
                <c:pt idx="5">
                  <c:v>4.5</c:v>
                </c:pt>
                <c:pt idx="6">
                  <c:v>4.5</c:v>
                </c:pt>
                <c:pt idx="7">
                  <c:v>4.5</c:v>
                </c:pt>
                <c:pt idx="8">
                  <c:v>4.5</c:v>
                </c:pt>
                <c:pt idx="9">
                  <c:v>4.5</c:v>
                </c:pt>
                <c:pt idx="10">
                  <c:v>4.5</c:v>
                </c:pt>
                <c:pt idx="11">
                  <c:v>4.5</c:v>
                </c:pt>
                <c:pt idx="12">
                  <c:v>4.5</c:v>
                </c:pt>
                <c:pt idx="13">
                  <c:v>4.5</c:v>
                </c:pt>
                <c:pt idx="14">
                  <c:v>4.5</c:v>
                </c:pt>
                <c:pt idx="15">
                  <c:v>4.5</c:v>
                </c:pt>
                <c:pt idx="16">
                  <c:v>4.5</c:v>
                </c:pt>
                <c:pt idx="17">
                  <c:v>4.5</c:v>
                </c:pt>
                <c:pt idx="18">
                  <c:v>4.5</c:v>
                </c:pt>
                <c:pt idx="19">
                  <c:v>4.5</c:v>
                </c:pt>
                <c:pt idx="20">
                  <c:v>4.5</c:v>
                </c:pt>
                <c:pt idx="21">
                  <c:v>4.5</c:v>
                </c:pt>
                <c:pt idx="22">
                  <c:v>4.5</c:v>
                </c:pt>
                <c:pt idx="23">
                  <c:v>4.5</c:v>
                </c:pt>
                <c:pt idx="24">
                  <c:v>4.5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Sheet1!$F$1</c:f>
              <c:strCache>
                <c:ptCount val="1"/>
                <c:pt idx="0">
                  <c:v>variable</c:v>
                </c:pt>
              </c:strCache>
            </c:strRef>
          </c:tx>
          <c:spPr>
            <a:ln>
              <a:noFill/>
              <a:prstDash val="lgDash"/>
            </a:ln>
          </c:spPr>
          <c:xVal>
            <c:numRef>
              <c:f>Sheet1!$B$2:$B$26</c:f>
              <c:numCache>
                <c:formatCode>General</c:formatCode>
                <c:ptCount val="2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</c:numCache>
            </c:numRef>
          </c:xVal>
          <c:yVal>
            <c:numRef>
              <c:f>Sheet1!$F$2:$F$26</c:f>
              <c:numCache>
                <c:formatCode>General</c:formatCode>
                <c:ptCount val="25"/>
                <c:pt idx="0">
                  <c:v>3.328408606285377</c:v>
                </c:pt>
                <c:pt idx="1">
                  <c:v>3.8186548867411592</c:v>
                </c:pt>
                <c:pt idx="2">
                  <c:v>5.3572339712924535</c:v>
                </c:pt>
                <c:pt idx="3">
                  <c:v>6.0953759724568135</c:v>
                </c:pt>
                <c:pt idx="4">
                  <c:v>4.5392839366986522</c:v>
                </c:pt>
                <c:pt idx="5">
                  <c:v>5.3316586943646209</c:v>
                </c:pt>
                <c:pt idx="6">
                  <c:v>4.7545357330028066</c:v>
                </c:pt>
                <c:pt idx="7">
                  <c:v>2.4101300545686231</c:v>
                </c:pt>
                <c:pt idx="8">
                  <c:v>5.1066336455565029</c:v>
                </c:pt>
                <c:pt idx="9">
                  <c:v>2.2276621597550017</c:v>
                </c:pt>
                <c:pt idx="10">
                  <c:v>2.2828635269376201</c:v>
                </c:pt>
                <c:pt idx="11">
                  <c:v>3.4722911266225038</c:v>
                </c:pt>
                <c:pt idx="12">
                  <c:v>5.4677250587349491</c:v>
                </c:pt>
                <c:pt idx="13">
                  <c:v>5.9479857096796387</c:v>
                </c:pt>
                <c:pt idx="14">
                  <c:v>5.4803314365393092</c:v>
                </c:pt>
                <c:pt idx="15">
                  <c:v>5.4368853170207254</c:v>
                </c:pt>
                <c:pt idx="16">
                  <c:v>4.6648433463477508</c:v>
                </c:pt>
                <c:pt idx="17">
                  <c:v>5.3974625778049967</c:v>
                </c:pt>
                <c:pt idx="18">
                  <c:v>5.3525690021940804</c:v>
                </c:pt>
                <c:pt idx="19">
                  <c:v>5.6264153465177635</c:v>
                </c:pt>
                <c:pt idx="20">
                  <c:v>6.00354531025084</c:v>
                </c:pt>
                <c:pt idx="21">
                  <c:v>4.7508924926315821</c:v>
                </c:pt>
                <c:pt idx="22">
                  <c:v>4.5423319755889375</c:v>
                </c:pt>
                <c:pt idx="23">
                  <c:v>4.8893082811434248</c:v>
                </c:pt>
                <c:pt idx="24">
                  <c:v>4.5733097403414673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472256"/>
        <c:axId val="27473792"/>
      </c:scatterChart>
      <c:valAx>
        <c:axId val="274722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27473792"/>
        <c:crosses val="autoZero"/>
        <c:crossBetween val="midCat"/>
      </c:valAx>
      <c:valAx>
        <c:axId val="274737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7472256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80769444444444538"/>
          <c:y val="0.33256561679790075"/>
          <c:w val="0.19230555555555542"/>
          <c:h val="0.3348687664042000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4752" tIns="47377" rIns="94752" bIns="47377" rtlCol="0"/>
          <a:lstStyle>
            <a:lvl1pPr algn="l">
              <a:defRPr sz="1200"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4752" tIns="47377" rIns="94752" bIns="47377" rtlCol="0"/>
          <a:lstStyle>
            <a:lvl1pPr algn="r">
              <a:defRPr sz="1200"/>
            </a:lvl1pPr>
          </a:lstStyle>
          <a:p>
            <a:pPr>
              <a:defRPr/>
            </a:pPr>
            <a:fld id="{3CC0DA1D-AD85-476A-9655-95D9CA591DA0}" type="datetimeFigureOut">
              <a:rPr lang="nl-NL"/>
              <a:pPr>
                <a:defRPr/>
              </a:pPr>
              <a:t>20-2-2015</a:t>
            </a:fld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263"/>
            <a:ext cx="3076575" cy="512762"/>
          </a:xfrm>
          <a:prstGeom prst="rect">
            <a:avLst/>
          </a:prstGeom>
        </p:spPr>
        <p:txBody>
          <a:bodyPr vert="horz" lIns="94752" tIns="47377" rIns="94752" bIns="47377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</p:spPr>
        <p:txBody>
          <a:bodyPr vert="horz" lIns="94752" tIns="47377" rIns="94752" bIns="47377" rtlCol="0" anchor="b"/>
          <a:lstStyle>
            <a:lvl1pPr algn="r">
              <a:defRPr sz="1200"/>
            </a:lvl1pPr>
          </a:lstStyle>
          <a:p>
            <a:pPr>
              <a:defRPr/>
            </a:pPr>
            <a:fld id="{E490EF6D-ACA4-4815-8B5F-50F41357DBBE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733855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4752" tIns="47377" rIns="94752" bIns="47377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4752" tIns="47377" rIns="94752" bIns="47377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08A91A6-F799-4CA3-B29C-B608649CBB77}" type="datetimeFigureOut">
              <a:rPr lang="nl-NL"/>
              <a:pPr>
                <a:defRPr/>
              </a:pPr>
              <a:t>20-2-2015</a:t>
            </a:fld>
            <a:endParaRPr lang="nl-NL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2" tIns="47377" rIns="94752" bIns="47377" rtlCol="0" anchor="ctr"/>
          <a:lstStyle/>
          <a:p>
            <a:pPr lvl="0"/>
            <a:endParaRPr lang="nl-NL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2513"/>
            <a:ext cx="5680075" cy="4605337"/>
          </a:xfrm>
          <a:prstGeom prst="rect">
            <a:avLst/>
          </a:prstGeom>
        </p:spPr>
        <p:txBody>
          <a:bodyPr vert="horz" lIns="94752" tIns="47377" rIns="94752" bIns="4737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nl-NL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6575" cy="512762"/>
          </a:xfrm>
          <a:prstGeom prst="rect">
            <a:avLst/>
          </a:prstGeom>
        </p:spPr>
        <p:txBody>
          <a:bodyPr vert="horz" lIns="94752" tIns="47377" rIns="94752" bIns="47377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</p:spPr>
        <p:txBody>
          <a:bodyPr vert="horz" lIns="94752" tIns="47377" rIns="94752" bIns="47377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6B042CD-FCFB-41B0-B5CD-BA9D944317E7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663450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GB" dirty="0" smtClean="0"/>
              <a:t>Dear students,</a:t>
            </a:r>
          </a:p>
          <a:p>
            <a:r>
              <a:rPr lang="en-GB" dirty="0" smtClean="0"/>
              <a:t>I have been studied these chapters in this book, for facilitating you picking up some useful essentials.</a:t>
            </a:r>
          </a:p>
          <a:p>
            <a:endParaRPr lang="en-GB" dirty="0" smtClean="0"/>
          </a:p>
          <a:p>
            <a:r>
              <a:rPr lang="en-GB" dirty="0" smtClean="0"/>
              <a:t>This presentation is a short guide through some book chapters.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63050" cy="68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30 January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9DE05-DA17-4EFA-BA73-8725FE0902FA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63" y="142875"/>
            <a:ext cx="6786562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30 January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C73F2-D163-4055-9CE8-B98DF9614203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NL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500034" y="142852"/>
            <a:ext cx="678661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Master title style</a:t>
            </a:r>
            <a:endParaRPr lang="nl-NL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16 February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FA68B-9575-43BD-9173-A97427C7E40B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500034" y="142852"/>
            <a:ext cx="678661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Master title style</a:t>
            </a:r>
            <a:endParaRPr lang="nl-NL" dirty="0" smtClean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30 January 2008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A6C31-967B-4A3F-AF63-EC3DF5B84970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500034" y="142852"/>
            <a:ext cx="678661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Master title style</a:t>
            </a:r>
            <a:endParaRPr lang="nl-NL" dirty="0" smtClean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30 January 2008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F1686-BF73-4F06-8541-EBF8BA3AFEC2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500034" y="142852"/>
            <a:ext cx="678661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dirty="0" smtClean="0"/>
              <a:t>Click to edit Master title style</a:t>
            </a:r>
            <a:endParaRPr lang="nl-NL" dirty="0" smtClean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30 January 2008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59755-5FA4-4C52-8CD8-98370DEE7809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30 January 2008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C94B6-2168-48C1-A1A6-A18CBF1F89F7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30 January 2008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8CFB9B-6E20-4CD2-A26C-A9FF6930F34C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30 January 2008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E6CB0-326C-4F82-94C0-861120C549C9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nl-NL" dirty="0"/>
              <a:t>30 January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9E2743-A3F1-4D96-A160-4729C0808384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500063" y="142875"/>
            <a:ext cx="678656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nl-NL" smtClean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935913" y="560863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rgbClr val="002857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nl-NL" dirty="0"/>
              <a:t>16 February 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357938"/>
            <a:ext cx="4286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aseline="0">
                <a:solidFill>
                  <a:srgbClr val="002857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3F18137-1599-4C6C-BFDC-9AC1E6912B09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28625" y="0"/>
            <a:ext cx="71438" cy="6858000"/>
          </a:xfrm>
          <a:prstGeom prst="rect">
            <a:avLst/>
          </a:prstGeom>
          <a:solidFill>
            <a:srgbClr val="002857"/>
          </a:solidFill>
          <a:ln>
            <a:solidFill>
              <a:srgbClr val="0028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59" r:id="rId2"/>
    <p:sldLayoutId id="2147484061" r:id="rId3"/>
    <p:sldLayoutId id="2147484062" r:id="rId4"/>
    <p:sldLayoutId id="2147484063" r:id="rId5"/>
    <p:sldLayoutId id="2147484064" r:id="rId6"/>
    <p:sldLayoutId id="2147484065" r:id="rId7"/>
    <p:sldLayoutId id="2147484066" r:id="rId8"/>
    <p:sldLayoutId id="2147484067" r:id="rId9"/>
    <p:sldLayoutId id="2147484068" r:id="rId10"/>
    <p:sldLayoutId id="214748406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2857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857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857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857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2857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hyperlink" Target="http://upload.wikimedia.org/wikipedia/commons/3/38/Accuracy_and_precision.sv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File:High_precision_Low_accuracy.svg" TargetMode="External"/><Relationship Id="rId5" Type="http://schemas.openxmlformats.org/officeDocument/2006/relationships/image" Target="../media/image21.png"/><Relationship Id="rId4" Type="http://schemas.openxmlformats.org/officeDocument/2006/relationships/hyperlink" Target="http://en.wikipedia.org/wiki/File:High_accuracy_Low_precision.svg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3"/>
          <p:cNvSpPr>
            <a:spLocks noGrp="1"/>
          </p:cNvSpPr>
          <p:nvPr>
            <p:ph type="ctrTitle" idx="4294967295"/>
          </p:nvPr>
        </p:nvSpPr>
        <p:spPr>
          <a:xfrm>
            <a:off x="571500" y="1928813"/>
            <a:ext cx="5440363" cy="2643187"/>
          </a:xfrm>
          <a:solidFill>
            <a:schemeClr val="bg1"/>
          </a:solidFill>
        </p:spPr>
        <p:txBody>
          <a:bodyPr/>
          <a:lstStyle/>
          <a:p>
            <a:pPr marL="382588" indent="-342900" eaLnBrk="1" hangingPunct="1">
              <a:spcBef>
                <a:spcPts val="638"/>
              </a:spcBef>
            </a:pPr>
            <a:r>
              <a:rPr lang="en-US" dirty="0" smtClean="0"/>
              <a:t>Statistical Process Control</a:t>
            </a:r>
            <a:endParaRPr lang="en-US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A1853F90-93E3-430E-A2F4-1B97516732A2}" type="slidenum">
              <a:rPr lang="nl-NL" smtClean="0"/>
              <a:pPr>
                <a:defRPr/>
              </a:pPr>
              <a:t>1</a:t>
            </a:fld>
            <a:endParaRPr lang="nl-NL" dirty="0"/>
          </a:p>
        </p:txBody>
      </p:sp>
      <p:sp>
        <p:nvSpPr>
          <p:cNvPr id="4" name="Line Callout 2 3"/>
          <p:cNvSpPr/>
          <p:nvPr/>
        </p:nvSpPr>
        <p:spPr>
          <a:xfrm>
            <a:off x="6516216" y="3933056"/>
            <a:ext cx="2232248" cy="100811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1936"/>
              <a:gd name="adj6" fmla="val -924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Normally some sort of production process</a:t>
            </a:r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635896" y="3212976"/>
            <a:ext cx="1728192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nimBg="1"/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71600" y="1600200"/>
            <a:ext cx="7715200" cy="4525963"/>
          </a:xfrm>
        </p:spPr>
        <p:txBody>
          <a:bodyPr/>
          <a:lstStyle/>
          <a:p>
            <a:pPr>
              <a:buNone/>
            </a:pPr>
            <a:r>
              <a:rPr lang="en-GB" sz="1200" b="1" dirty="0" smtClean="0"/>
              <a:t>Rule 1</a:t>
            </a:r>
            <a:r>
              <a:rPr lang="en-GB" sz="1200" dirty="0" smtClean="0"/>
              <a:t>: The variance of a sum or difference of two independent random variables is the sum of the variances.</a:t>
            </a:r>
          </a:p>
          <a:p>
            <a:pPr>
              <a:buNone/>
            </a:pPr>
            <a:r>
              <a:rPr lang="en-GB" sz="1200" dirty="0" smtClean="0"/>
              <a:t>Variance of (X±Y) = </a:t>
            </a:r>
            <a:r>
              <a:rPr lang="en-GB" sz="1200" dirty="0" err="1" smtClean="0"/>
              <a:t>Var</a:t>
            </a:r>
            <a:r>
              <a:rPr lang="en-GB" sz="1200" dirty="0" smtClean="0"/>
              <a:t>(X) + </a:t>
            </a:r>
            <a:r>
              <a:rPr lang="en-GB" sz="1200" dirty="0" err="1" smtClean="0"/>
              <a:t>Var</a:t>
            </a:r>
            <a:r>
              <a:rPr lang="en-GB" sz="1200" dirty="0" smtClean="0"/>
              <a:t> (Y)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Example: X~N(</a:t>
            </a:r>
            <a:r>
              <a:rPr lang="en-GB" sz="1200" dirty="0" err="1" smtClean="0"/>
              <a:t>av</a:t>
            </a:r>
            <a:r>
              <a:rPr lang="en-GB" sz="1200" dirty="0" smtClean="0"/>
              <a:t>=5,var=20)    Y~N(</a:t>
            </a:r>
            <a:r>
              <a:rPr lang="en-GB" sz="1200" dirty="0" err="1" smtClean="0"/>
              <a:t>av</a:t>
            </a:r>
            <a:r>
              <a:rPr lang="en-GB" sz="1200" dirty="0" smtClean="0"/>
              <a:t>=3,var=25)    If D=X-Y.       Then D~N(</a:t>
            </a:r>
            <a:r>
              <a:rPr lang="en-GB" sz="1200" dirty="0" err="1" smtClean="0"/>
              <a:t>av</a:t>
            </a:r>
            <a:r>
              <a:rPr lang="en-GB" sz="1200" dirty="0" smtClean="0"/>
              <a:t>=5-3=2,var = 20+25=45)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1200" b="1" dirty="0" smtClean="0"/>
              <a:t>Rule 2</a:t>
            </a:r>
            <a:r>
              <a:rPr lang="en-GB" sz="1200" dirty="0" smtClean="0"/>
              <a:t>: When a random variable is multiplied by a constant, its variance gets multiplied by that constant squared</a:t>
            </a:r>
          </a:p>
          <a:p>
            <a:pPr>
              <a:buNone/>
            </a:pPr>
            <a:r>
              <a:rPr lang="en-GB" sz="1200" dirty="0" smtClean="0"/>
              <a:t>Variance of </a:t>
            </a:r>
            <a:r>
              <a:rPr lang="en-GB" sz="1200" dirty="0" err="1" smtClean="0"/>
              <a:t>cX</a:t>
            </a:r>
            <a:r>
              <a:rPr lang="en-GB" sz="1200" dirty="0" smtClean="0"/>
              <a:t> = c².Var(X)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1200" dirty="0" smtClean="0"/>
              <a:t>Example (continued) If P=2X-3Y  then  </a:t>
            </a:r>
            <a:r>
              <a:rPr lang="en-GB" sz="1200" dirty="0" smtClean="0"/>
              <a:t>P~N(</a:t>
            </a:r>
            <a:r>
              <a:rPr lang="en-GB" sz="1200" dirty="0" err="1" smtClean="0"/>
              <a:t>av</a:t>
            </a:r>
            <a:r>
              <a:rPr lang="en-GB" sz="1200" dirty="0" smtClean="0"/>
              <a:t>=2x5 </a:t>
            </a:r>
            <a:r>
              <a:rPr lang="en-GB" sz="1200" dirty="0" smtClean="0"/>
              <a:t>– </a:t>
            </a:r>
            <a:r>
              <a:rPr lang="en-GB" sz="1200" dirty="0" smtClean="0"/>
              <a:t>3x3=1,var=4.20 </a:t>
            </a:r>
            <a:r>
              <a:rPr lang="en-GB" sz="1200" dirty="0" smtClean="0"/>
              <a:t>+ 9.25 = 305)  </a:t>
            </a:r>
          </a:p>
          <a:p>
            <a:pPr>
              <a:buNone/>
            </a:pPr>
            <a:endParaRPr lang="en-GB" sz="1200" dirty="0" smtClean="0"/>
          </a:p>
          <a:p>
            <a:pPr>
              <a:buNone/>
            </a:pPr>
            <a:r>
              <a:rPr lang="en-GB" sz="1200" b="1" dirty="0" smtClean="0"/>
              <a:t>Rule 3</a:t>
            </a:r>
            <a:r>
              <a:rPr lang="en-GB" sz="1200" dirty="0" smtClean="0"/>
              <a:t>: (follows from the other two) The variance of a </a:t>
            </a:r>
            <a:r>
              <a:rPr lang="en-GB" sz="1200" u="sng" dirty="0" smtClean="0"/>
              <a:t>mean</a:t>
            </a:r>
            <a:r>
              <a:rPr lang="en-GB" sz="1200" dirty="0" smtClean="0"/>
              <a:t> of independent random variables, all with the same variance σ , is σ divided by the number of things being averaged.</a:t>
            </a:r>
          </a:p>
          <a:p>
            <a:pPr>
              <a:buNone/>
            </a:pPr>
            <a:endParaRPr lang="en-GB" sz="900" dirty="0" smtClean="0"/>
          </a:p>
          <a:p>
            <a:pPr>
              <a:buNone/>
            </a:pPr>
            <a:r>
              <a:rPr lang="en-GB" sz="900" dirty="0" smtClean="0"/>
              <a:t> </a:t>
            </a:r>
          </a:p>
          <a:p>
            <a:pPr>
              <a:buNone/>
            </a:pPr>
            <a:r>
              <a:rPr lang="en-GB" sz="900" dirty="0" smtClean="0"/>
              <a:t> </a:t>
            </a:r>
          </a:p>
          <a:p>
            <a:endParaRPr lang="en-GB" sz="900" dirty="0" smtClean="0"/>
          </a:p>
          <a:p>
            <a:endParaRPr lang="en-GB" sz="9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Intermezzo: Where did the √ come from?</a:t>
            </a:r>
            <a:endParaRPr lang="en-GB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16 February 2011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FA68B-9575-43BD-9173-A97427C7E40B}" type="slidenum">
              <a:rPr lang="nl-NL" smtClean="0"/>
              <a:pPr>
                <a:defRPr/>
              </a:pPr>
              <a:t>10</a:t>
            </a:fld>
            <a:endParaRPr lang="nl-NL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4797152"/>
            <a:ext cx="575945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5661248"/>
            <a:ext cx="575945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 smtClean="0"/>
              <a:t>What was the Central Limit theorem again?</a:t>
            </a:r>
            <a:endParaRPr lang="en-GB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16 February 2011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FA68B-9575-43BD-9173-A97427C7E40B}" type="slidenum">
              <a:rPr lang="nl-NL" smtClean="0"/>
              <a:pPr>
                <a:defRPr/>
              </a:pPr>
              <a:t>11</a:t>
            </a:fld>
            <a:endParaRPr lang="nl-NL" dirty="0"/>
          </a:p>
        </p:txBody>
      </p:sp>
      <p:pic>
        <p:nvPicPr>
          <p:cNvPr id="205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4399" y="1600200"/>
            <a:ext cx="485520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2123728" y="609329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normal distribution with mean µ and variance </a:t>
            </a:r>
            <a:r>
              <a:rPr lang="en-GB" i="1" dirty="0"/>
              <a:t>σ</a:t>
            </a:r>
            <a:r>
              <a:rPr lang="en-GB" baseline="30000" dirty="0"/>
              <a:t>2</a:t>
            </a:r>
            <a:r>
              <a:rPr lang="en-GB" dirty="0"/>
              <a:t>/</a:t>
            </a:r>
            <a:r>
              <a:rPr lang="en-GB" i="1" dirty="0"/>
              <a:t>n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99592" y="1124744"/>
            <a:ext cx="2376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Any </a:t>
            </a:r>
            <a:r>
              <a:rPr lang="en-GB" dirty="0"/>
              <a:t>distribution with mean µ and variance </a:t>
            </a:r>
            <a:r>
              <a:rPr lang="en-GB" i="1" dirty="0" smtClean="0"/>
              <a:t>σ</a:t>
            </a:r>
            <a:r>
              <a:rPr lang="en-GB" baseline="30000" dirty="0" smtClean="0"/>
              <a:t>2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691680" y="1844824"/>
            <a:ext cx="1080120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275856" y="5085184"/>
            <a:ext cx="2304256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Book : Applied stats &amp; probability for Engineers.</a:t>
            </a:r>
          </a:p>
          <a:p>
            <a:r>
              <a:rPr lang="en-GB" sz="2000" dirty="0" smtClean="0"/>
              <a:t>Chapter 15 (page 637 </a:t>
            </a:r>
            <a:r>
              <a:rPr lang="en-GB" sz="2000" dirty="0" smtClean="0">
                <a:sym typeface="Wingdings" pitchFamily="2" charset="2"/>
              </a:rPr>
              <a:t>)</a:t>
            </a:r>
          </a:p>
          <a:p>
            <a:endParaRPr lang="en-GB" sz="2000" dirty="0" smtClean="0">
              <a:sym typeface="Wingdings" pitchFamily="2" charset="2"/>
            </a:endParaRPr>
          </a:p>
          <a:p>
            <a:r>
              <a:rPr lang="en-GB" sz="2000" dirty="0" smtClean="0">
                <a:sym typeface="Wingdings" pitchFamily="2" charset="2"/>
              </a:rPr>
              <a:t>In control: </a:t>
            </a:r>
          </a:p>
          <a:p>
            <a:pPr lvl="1"/>
            <a:r>
              <a:rPr lang="en-GB" sz="2000" dirty="0" smtClean="0">
                <a:sym typeface="Wingdings" pitchFamily="2" charset="2"/>
              </a:rPr>
              <a:t>Know what is background noise.</a:t>
            </a:r>
          </a:p>
          <a:p>
            <a:pPr lvl="1"/>
            <a:r>
              <a:rPr lang="en-GB" sz="2000" dirty="0" smtClean="0">
                <a:sym typeface="Wingdings" pitchFamily="2" charset="2"/>
              </a:rPr>
              <a:t>Chance cause of variations. This is all known</a:t>
            </a:r>
          </a:p>
          <a:p>
            <a:r>
              <a:rPr lang="en-GB" sz="2000" dirty="0" smtClean="0">
                <a:sym typeface="Wingdings" pitchFamily="2" charset="2"/>
              </a:rPr>
              <a:t>Out of control:</a:t>
            </a:r>
          </a:p>
          <a:p>
            <a:pPr lvl="1"/>
            <a:r>
              <a:rPr lang="en-GB" sz="2000" dirty="0" smtClean="0">
                <a:sym typeface="Wingdings" pitchFamily="2" charset="2"/>
              </a:rPr>
              <a:t>Improper production parameters</a:t>
            </a:r>
          </a:p>
          <a:p>
            <a:pPr lvl="1"/>
            <a:r>
              <a:rPr lang="en-GB" sz="2000" dirty="0" smtClean="0">
                <a:sym typeface="Wingdings" pitchFamily="2" charset="2"/>
              </a:rPr>
              <a:t>Operators</a:t>
            </a:r>
          </a:p>
          <a:p>
            <a:pPr lvl="1"/>
            <a:r>
              <a:rPr lang="en-GB" sz="2000" dirty="0" smtClean="0">
                <a:sym typeface="Wingdings" pitchFamily="2" charset="2"/>
              </a:rPr>
              <a:t>Defects</a:t>
            </a:r>
          </a:p>
          <a:p>
            <a:pPr lvl="1"/>
            <a:r>
              <a:rPr lang="en-GB" sz="2000" dirty="0" smtClean="0">
                <a:sym typeface="Wingdings" pitchFamily="2" charset="2"/>
              </a:rPr>
              <a:t>…..</a:t>
            </a:r>
          </a:p>
          <a:p>
            <a:pPr lvl="1"/>
            <a:r>
              <a:rPr lang="en-GB" sz="2000" dirty="0" smtClean="0">
                <a:sym typeface="Wingdings" pitchFamily="2" charset="2"/>
              </a:rPr>
              <a:t>……</a:t>
            </a:r>
          </a:p>
          <a:p>
            <a:pPr lvl="1"/>
            <a:r>
              <a:rPr lang="en-GB" sz="2000" dirty="0" smtClean="0">
                <a:sym typeface="Wingdings" pitchFamily="2" charset="2"/>
              </a:rPr>
              <a:t>{Relatively large when compared to ‘chance cause’}</a:t>
            </a:r>
            <a:endParaRPr lang="en-GB" dirty="0" smtClean="0">
              <a:sym typeface="Wingdings" pitchFamily="2" charset="2"/>
            </a:endParaRP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Statistical process Control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16 February 2011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FA68B-9575-43BD-9173-A97427C7E40B}" type="slidenum">
              <a:rPr lang="nl-NL" smtClean="0"/>
              <a:pPr>
                <a:defRPr/>
              </a:pPr>
              <a:t>12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Methods to either identify that a system is out of control, or to confirm that it is in control:</a:t>
            </a:r>
          </a:p>
          <a:p>
            <a:pPr lvl="1"/>
            <a:r>
              <a:rPr lang="en-GB" sz="2400" dirty="0" smtClean="0"/>
              <a:t>X-charts, R-charts, s-charts</a:t>
            </a:r>
          </a:p>
          <a:p>
            <a:pPr lvl="1"/>
            <a:r>
              <a:rPr lang="en-GB" sz="2400" dirty="0" smtClean="0"/>
              <a:t>Cp, </a:t>
            </a:r>
            <a:r>
              <a:rPr lang="en-GB" sz="2400" dirty="0" err="1" smtClean="0"/>
              <a:t>Cpk</a:t>
            </a:r>
            <a:endParaRPr lang="en-GB" sz="2400" dirty="0" smtClean="0"/>
          </a:p>
          <a:p>
            <a:pPr lvl="1"/>
            <a:endParaRPr lang="en-GB" sz="2400" dirty="0" smtClean="0"/>
          </a:p>
          <a:p>
            <a:r>
              <a:rPr lang="en-GB" sz="2400" dirty="0" smtClean="0"/>
              <a:t>All use control limits:</a:t>
            </a:r>
          </a:p>
          <a:p>
            <a:pPr lvl="1"/>
            <a:r>
              <a:rPr lang="en-GB" sz="2400" dirty="0" smtClean="0"/>
              <a:t>Specification limits (LSL, USL) (for example using tolerance design techniques : later this semester)</a:t>
            </a:r>
          </a:p>
          <a:p>
            <a:pPr lvl="1"/>
            <a:r>
              <a:rPr lang="en-GB" sz="2400" dirty="0" smtClean="0"/>
              <a:t>Control limits (LCL, UCL), which are not necessarily the same as specification limits</a:t>
            </a: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Methods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16 February 2011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FA68B-9575-43BD-9173-A97427C7E40B}" type="slidenum">
              <a:rPr lang="nl-NL" smtClean="0"/>
              <a:pPr>
                <a:defRPr/>
              </a:pPr>
              <a:t>13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16 February 2011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FA68B-9575-43BD-9173-A97427C7E40B}" type="slidenum">
              <a:rPr lang="nl-NL" smtClean="0"/>
              <a:pPr>
                <a:defRPr/>
              </a:pPr>
              <a:t>14</a:t>
            </a:fld>
            <a:endParaRPr lang="nl-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636912"/>
            <a:ext cx="7659687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Read through pages 637-649.</a:t>
            </a:r>
          </a:p>
          <a:p>
            <a:endParaRPr lang="en-GB" dirty="0" smtClean="0"/>
          </a:p>
          <a:p>
            <a:r>
              <a:rPr lang="en-GB" dirty="0" smtClean="0"/>
              <a:t>One important Conclusion here: A good knowledge of (production) processes is required in order to eliminate causes of errors.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16 February 2011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FA68B-9575-43BD-9173-A97427C7E40B}" type="slidenum">
              <a:rPr lang="nl-NL" smtClean="0"/>
              <a:pPr>
                <a:defRPr/>
              </a:pPr>
              <a:t>15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There are three types of control charts :</a:t>
            </a:r>
          </a:p>
          <a:p>
            <a:pPr lvl="1"/>
            <a:r>
              <a:rPr lang="en-GB" dirty="0" smtClean="0"/>
              <a:t>X-charts, R-charts, s-charts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Generally we can say that</a:t>
            </a:r>
          </a:p>
          <a:p>
            <a:pPr lvl="1"/>
            <a:r>
              <a:rPr lang="en-GB" dirty="0" smtClean="0"/>
              <a:t>X charts monitor quality between samples/batches</a:t>
            </a:r>
          </a:p>
          <a:p>
            <a:pPr lvl="1"/>
            <a:r>
              <a:rPr lang="en-GB" dirty="0" smtClean="0"/>
              <a:t>R-charts and s-charts monitor quality within samples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Control charts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16 February 2011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FA68B-9575-43BD-9173-A97427C7E40B}" type="slidenum">
              <a:rPr lang="nl-NL" smtClean="0"/>
              <a:pPr>
                <a:defRPr/>
              </a:pPr>
              <a:t>16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16 February 2011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FA68B-9575-43BD-9173-A97427C7E40B}" type="slidenum">
              <a:rPr lang="nl-NL" smtClean="0"/>
              <a:pPr>
                <a:defRPr/>
              </a:pPr>
              <a:t>17</a:t>
            </a:fld>
            <a:endParaRPr lang="nl-N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476672"/>
            <a:ext cx="6172200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u="sng" dirty="0" smtClean="0"/>
              <a:t>Step 1</a:t>
            </a:r>
            <a:r>
              <a:rPr lang="en-GB" dirty="0" smtClean="0"/>
              <a:t> – </a:t>
            </a:r>
            <a:r>
              <a:rPr lang="en-GB" sz="2400" dirty="0" smtClean="0"/>
              <a:t>during a period when you </a:t>
            </a:r>
            <a:r>
              <a:rPr lang="en-GB" sz="2400" u="sng" dirty="0" smtClean="0"/>
              <a:t>think</a:t>
            </a:r>
            <a:r>
              <a:rPr lang="en-GB" sz="2400" dirty="0" smtClean="0"/>
              <a:t> that the process is under control (Mostly after the pre-production run)</a:t>
            </a:r>
          </a:p>
          <a:p>
            <a:pPr lvl="1"/>
            <a:r>
              <a:rPr lang="en-GB" dirty="0" smtClean="0"/>
              <a:t>Sample the quality characteristic ‘n’ times (n is typically 4-6)</a:t>
            </a:r>
          </a:p>
          <a:p>
            <a:pPr lvl="2"/>
            <a:r>
              <a:rPr lang="en-GB" dirty="0" smtClean="0"/>
              <a:t>Giving </a:t>
            </a:r>
            <a:r>
              <a:rPr lang="en-GB" dirty="0" smtClean="0">
                <a:solidFill>
                  <a:schemeClr val="accent1"/>
                </a:solidFill>
              </a:rPr>
              <a:t>x11, x12, x13,…..x1n</a:t>
            </a:r>
            <a:r>
              <a:rPr lang="en-GB" dirty="0" smtClean="0"/>
              <a:t>. This can be averaged to give </a:t>
            </a:r>
            <a:r>
              <a:rPr lang="en-GB" u="sng" dirty="0" smtClean="0">
                <a:solidFill>
                  <a:srgbClr val="CC0000"/>
                </a:solidFill>
              </a:rPr>
              <a:t>x1</a:t>
            </a:r>
          </a:p>
          <a:p>
            <a:pPr lvl="1"/>
            <a:r>
              <a:rPr lang="en-GB" dirty="0" smtClean="0"/>
              <a:t>Repeat this ‘m’ times (m=20 @ 25)</a:t>
            </a:r>
          </a:p>
          <a:p>
            <a:pPr lvl="2">
              <a:buNone/>
            </a:pPr>
            <a:endParaRPr lang="en-GB" dirty="0" smtClean="0"/>
          </a:p>
          <a:p>
            <a:pPr lvl="2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Setting up charts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16 February 2011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FA68B-9575-43BD-9173-A97427C7E40B}" type="slidenum">
              <a:rPr lang="nl-NL" smtClean="0"/>
              <a:pPr>
                <a:defRPr/>
              </a:pPr>
              <a:t>18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Giving</a:t>
            </a:r>
          </a:p>
          <a:p>
            <a:pPr>
              <a:buNone/>
            </a:pPr>
            <a:r>
              <a:rPr lang="en-GB" dirty="0" smtClean="0">
                <a:solidFill>
                  <a:schemeClr val="accent1"/>
                </a:solidFill>
              </a:rPr>
              <a:t>x11, x12, x13,…..x1n </a:t>
            </a:r>
            <a:r>
              <a:rPr lang="en-GB" dirty="0" smtClean="0">
                <a:sym typeface="Wingdings" pitchFamily="2" charset="2"/>
              </a:rPr>
              <a:t> </a:t>
            </a:r>
            <a:r>
              <a:rPr lang="en-GB" u="sng" dirty="0" smtClean="0">
                <a:solidFill>
                  <a:srgbClr val="CC0000"/>
                </a:solidFill>
                <a:sym typeface="Wingdings" pitchFamily="2" charset="2"/>
              </a:rPr>
              <a:t>x1</a:t>
            </a:r>
            <a:endParaRPr lang="en-GB" u="sng" dirty="0" smtClean="0">
              <a:solidFill>
                <a:srgbClr val="CC0000"/>
              </a:solidFill>
            </a:endParaRPr>
          </a:p>
          <a:p>
            <a:pPr>
              <a:buNone/>
            </a:pPr>
            <a:r>
              <a:rPr lang="en-GB" dirty="0" smtClean="0">
                <a:solidFill>
                  <a:schemeClr val="accent1"/>
                </a:solidFill>
              </a:rPr>
              <a:t>x21, x22, x23,…..x2n</a:t>
            </a:r>
            <a:r>
              <a:rPr lang="en-GB" dirty="0" smtClean="0">
                <a:solidFill>
                  <a:schemeClr val="accent1"/>
                </a:solidFill>
                <a:sym typeface="Wingdings" pitchFamily="2" charset="2"/>
              </a:rPr>
              <a:t> </a:t>
            </a:r>
            <a:r>
              <a:rPr lang="en-GB" dirty="0" smtClean="0">
                <a:sym typeface="Wingdings" pitchFamily="2" charset="2"/>
              </a:rPr>
              <a:t> </a:t>
            </a:r>
            <a:r>
              <a:rPr lang="en-GB" u="sng" dirty="0" smtClean="0">
                <a:solidFill>
                  <a:srgbClr val="CC0000"/>
                </a:solidFill>
                <a:sym typeface="Wingdings" pitchFamily="2" charset="2"/>
              </a:rPr>
              <a:t>x2</a:t>
            </a:r>
            <a:endParaRPr lang="en-GB" dirty="0" smtClean="0">
              <a:solidFill>
                <a:srgbClr val="CC0000"/>
              </a:solidFill>
            </a:endParaRPr>
          </a:p>
          <a:p>
            <a:pPr>
              <a:buNone/>
            </a:pPr>
            <a:r>
              <a:rPr lang="en-GB" dirty="0" smtClean="0"/>
              <a:t>..</a:t>
            </a:r>
          </a:p>
          <a:p>
            <a:pPr>
              <a:buNone/>
            </a:pPr>
            <a:r>
              <a:rPr lang="en-GB" dirty="0" smtClean="0"/>
              <a:t>..</a:t>
            </a:r>
          </a:p>
          <a:p>
            <a:pPr>
              <a:buNone/>
            </a:pPr>
            <a:r>
              <a:rPr lang="en-GB" dirty="0" smtClean="0">
                <a:solidFill>
                  <a:schemeClr val="accent1"/>
                </a:solidFill>
              </a:rPr>
              <a:t>xm1, xm2, xm3,…..</a:t>
            </a:r>
            <a:r>
              <a:rPr lang="en-GB" dirty="0" err="1" smtClean="0">
                <a:solidFill>
                  <a:schemeClr val="accent1"/>
                </a:solidFill>
              </a:rPr>
              <a:t>xmn</a:t>
            </a:r>
            <a:r>
              <a:rPr lang="en-GB" dirty="0" smtClean="0">
                <a:solidFill>
                  <a:schemeClr val="accent1"/>
                </a:solidFill>
                <a:sym typeface="Wingdings" pitchFamily="2" charset="2"/>
              </a:rPr>
              <a:t> </a:t>
            </a:r>
            <a:r>
              <a:rPr lang="en-GB" dirty="0" smtClean="0">
                <a:sym typeface="Wingdings" pitchFamily="2" charset="2"/>
              </a:rPr>
              <a:t> </a:t>
            </a:r>
            <a:r>
              <a:rPr lang="en-GB" u="sng" dirty="0" err="1" smtClean="0">
                <a:solidFill>
                  <a:srgbClr val="CC0000"/>
                </a:solidFill>
                <a:sym typeface="Wingdings" pitchFamily="2" charset="2"/>
              </a:rPr>
              <a:t>xm</a:t>
            </a:r>
            <a:endParaRPr lang="en-GB" dirty="0">
              <a:solidFill>
                <a:srgbClr val="CC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16 February 2011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FA68B-9575-43BD-9173-A97427C7E40B}" type="slidenum">
              <a:rPr lang="nl-NL" smtClean="0"/>
              <a:pPr>
                <a:defRPr/>
              </a:pPr>
              <a:t>19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Student can explain what SPC is</a:t>
            </a:r>
          </a:p>
          <a:p>
            <a:r>
              <a:rPr lang="en-GB" dirty="0" smtClean="0"/>
              <a:t>Student understands control charts</a:t>
            </a:r>
          </a:p>
          <a:p>
            <a:r>
              <a:rPr lang="en-GB" dirty="0" smtClean="0"/>
              <a:t>Student can design control charts</a:t>
            </a:r>
          </a:p>
          <a:p>
            <a:r>
              <a:rPr lang="en-GB" dirty="0" smtClean="0"/>
              <a:t>Student can estimate process capability from control charts</a:t>
            </a:r>
          </a:p>
          <a:p>
            <a:endParaRPr lang="en-GB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Lecture Objectives</a:t>
            </a:r>
            <a:endParaRPr lang="en-GB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 rot="16200000">
            <a:off x="8435205" y="5608637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16 February 2011</a:t>
            </a:r>
            <a:endParaRPr lang="en-GB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FA68B-9575-43BD-9173-A97427C7E40B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‘</a:t>
            </a:r>
            <a:r>
              <a:rPr lang="en-GB" dirty="0" smtClean="0">
                <a:solidFill>
                  <a:schemeClr val="accent2"/>
                </a:solidFill>
              </a:rPr>
              <a:t>red population</a:t>
            </a:r>
            <a:r>
              <a:rPr lang="en-GB" dirty="0" smtClean="0"/>
              <a:t>’ has a normal distribution with average = average of the </a:t>
            </a:r>
            <a:r>
              <a:rPr lang="en-GB" dirty="0" smtClean="0">
                <a:solidFill>
                  <a:schemeClr val="accent1"/>
                </a:solidFill>
              </a:rPr>
              <a:t>blue population</a:t>
            </a:r>
            <a:r>
              <a:rPr lang="en-GB" dirty="0" smtClean="0"/>
              <a:t>.</a:t>
            </a:r>
          </a:p>
          <a:p>
            <a:pPr>
              <a:buNone/>
            </a:pPr>
            <a:r>
              <a:rPr lang="en-GB" dirty="0" smtClean="0"/>
              <a:t>		(Central limit theorem)</a:t>
            </a:r>
          </a:p>
          <a:p>
            <a:r>
              <a:rPr lang="en-GB" dirty="0" smtClean="0"/>
              <a:t>We can estimate the population mean of the red population: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16 February 2011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FA68B-9575-43BD-9173-A97427C7E40B}" type="slidenum">
              <a:rPr lang="nl-NL" smtClean="0"/>
              <a:pPr>
                <a:defRPr/>
              </a:pPr>
              <a:t>20</a:t>
            </a:fld>
            <a:endParaRPr lang="nl-N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4725144"/>
            <a:ext cx="57594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is the centre line of the x-chart. Note : This is </a:t>
            </a:r>
            <a:r>
              <a:rPr lang="en-GB" u="sng" dirty="0" smtClean="0"/>
              <a:t>not</a:t>
            </a:r>
            <a:r>
              <a:rPr lang="en-GB" dirty="0" smtClean="0"/>
              <a:t> necessarily the same as the nominal value from the specifications.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16 February 2011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FA68B-9575-43BD-9173-A97427C7E40B}" type="slidenum">
              <a:rPr lang="nl-NL" smtClean="0"/>
              <a:pPr>
                <a:defRPr/>
              </a:pPr>
              <a:t>21</a:t>
            </a:fld>
            <a:endParaRPr lang="nl-NL" dirty="0"/>
          </a:p>
        </p:txBody>
      </p:sp>
      <p:pic>
        <p:nvPicPr>
          <p:cNvPr id="6" name="Picture 5" descr="Tool08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3645024"/>
            <a:ext cx="3909890" cy="2551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u="sng" dirty="0" smtClean="0"/>
              <a:t>Step 2 </a:t>
            </a:r>
            <a:r>
              <a:rPr lang="en-GB" dirty="0" smtClean="0"/>
              <a:t>Estimate the range:</a:t>
            </a:r>
          </a:p>
          <a:p>
            <a:pPr lvl="1"/>
            <a:r>
              <a:rPr lang="en-GB" dirty="0" smtClean="0"/>
              <a:t>R1=max{x1i} – min{x1i}</a:t>
            </a:r>
          </a:p>
          <a:p>
            <a:pPr lvl="1"/>
            <a:r>
              <a:rPr lang="en-GB" dirty="0" smtClean="0"/>
              <a:t>R2=max{x2i} – min{x2i}</a:t>
            </a:r>
          </a:p>
          <a:p>
            <a:pPr lvl="1"/>
            <a:r>
              <a:rPr lang="en-GB" dirty="0" smtClean="0"/>
              <a:t>…</a:t>
            </a:r>
          </a:p>
          <a:p>
            <a:pPr lvl="1"/>
            <a:r>
              <a:rPr lang="en-GB" dirty="0" err="1" smtClean="0"/>
              <a:t>Rm</a:t>
            </a:r>
            <a:r>
              <a:rPr lang="en-GB" dirty="0" smtClean="0"/>
              <a:t>=max{</a:t>
            </a:r>
            <a:r>
              <a:rPr lang="en-GB" dirty="0" err="1" smtClean="0"/>
              <a:t>xmi</a:t>
            </a:r>
            <a:r>
              <a:rPr lang="en-GB" dirty="0" smtClean="0"/>
              <a:t>} – min{</a:t>
            </a:r>
            <a:r>
              <a:rPr lang="en-GB" dirty="0" err="1" smtClean="0"/>
              <a:t>xmi</a:t>
            </a:r>
            <a:r>
              <a:rPr lang="en-GB" dirty="0" smtClean="0"/>
              <a:t>}</a:t>
            </a:r>
          </a:p>
          <a:p>
            <a:pPr lvl="1"/>
            <a:r>
              <a:rPr lang="en-GB" dirty="0" smtClean="0"/>
              <a:t> </a:t>
            </a:r>
          </a:p>
          <a:p>
            <a:pPr lvl="1"/>
            <a:r>
              <a:rPr lang="en-GB" u="sng" dirty="0" smtClean="0"/>
              <a:t>R</a:t>
            </a:r>
            <a:r>
              <a:rPr lang="en-GB" dirty="0" smtClean="0"/>
              <a:t> = average {R1,R2,….</a:t>
            </a:r>
            <a:r>
              <a:rPr lang="en-GB" dirty="0" err="1" smtClean="0"/>
              <a:t>Rm</a:t>
            </a:r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16 February 2011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FA68B-9575-43BD-9173-A97427C7E40B}" type="slidenum">
              <a:rPr lang="nl-NL" smtClean="0"/>
              <a:pPr>
                <a:defRPr/>
              </a:pPr>
              <a:t>22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the x-chart:</a:t>
            </a:r>
          </a:p>
          <a:p>
            <a:r>
              <a:rPr lang="en-GB" dirty="0" smtClean="0"/>
              <a:t>Define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A2 and d2 are given in table XI on page 728</a:t>
            </a:r>
          </a:p>
          <a:p>
            <a:r>
              <a:rPr lang="en-GB" dirty="0" smtClean="0"/>
              <a:t>(NB: note typo in book :              )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16 February 2011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FA68B-9575-43BD-9173-A97427C7E40B}" type="slidenum">
              <a:rPr lang="nl-NL" smtClean="0"/>
              <a:pPr>
                <a:defRPr/>
              </a:pPr>
              <a:t>23</a:t>
            </a:fld>
            <a:endParaRPr lang="nl-NL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71800" y="2636912"/>
            <a:ext cx="1943100" cy="1247775"/>
          </a:xfrm>
          <a:prstGeom prst="rect">
            <a:avLst/>
          </a:prstGeom>
          <a:noFill/>
        </p:spPr>
      </p:pic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1704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20072" y="5301208"/>
            <a:ext cx="581025" cy="314325"/>
          </a:xfrm>
          <a:prstGeom prst="rect">
            <a:avLst/>
          </a:prstGeom>
          <a:noFill/>
        </p:spPr>
      </p:pic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771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the R-chart:</a:t>
            </a:r>
          </a:p>
          <a:p>
            <a:r>
              <a:rPr lang="en-GB" dirty="0" smtClean="0"/>
              <a:t>Define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16 February 2011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FA68B-9575-43BD-9173-A97427C7E40B}" type="slidenum">
              <a:rPr lang="nl-NL" smtClean="0"/>
              <a:pPr>
                <a:defRPr/>
              </a:pPr>
              <a:t>24</a:t>
            </a:fld>
            <a:endParaRPr lang="nl-NL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0" y="1704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771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3993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23728" y="2924944"/>
            <a:ext cx="3952875" cy="1162050"/>
          </a:xfrm>
          <a:prstGeom prst="rect">
            <a:avLst/>
          </a:prstGeom>
          <a:noFill/>
        </p:spPr>
      </p:pic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0" y="1619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u="sng" dirty="0" smtClean="0"/>
              <a:t>Step 3 : </a:t>
            </a:r>
            <a:r>
              <a:rPr lang="en-GB" dirty="0" smtClean="0"/>
              <a:t>check your ‘in control samples’ (</a:t>
            </a:r>
            <a:r>
              <a:rPr lang="en-GB" dirty="0" err="1" smtClean="0"/>
              <a:t>i.e.the</a:t>
            </a:r>
            <a:r>
              <a:rPr lang="en-GB" dirty="0" smtClean="0"/>
              <a:t> </a:t>
            </a:r>
            <a:r>
              <a:rPr lang="en-GB" dirty="0" err="1" smtClean="0"/>
              <a:t>m.n</a:t>
            </a:r>
            <a:r>
              <a:rPr lang="en-GB" dirty="0" smtClean="0"/>
              <a:t> samples you have based everything on)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If OK: finished</a:t>
            </a:r>
          </a:p>
          <a:p>
            <a:pPr lvl="1"/>
            <a:r>
              <a:rPr lang="en-GB" dirty="0" smtClean="0"/>
              <a:t>If not OK : rectify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16 February 2011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FA68B-9575-43BD-9173-A97427C7E40B}" type="slidenum">
              <a:rPr lang="nl-NL" smtClean="0"/>
              <a:pPr>
                <a:defRPr/>
              </a:pPr>
              <a:t>25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u="sng" dirty="0" smtClean="0"/>
              <a:t>Step 4 : </a:t>
            </a:r>
          </a:p>
          <a:p>
            <a:pPr lvl="1"/>
            <a:r>
              <a:rPr lang="en-GB" dirty="0" smtClean="0"/>
              <a:t>Use these chart values for production process’.</a:t>
            </a:r>
          </a:p>
          <a:p>
            <a:pPr lvl="1"/>
            <a:r>
              <a:rPr lang="en-GB" dirty="0" smtClean="0"/>
              <a:t>Revise everything whenever your process changes</a:t>
            </a:r>
          </a:p>
          <a:p>
            <a:pPr lvl="1"/>
            <a:r>
              <a:rPr lang="en-GB" dirty="0" smtClean="0"/>
              <a:t>Use the s-chart if you have varying sample sizes.</a:t>
            </a:r>
          </a:p>
          <a:p>
            <a:pPr lvl="1"/>
            <a:r>
              <a:rPr lang="en-GB" dirty="0" smtClean="0"/>
              <a:t>If both the x- and the R-chart show non-randomness, try to eliminate  causes in the R-chart first.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16 February 2011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FA68B-9575-43BD-9173-A97427C7E40B}" type="slidenum">
              <a:rPr lang="nl-NL" smtClean="0"/>
              <a:pPr>
                <a:defRPr/>
              </a:pPr>
              <a:t>26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n varies a lot we will prefer to use the s-chart. Also, a lot of standard production software will use s-charts rather than R-charts.</a:t>
            </a:r>
          </a:p>
          <a:p>
            <a:r>
              <a:rPr lang="en-GB" dirty="0" smtClean="0"/>
              <a:t>Methods are similar (see </a:t>
            </a:r>
            <a:r>
              <a:rPr lang="en-GB" dirty="0" err="1" smtClean="0"/>
              <a:t>eqns</a:t>
            </a:r>
            <a:r>
              <a:rPr lang="en-GB" dirty="0" smtClean="0"/>
              <a:t> 15-14 to 15-17 on page 652).</a:t>
            </a:r>
          </a:p>
          <a:p>
            <a:r>
              <a:rPr lang="en-GB" dirty="0" smtClean="0"/>
              <a:t>Note : when using the s-chart, the formulae for the x-chart change slightly (15-17) 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s-chart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16 February 2011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FA68B-9575-43BD-9173-A97427C7E40B}" type="slidenum">
              <a:rPr lang="nl-NL" smtClean="0"/>
              <a:pPr>
                <a:defRPr/>
              </a:pPr>
              <a:t>27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Note: </a:t>
            </a:r>
            <a:r>
              <a:rPr lang="en-GB" dirty="0" err="1" smtClean="0"/>
              <a:t>Eqn</a:t>
            </a:r>
            <a:r>
              <a:rPr lang="en-GB" dirty="0" smtClean="0"/>
              <a:t> 15-14 should change if you do not have a constant sample size ‘n’.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This is the CL.</a:t>
            </a:r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s-chart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16 February 2011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FA68B-9575-43BD-9173-A97427C7E40B}" type="slidenum">
              <a:rPr lang="nl-NL" smtClean="0"/>
              <a:pPr>
                <a:defRPr/>
              </a:pPr>
              <a:t>28</a:t>
            </a:fld>
            <a:endParaRPr lang="nl-NL" dirty="0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41985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87824" y="3140968"/>
            <a:ext cx="2409825" cy="790575"/>
          </a:xfrm>
          <a:prstGeom prst="rect">
            <a:avLst/>
          </a:prstGeom>
          <a:noFill/>
        </p:spPr>
      </p:pic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0" y="1247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Please read p 658 </a:t>
            </a:r>
            <a:r>
              <a:rPr lang="en-GB" dirty="0" smtClean="0">
                <a:sym typeface="Wingdings" pitchFamily="2" charset="2"/>
              </a:rPr>
              <a:t> for similar methods when we only have n=1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Individual measurements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16 February 2011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FA68B-9575-43BD-9173-A97427C7E40B}" type="slidenum">
              <a:rPr lang="nl-NL" smtClean="0"/>
              <a:pPr>
                <a:defRPr/>
              </a:pPr>
              <a:t>29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SPC definitions</a:t>
            </a:r>
          </a:p>
          <a:p>
            <a:r>
              <a:rPr lang="en-GB" dirty="0" smtClean="0"/>
              <a:t>SPC purpose</a:t>
            </a:r>
          </a:p>
          <a:p>
            <a:r>
              <a:rPr lang="en-GB" dirty="0" smtClean="0"/>
              <a:t>Control charts</a:t>
            </a:r>
          </a:p>
          <a:p>
            <a:r>
              <a:rPr lang="en-GB" dirty="0" smtClean="0"/>
              <a:t>LSL, USL, C</a:t>
            </a:r>
            <a:r>
              <a:rPr lang="en-GB" baseline="-25000" dirty="0" smtClean="0"/>
              <a:t>p</a:t>
            </a:r>
            <a:r>
              <a:rPr lang="en-GB" dirty="0" smtClean="0"/>
              <a:t>, </a:t>
            </a:r>
            <a:r>
              <a:rPr lang="en-GB" dirty="0" err="1" smtClean="0"/>
              <a:t>C</a:t>
            </a:r>
            <a:r>
              <a:rPr lang="en-GB" sz="2800" baseline="-25000" dirty="0" err="1" smtClean="0"/>
              <a:t>pk</a:t>
            </a:r>
            <a:r>
              <a:rPr lang="en-GB" sz="2800" baseline="-25000" dirty="0" smtClean="0"/>
              <a:t>,</a:t>
            </a:r>
            <a:r>
              <a:rPr lang="en-GB" sz="2800" dirty="0" smtClean="0"/>
              <a:t> </a:t>
            </a:r>
            <a:r>
              <a:rPr lang="en-GB" dirty="0" smtClean="0"/>
              <a:t>P</a:t>
            </a:r>
            <a:r>
              <a:rPr lang="en-GB" baseline="-25000" dirty="0" smtClean="0"/>
              <a:t>p</a:t>
            </a:r>
            <a:r>
              <a:rPr lang="en-GB" dirty="0" smtClean="0"/>
              <a:t>, </a:t>
            </a:r>
            <a:r>
              <a:rPr lang="en-GB" dirty="0" err="1" smtClean="0"/>
              <a:t>P</a:t>
            </a:r>
            <a:r>
              <a:rPr lang="en-GB" sz="2800" baseline="-25000" dirty="0" err="1" smtClean="0"/>
              <a:t>pk</a:t>
            </a:r>
            <a:endParaRPr lang="en-GB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Lecture content</a:t>
            </a:r>
            <a:endParaRPr lang="en-GB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FA68B-9575-43BD-9173-A97427C7E40B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See chapter 15.5 (page 662)</a:t>
            </a:r>
          </a:p>
          <a:p>
            <a:endParaRPr lang="en-GB" dirty="0" smtClean="0"/>
          </a:p>
          <a:p>
            <a:r>
              <a:rPr lang="en-GB" dirty="0" smtClean="0"/>
              <a:t>PCR in this book (Process Capability Ratio) also often called ‘Cp’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Process Capability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16 February 2011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FA68B-9575-43BD-9173-A97427C7E40B}" type="slidenum">
              <a:rPr lang="nl-NL" smtClean="0"/>
              <a:pPr>
                <a:defRPr/>
              </a:pPr>
              <a:t>30</a:t>
            </a:fld>
            <a:endParaRPr lang="nl-NL" dirty="0"/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4505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31840" y="4581128"/>
            <a:ext cx="2457450" cy="552450"/>
          </a:xfrm>
          <a:prstGeom prst="rect">
            <a:avLst/>
          </a:prstGeom>
          <a:noFill/>
        </p:spPr>
      </p:pic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16 February 2011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FA68B-9575-43BD-9173-A97427C7E40B}" type="slidenum">
              <a:rPr lang="nl-NL" smtClean="0"/>
              <a:pPr>
                <a:defRPr/>
              </a:pPr>
              <a:t>31</a:t>
            </a:fld>
            <a:endParaRPr lang="nl-NL" dirty="0"/>
          </a:p>
        </p:txBody>
      </p:sp>
      <p:pic>
        <p:nvPicPr>
          <p:cNvPr id="471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14612" y="1981994"/>
            <a:ext cx="3914775" cy="3762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16 February 2011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FA68B-9575-43BD-9173-A97427C7E40B}" type="slidenum">
              <a:rPr lang="nl-NL" smtClean="0"/>
              <a:pPr>
                <a:defRPr/>
              </a:pPr>
              <a:t>32</a:t>
            </a:fld>
            <a:endParaRPr lang="nl-NL" dirty="0"/>
          </a:p>
        </p:txBody>
      </p:sp>
      <p:pic>
        <p:nvPicPr>
          <p:cNvPr id="481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8396" y="1600200"/>
            <a:ext cx="584720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16 February 2011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FA68B-9575-43BD-9173-A97427C7E40B}" type="slidenum">
              <a:rPr lang="nl-NL" smtClean="0"/>
              <a:pPr>
                <a:defRPr/>
              </a:pPr>
              <a:t>33</a:t>
            </a:fld>
            <a:endParaRPr lang="nl-NL" dirty="0"/>
          </a:p>
        </p:txBody>
      </p:sp>
      <p:pic>
        <p:nvPicPr>
          <p:cNvPr id="491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6422" y="1600200"/>
            <a:ext cx="59711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Cp capability Ratings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16 February 2011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FA68B-9575-43BD-9173-A97427C7E40B}" type="slidenum">
              <a:rPr lang="nl-NL" smtClean="0"/>
              <a:pPr>
                <a:defRPr/>
              </a:pPr>
              <a:t>34</a:t>
            </a:fld>
            <a:endParaRPr lang="nl-NL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1524000" y="3244437"/>
          <a:ext cx="6096000" cy="1237488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900" b="1" dirty="0">
                          <a:latin typeface="Arial"/>
                          <a:ea typeface="Times New Roman"/>
                          <a:cs typeface="Times New Roman"/>
                        </a:rPr>
                        <a:t>Cp values</a:t>
                      </a: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D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900" b="1">
                          <a:latin typeface="Arial"/>
                          <a:ea typeface="Times New Roman"/>
                          <a:cs typeface="Times New Roman"/>
                        </a:rPr>
                        <a:t>Capability Ratings</a:t>
                      </a:r>
                      <a:endParaRPr lang="en-GB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2CD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900">
                          <a:latin typeface="Arial"/>
                          <a:ea typeface="Times New Roman"/>
                          <a:cs typeface="Times New Roman"/>
                        </a:rPr>
                        <a:t>Cp &gt; 2.00</a:t>
                      </a:r>
                      <a:endParaRPr lang="en-GB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900" dirty="0" smtClean="0">
                          <a:latin typeface="Arial"/>
                          <a:ea typeface="Times New Roman"/>
                          <a:cs typeface="Times New Roman"/>
                        </a:rPr>
                        <a:t>Terrific </a:t>
                      </a:r>
                      <a:r>
                        <a:rPr lang="en-GB" sz="900" b="1" dirty="0" smtClean="0">
                          <a:latin typeface="Arial"/>
                          <a:ea typeface="Times New Roman"/>
                          <a:cs typeface="Times New Roman"/>
                        </a:rPr>
                        <a:t>(Six-Sigma</a:t>
                      </a:r>
                      <a:r>
                        <a:rPr lang="en-GB" sz="900" dirty="0" smtClean="0">
                          <a:latin typeface="Arial"/>
                          <a:ea typeface="Times New Roman"/>
                          <a:cs typeface="Times New Roman"/>
                        </a:rPr>
                        <a:t>)</a:t>
                      </a: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A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900">
                          <a:latin typeface="Arial"/>
                          <a:ea typeface="Times New Roman"/>
                          <a:cs typeface="Times New Roman"/>
                        </a:rPr>
                        <a:t>1.67 &lt; Cp &lt; 2.00</a:t>
                      </a:r>
                      <a:endParaRPr lang="en-GB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900">
                          <a:latin typeface="Arial"/>
                          <a:ea typeface="Times New Roman"/>
                          <a:cs typeface="Times New Roman"/>
                        </a:rPr>
                        <a:t>Excellent</a:t>
                      </a:r>
                      <a:endParaRPr lang="en-GB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A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900">
                          <a:latin typeface="Arial"/>
                          <a:ea typeface="Times New Roman"/>
                          <a:cs typeface="Times New Roman"/>
                        </a:rPr>
                        <a:t>1.33 &lt; Cp &lt; 1.67</a:t>
                      </a:r>
                      <a:endParaRPr lang="en-GB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900">
                          <a:latin typeface="Arial"/>
                          <a:ea typeface="Times New Roman"/>
                          <a:cs typeface="Times New Roman"/>
                        </a:rPr>
                        <a:t>Good</a:t>
                      </a:r>
                      <a:endParaRPr lang="en-GB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A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900">
                          <a:latin typeface="Arial"/>
                          <a:ea typeface="Times New Roman"/>
                          <a:cs typeface="Times New Roman"/>
                        </a:rPr>
                        <a:t>1.00 &lt; Cp &lt; 1.33</a:t>
                      </a:r>
                      <a:endParaRPr lang="en-GB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900">
                          <a:latin typeface="Arial"/>
                          <a:ea typeface="Times New Roman"/>
                          <a:cs typeface="Times New Roman"/>
                        </a:rPr>
                        <a:t>Fair</a:t>
                      </a:r>
                      <a:endParaRPr lang="en-GB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A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900">
                          <a:latin typeface="Arial"/>
                          <a:ea typeface="Times New Roman"/>
                          <a:cs typeface="Times New Roman"/>
                        </a:rPr>
                        <a:t>0.67 &lt; Cp &lt; 1.00</a:t>
                      </a:r>
                      <a:endParaRPr lang="en-GB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900">
                          <a:latin typeface="Arial"/>
                          <a:ea typeface="Times New Roman"/>
                          <a:cs typeface="Times New Roman"/>
                        </a:rPr>
                        <a:t>Poor</a:t>
                      </a:r>
                      <a:endParaRPr lang="en-GB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A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900">
                          <a:latin typeface="Arial"/>
                          <a:ea typeface="Times New Roman"/>
                          <a:cs typeface="Times New Roman"/>
                        </a:rPr>
                        <a:t> Cp &lt; 0.67</a:t>
                      </a:r>
                      <a:endParaRPr lang="en-GB" sz="11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A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900" dirty="0">
                          <a:latin typeface="Arial"/>
                          <a:ea typeface="Times New Roman"/>
                          <a:cs typeface="Times New Roman"/>
                        </a:rPr>
                        <a:t>Terrible</a:t>
                      </a:r>
                      <a:endParaRPr lang="en-GB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A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the definition for Cp we use the specification limits. Another measure would be to use the actual process values.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Specification </a:t>
            </a:r>
            <a:r>
              <a:rPr lang="en-GB" dirty="0" err="1" smtClean="0"/>
              <a:t>vs</a:t>
            </a:r>
            <a:r>
              <a:rPr lang="en-GB" dirty="0" smtClean="0"/>
              <a:t> Actual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16 February 2011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FA68B-9575-43BD-9173-A97427C7E40B}" type="slidenum">
              <a:rPr lang="nl-NL" smtClean="0"/>
              <a:pPr>
                <a:defRPr/>
              </a:pPr>
              <a:t>35</a:t>
            </a:fld>
            <a:endParaRPr lang="nl-NL" dirty="0"/>
          </a:p>
        </p:txBody>
      </p:sp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4005064"/>
            <a:ext cx="5334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16 February 2011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FA68B-9575-43BD-9173-A97427C7E40B}" type="slidenum">
              <a:rPr lang="nl-NL" smtClean="0"/>
              <a:pPr>
                <a:defRPr/>
              </a:pPr>
              <a:t>36</a:t>
            </a:fld>
            <a:endParaRPr lang="nl-NL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476672"/>
            <a:ext cx="6667500" cy="589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Compare this with Accuracy and precision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Accuracy and Precision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16 February 2011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FA68B-9575-43BD-9173-A97427C7E40B}" type="slidenum">
              <a:rPr lang="nl-NL" smtClean="0"/>
              <a:pPr>
                <a:defRPr/>
              </a:pPr>
              <a:t>37</a:t>
            </a:fld>
            <a:endParaRPr lang="nl-NL" dirty="0"/>
          </a:p>
        </p:txBody>
      </p:sp>
      <p:pic>
        <p:nvPicPr>
          <p:cNvPr id="1026" name="Picture 2" descr="File:Accuracy and precision.sv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04864"/>
            <a:ext cx="4953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upload.wikimedia.org/wikipedia/commons/thumb/1/10/High_accuracy_Low_precision.svg/150px-High_accuracy_Low_precision.svg.png">
            <a:hlinkClick r:id="rId4" tooltip="Low accuracy, poor precision, good trueness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085184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upload.wikimedia.org/wikipedia/commons/thumb/3/3a/High_precision_Low_accuracy.svg/150px-High_precision_Low_accuracy.svg.png">
            <a:hlinkClick r:id="rId6" tooltip="Low accuracy, good precision, poor trueness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295" y="5085184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12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That’s why you will need to investigate </a:t>
            </a:r>
            <a:r>
              <a:rPr lang="en-GB" dirty="0" err="1" smtClean="0"/>
              <a:t>Cpk</a:t>
            </a:r>
            <a:r>
              <a:rPr lang="en-GB" dirty="0" smtClean="0"/>
              <a:t> as well as Cp !!</a:t>
            </a:r>
          </a:p>
          <a:p>
            <a:endParaRPr lang="en-GB" dirty="0" smtClean="0"/>
          </a:p>
          <a:p>
            <a:r>
              <a:rPr lang="en-GB" dirty="0" smtClean="0"/>
              <a:t>Cp tells us about the width of the curve in relation to our specifications.</a:t>
            </a:r>
          </a:p>
          <a:p>
            <a:r>
              <a:rPr lang="en-GB" dirty="0" err="1" smtClean="0"/>
              <a:t>Cpk</a:t>
            </a:r>
            <a:r>
              <a:rPr lang="en-GB" dirty="0" smtClean="0"/>
              <a:t> tells us about the positioning of the curve in relation to our specifications.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16 February 2011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FA68B-9575-43BD-9173-A97427C7E40B}" type="slidenum">
              <a:rPr lang="nl-NL" smtClean="0"/>
              <a:pPr>
                <a:defRPr/>
              </a:pPr>
              <a:t>38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16 February 2011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FA68B-9575-43BD-9173-A97427C7E40B}" type="slidenum">
              <a:rPr lang="nl-NL" smtClean="0"/>
              <a:pPr>
                <a:defRPr/>
              </a:pPr>
              <a:t>39</a:t>
            </a:fld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84784"/>
            <a:ext cx="654367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1259632" y="1844824"/>
            <a:ext cx="5987008" cy="3417243"/>
          </a:xfrm>
        </p:spPr>
        <p:txBody>
          <a:bodyPr/>
          <a:lstStyle/>
          <a:p>
            <a:pPr>
              <a:buNone/>
            </a:pPr>
            <a:r>
              <a:rPr lang="nl-NL" dirty="0" smtClean="0"/>
              <a:t>Definition :</a:t>
            </a:r>
            <a:r>
              <a:rPr lang="nl-NL" sz="1200" dirty="0" smtClean="0"/>
              <a:t>(probably one of many) </a:t>
            </a:r>
            <a:endParaRPr lang="nl-NL" dirty="0" smtClean="0"/>
          </a:p>
          <a:p>
            <a:pPr>
              <a:buNone/>
            </a:pPr>
            <a:r>
              <a:rPr lang="nl-NL" dirty="0" smtClean="0"/>
              <a:t>SPC is the application of statistical principles and techniques in all stages of production directed towards the economic manufature of a product that is useful and has a market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What is SPC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 rot="16200000">
            <a:off x="9088363" y="5393357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nl-NL" dirty="0" smtClean="0"/>
              <a:t>16 February 2011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FA68B-9575-43BD-9173-A97427C7E40B}" type="slidenum">
              <a:rPr lang="nl-NL" smtClean="0"/>
              <a:pPr>
                <a:defRPr/>
              </a:pPr>
              <a:t>4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16 February 2011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FA68B-9575-43BD-9173-A97427C7E40B}" type="slidenum">
              <a:rPr lang="nl-NL" smtClean="0"/>
              <a:pPr>
                <a:defRPr/>
              </a:pPr>
              <a:t>40</a:t>
            </a:fld>
            <a:endParaRPr lang="nl-N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628800"/>
            <a:ext cx="6962775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16 February 2011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FA68B-9575-43BD-9173-A97427C7E40B}" type="slidenum">
              <a:rPr lang="nl-NL" smtClean="0"/>
              <a:pPr>
                <a:defRPr/>
              </a:pPr>
              <a:t>41</a:t>
            </a:fld>
            <a:endParaRPr lang="nl-N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556792"/>
            <a:ext cx="7027863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16 February 2011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FA68B-9575-43BD-9173-A97427C7E40B}" type="slidenum">
              <a:rPr lang="nl-NL" smtClean="0"/>
              <a:pPr>
                <a:defRPr/>
              </a:pPr>
              <a:t>42</a:t>
            </a:fld>
            <a:endParaRPr lang="nl-N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84784"/>
            <a:ext cx="6942137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16 February 2011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FA68B-9575-43BD-9173-A97427C7E40B}" type="slidenum">
              <a:rPr lang="nl-NL" smtClean="0"/>
              <a:pPr>
                <a:defRPr/>
              </a:pPr>
              <a:t>43</a:t>
            </a:fld>
            <a:endParaRPr lang="nl-NL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8190" y="1753657"/>
            <a:ext cx="6647620" cy="421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16 February 2011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FA68B-9575-43BD-9173-A97427C7E40B}" type="slidenum">
              <a:rPr lang="nl-NL" smtClean="0"/>
              <a:pPr>
                <a:defRPr/>
              </a:pPr>
              <a:t>44</a:t>
            </a:fld>
            <a:endParaRPr lang="nl-N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420888"/>
            <a:ext cx="6210300" cy="3381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nl-NL" smtClean="0"/>
              <a:t>16 February 2011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FA68B-9575-43BD-9173-A97427C7E40B}" type="slidenum">
              <a:rPr lang="nl-NL" smtClean="0"/>
              <a:pPr>
                <a:defRPr/>
              </a:pPr>
              <a:t>45</a:t>
            </a:fld>
            <a:endParaRPr lang="nl-NL" dirty="0"/>
          </a:p>
        </p:txBody>
      </p:sp>
      <p:pic>
        <p:nvPicPr>
          <p:cNvPr id="532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0660" y="1600200"/>
            <a:ext cx="420268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1259632" y="1844824"/>
            <a:ext cx="5987008" cy="3417243"/>
          </a:xfrm>
        </p:spPr>
        <p:txBody>
          <a:bodyPr/>
          <a:lstStyle/>
          <a:p>
            <a:r>
              <a:rPr lang="nl-NL" dirty="0" smtClean="0"/>
              <a:t>To bring and keep the process under statistical control</a:t>
            </a:r>
          </a:p>
          <a:p>
            <a:r>
              <a:rPr lang="nl-NL" dirty="0" smtClean="0"/>
              <a:t>To improve the process (and hence the product)</a:t>
            </a:r>
          </a:p>
          <a:p>
            <a:r>
              <a:rPr lang="nl-NL" dirty="0" smtClean="0"/>
              <a:t>To shift the emphasis from product inspection to process control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Purpose of SPC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 rot="16200000">
            <a:off x="9088363" y="5393357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nl-NL" dirty="0" smtClean="0"/>
              <a:t>16 February 2011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FA68B-9575-43BD-9173-A97427C7E40B}" type="slidenum">
              <a:rPr lang="nl-NL" smtClean="0"/>
              <a:pPr>
                <a:defRPr/>
              </a:pPr>
              <a:t>5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827584" y="1844824"/>
            <a:ext cx="7848872" cy="3417243"/>
          </a:xfrm>
        </p:spPr>
        <p:txBody>
          <a:bodyPr/>
          <a:lstStyle/>
          <a:p>
            <a:pPr>
              <a:buNone/>
            </a:pPr>
            <a:r>
              <a:rPr lang="nl-NL" dirty="0" smtClean="0"/>
              <a:t>The purpose of control charts :</a:t>
            </a:r>
          </a:p>
          <a:p>
            <a:r>
              <a:rPr lang="nl-NL" sz="2400" dirty="0" smtClean="0"/>
              <a:t>The process is continuously checked and evaluated in order to keep it under statistical control. An important task here is to determine if the process is changing and needs adjustment.</a:t>
            </a:r>
          </a:p>
          <a:p>
            <a:endParaRPr lang="nl-NL" sz="2400" dirty="0" smtClean="0"/>
          </a:p>
          <a:p>
            <a:r>
              <a:rPr lang="nl-NL" sz="2400" dirty="0" smtClean="0"/>
              <a:t>If the process is not under statistical control, then the control chart helps to bring it back under control.</a:t>
            </a:r>
          </a:p>
          <a:p>
            <a:endParaRPr lang="nl-NL" sz="18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Control Charts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 rot="16200000">
            <a:off x="9088363" y="5393357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nl-NL" dirty="0" smtClean="0"/>
              <a:t>16 February 2011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FA68B-9575-43BD-9173-A97427C7E40B}" type="slidenum">
              <a:rPr lang="nl-NL" smtClean="0"/>
              <a:pPr>
                <a:defRPr/>
              </a:pPr>
              <a:t>6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827584" y="1844824"/>
            <a:ext cx="7848872" cy="3417243"/>
          </a:xfrm>
        </p:spPr>
        <p:txBody>
          <a:bodyPr/>
          <a:lstStyle/>
          <a:p>
            <a:r>
              <a:rPr lang="nl-NL" sz="1800" dirty="0" smtClean="0"/>
              <a:t>Control charts generally look like this :</a:t>
            </a:r>
          </a:p>
          <a:p>
            <a:endParaRPr lang="nl-NL" sz="1800" dirty="0" smtClean="0"/>
          </a:p>
          <a:p>
            <a:endParaRPr lang="nl-NL" sz="18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Control Charts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 rot="16200000">
            <a:off x="9088363" y="5393357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nl-NL" dirty="0" smtClean="0"/>
              <a:t>16 February 2011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FA68B-9575-43BD-9173-A97427C7E40B}" type="slidenum">
              <a:rPr lang="nl-NL" smtClean="0"/>
              <a:pPr>
                <a:defRPr/>
              </a:pPr>
              <a:t>7</a:t>
            </a:fld>
            <a:endParaRPr lang="nl-NL" dirty="0"/>
          </a:p>
        </p:txBody>
      </p:sp>
      <p:pic>
        <p:nvPicPr>
          <p:cNvPr id="6" name="Picture 5" descr="Tool08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2492896"/>
            <a:ext cx="3909890" cy="2551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827584" y="1844824"/>
            <a:ext cx="7848872" cy="3417243"/>
          </a:xfrm>
        </p:spPr>
        <p:txBody>
          <a:bodyPr/>
          <a:lstStyle/>
          <a:p>
            <a:r>
              <a:rPr lang="nl-NL" sz="1800" dirty="0" smtClean="0"/>
              <a:t>Example with some extra information.    WHAT ???</a:t>
            </a:r>
          </a:p>
          <a:p>
            <a:endParaRPr lang="nl-NL" sz="1800" dirty="0" smtClean="0"/>
          </a:p>
          <a:p>
            <a:endParaRPr lang="nl-NL" sz="18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Control Charts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 rot="16200000">
            <a:off x="9088363" y="5393357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nl-NL" dirty="0" smtClean="0"/>
              <a:t>16 February 2011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FA68B-9575-43BD-9173-A97427C7E40B}" type="slidenum">
              <a:rPr lang="nl-NL" smtClean="0"/>
              <a:pPr>
                <a:defRPr/>
              </a:pPr>
              <a:t>8</a:t>
            </a:fld>
            <a:endParaRPr lang="nl-NL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899592" y="2708920"/>
          <a:ext cx="733425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827584" y="1844824"/>
            <a:ext cx="7848872" cy="3417243"/>
          </a:xfrm>
        </p:spPr>
        <p:txBody>
          <a:bodyPr/>
          <a:lstStyle/>
          <a:p>
            <a:r>
              <a:rPr lang="nl-NL" sz="1800" dirty="0" smtClean="0"/>
              <a:t>Quality characteristic is normally distributed, mean   </a:t>
            </a:r>
            <a:r>
              <a:rPr lang="el-GR" sz="1800" dirty="0" smtClean="0"/>
              <a:t>μ</a:t>
            </a:r>
            <a:r>
              <a:rPr lang="en-GB" sz="1800" dirty="0" smtClean="0"/>
              <a:t>  and stand dev   </a:t>
            </a:r>
            <a:r>
              <a:rPr lang="el-GR" sz="1800" dirty="0" smtClean="0"/>
              <a:t>σ</a:t>
            </a:r>
            <a:endParaRPr lang="en-GB" sz="1800" dirty="0" smtClean="0"/>
          </a:p>
          <a:p>
            <a:r>
              <a:rPr lang="en-GB" sz="1800" dirty="0" smtClean="0"/>
              <a:t>Sample size of n</a:t>
            </a:r>
          </a:p>
          <a:p>
            <a:r>
              <a:rPr lang="en-GB" sz="1800" dirty="0" smtClean="0"/>
              <a:t>Gives average and </a:t>
            </a:r>
            <a:r>
              <a:rPr lang="en-GB" sz="1800" dirty="0" err="1" smtClean="0"/>
              <a:t>s.d</a:t>
            </a:r>
            <a:r>
              <a:rPr lang="en-GB" sz="1800" dirty="0" smtClean="0"/>
              <a:t>. (x</a:t>
            </a:r>
            <a:r>
              <a:rPr lang="en-GB" sz="1800" baseline="-25000" dirty="0" smtClean="0"/>
              <a:t>av</a:t>
            </a:r>
            <a:r>
              <a:rPr lang="en-GB" sz="1800" dirty="0" smtClean="0"/>
              <a:t> and s)</a:t>
            </a:r>
          </a:p>
          <a:p>
            <a:r>
              <a:rPr lang="en-GB" sz="1800" dirty="0" smtClean="0"/>
              <a:t>x</a:t>
            </a:r>
            <a:r>
              <a:rPr lang="en-GB" sz="1800" baseline="-25000" dirty="0" smtClean="0"/>
              <a:t>av </a:t>
            </a:r>
            <a:r>
              <a:rPr lang="en-GB" sz="1800" dirty="0" smtClean="0"/>
              <a:t>is also ND, with mean </a:t>
            </a:r>
            <a:r>
              <a:rPr lang="el-GR" sz="1800" dirty="0" smtClean="0"/>
              <a:t>μ</a:t>
            </a:r>
            <a:r>
              <a:rPr lang="en-GB" sz="1800" dirty="0" smtClean="0"/>
              <a:t>  and stand dev   </a:t>
            </a:r>
            <a:r>
              <a:rPr lang="el-GR" sz="1800" dirty="0" smtClean="0"/>
              <a:t>σ</a:t>
            </a:r>
            <a:r>
              <a:rPr lang="en-GB" sz="1800" dirty="0" smtClean="0"/>
              <a:t>/√n.    (WHY ??)</a:t>
            </a:r>
          </a:p>
          <a:p>
            <a:r>
              <a:rPr lang="en-GB" sz="1800" dirty="0" smtClean="0"/>
              <a:t>Because of the central limit theorem, </a:t>
            </a:r>
            <a:r>
              <a:rPr lang="en-GB" sz="1800" dirty="0" smtClean="0"/>
              <a:t>the above will </a:t>
            </a:r>
            <a:r>
              <a:rPr lang="en-GB" sz="1800" dirty="0" smtClean="0"/>
              <a:t>also apply if the quality characteristic is not normally distributed. (Why ??)</a:t>
            </a:r>
          </a:p>
          <a:p>
            <a:r>
              <a:rPr lang="en-GB" sz="1800" dirty="0" smtClean="0"/>
              <a:t>Mean and </a:t>
            </a:r>
            <a:r>
              <a:rPr lang="en-GB" sz="1800" dirty="0" err="1" smtClean="0"/>
              <a:t>sd</a:t>
            </a:r>
            <a:r>
              <a:rPr lang="en-GB" sz="1800" dirty="0" smtClean="0"/>
              <a:t> not normally known, so should be estimated from a number (20-25) of tests when the process is </a:t>
            </a:r>
            <a:r>
              <a:rPr lang="en-GB" sz="1800" u="sng" dirty="0" smtClean="0"/>
              <a:t>thought</a:t>
            </a:r>
            <a:r>
              <a:rPr lang="en-GB" sz="1800" dirty="0" smtClean="0"/>
              <a:t> to be in control.</a:t>
            </a:r>
          </a:p>
          <a:p>
            <a:endParaRPr lang="nl-NL" sz="1800" dirty="0" smtClean="0"/>
          </a:p>
          <a:p>
            <a:endParaRPr lang="nl-NL" sz="18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Shewhart Control Charts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 rot="16200000">
            <a:off x="9088363" y="5393357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nl-NL" dirty="0" smtClean="0"/>
              <a:t>16 February 2011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FA68B-9575-43BD-9173-A97427C7E40B}" type="slidenum">
              <a:rPr lang="nl-NL" smtClean="0"/>
              <a:pPr>
                <a:defRPr/>
              </a:pPr>
              <a:t>9</a:t>
            </a:fld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7C39094E267C4E8F4C8F71A93860BB" ma:contentTypeVersion="0" ma:contentTypeDescription="Create a new document." ma:contentTypeScope="" ma:versionID="0fece1090a754d9b56b80de25bfdbe0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C65CF673-E139-41A9-ADC9-8923327F7F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71AC89-B782-4C6C-B273-56C06BC425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D9C3657E-C0D2-47E0-9C5E-EC71ABE6DE39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10052</TotalTime>
  <Words>1380</Words>
  <Application>Microsoft Office PowerPoint</Application>
  <PresentationFormat>On-screen Show (4:3)</PresentationFormat>
  <Paragraphs>259</Paragraphs>
  <Slides>45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Statistical Process Control</vt:lpstr>
      <vt:lpstr>Lecture Objectives</vt:lpstr>
      <vt:lpstr>Lecture content</vt:lpstr>
      <vt:lpstr>What is SPC</vt:lpstr>
      <vt:lpstr>Purpose of SPC</vt:lpstr>
      <vt:lpstr>Control Charts</vt:lpstr>
      <vt:lpstr>Control Charts</vt:lpstr>
      <vt:lpstr>Control Charts</vt:lpstr>
      <vt:lpstr>Shewhart Control Charts</vt:lpstr>
      <vt:lpstr>Intermezzo: Where did the √ come from?</vt:lpstr>
      <vt:lpstr>What was the Central Limit theorem again?</vt:lpstr>
      <vt:lpstr>Statistical process Control</vt:lpstr>
      <vt:lpstr>Methods</vt:lpstr>
      <vt:lpstr>PowerPoint Presentation</vt:lpstr>
      <vt:lpstr>PowerPoint Presentation</vt:lpstr>
      <vt:lpstr>Control charts</vt:lpstr>
      <vt:lpstr>PowerPoint Presentation</vt:lpstr>
      <vt:lpstr>Setting up charts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s-chart</vt:lpstr>
      <vt:lpstr>The s-chart</vt:lpstr>
      <vt:lpstr>Individual measurements</vt:lpstr>
      <vt:lpstr>Process Capability</vt:lpstr>
      <vt:lpstr>PowerPoint Presentation</vt:lpstr>
      <vt:lpstr>PowerPoint Presentation</vt:lpstr>
      <vt:lpstr>PowerPoint Presentation</vt:lpstr>
      <vt:lpstr>Cp capability Ratings</vt:lpstr>
      <vt:lpstr>Specification vs Actual</vt:lpstr>
      <vt:lpstr>PowerPoint Presentation</vt:lpstr>
      <vt:lpstr>Accuracy and Precision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Hanze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Electronics</dc:title>
  <dc:creator>Marien van Westen</dc:creator>
  <cp:lastModifiedBy>Bryan Williams</cp:lastModifiedBy>
  <cp:revision>346</cp:revision>
  <dcterms:created xsi:type="dcterms:W3CDTF">2007-10-13T15:18:06Z</dcterms:created>
  <dcterms:modified xsi:type="dcterms:W3CDTF">2015-02-20T15:23:23Z</dcterms:modified>
</cp:coreProperties>
</file>