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4"/>
  </p:notesMasterIdLst>
  <p:handoutMasterIdLst>
    <p:handoutMasterId r:id="rId25"/>
  </p:handoutMasterIdLst>
  <p:sldIdLst>
    <p:sldId id="356" r:id="rId2"/>
    <p:sldId id="334" r:id="rId3"/>
    <p:sldId id="335" r:id="rId4"/>
    <p:sldId id="329" r:id="rId5"/>
    <p:sldId id="330" r:id="rId6"/>
    <p:sldId id="331" r:id="rId7"/>
    <p:sldId id="336" r:id="rId8"/>
    <p:sldId id="342" r:id="rId9"/>
    <p:sldId id="344" r:id="rId10"/>
    <p:sldId id="345" r:id="rId11"/>
    <p:sldId id="332" r:id="rId12"/>
    <p:sldId id="333" r:id="rId13"/>
    <p:sldId id="354" r:id="rId14"/>
    <p:sldId id="346" r:id="rId15"/>
    <p:sldId id="347" r:id="rId16"/>
    <p:sldId id="348" r:id="rId17"/>
    <p:sldId id="343" r:id="rId18"/>
    <p:sldId id="357" r:id="rId19"/>
    <p:sldId id="358" r:id="rId20"/>
    <p:sldId id="359" r:id="rId21"/>
    <p:sldId id="363" r:id="rId22"/>
    <p:sldId id="36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2" autoAdjust="0"/>
    <p:restoredTop sz="87097" autoAdjust="0"/>
  </p:normalViewPr>
  <p:slideViewPr>
    <p:cSldViewPr snapToGrid="0" snapToObjects="1">
      <p:cViewPr>
        <p:scale>
          <a:sx n="98" d="100"/>
          <a:sy n="98" d="100"/>
        </p:scale>
        <p:origin x="-61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1AFE30-2F3D-4F85-82D3-10A87065868B}" type="datetimeFigureOut">
              <a:rPr lang="en-US" smtClean="0"/>
              <a:pPr/>
              <a:t>8/24/2016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82AA14-8FFF-4C1F-BA77-53B755D67678}" type="slidenum">
              <a:rPr lang="en-US" smtClean="0"/>
              <a:pPr/>
              <a:t>‹#›</a:t>
            </a:fld>
            <a:endParaRPr lang="en-US"/>
          </a:p>
        </p:txBody>
      </p:sp>
    </p:spTree>
    <p:extLst>
      <p:ext uri="{BB962C8B-B14F-4D97-AF65-F5344CB8AC3E}">
        <p14:creationId xmlns:p14="http://schemas.microsoft.com/office/powerpoint/2010/main" val="762672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909EA6-27B2-4AD2-8574-C12ACBE82E3C}" type="datetimeFigureOut">
              <a:rPr lang="en-US" smtClean="0"/>
              <a:pPr/>
              <a:t>8/24/2016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B9995-E346-4DE6-AED4-1D08D176CED7}" type="slidenum">
              <a:rPr lang="en-US" smtClean="0"/>
              <a:pPr/>
              <a:t>‹#›</a:t>
            </a:fld>
            <a:endParaRPr lang="en-US"/>
          </a:p>
        </p:txBody>
      </p:sp>
    </p:spTree>
    <p:extLst>
      <p:ext uri="{BB962C8B-B14F-4D97-AF65-F5344CB8AC3E}">
        <p14:creationId xmlns:p14="http://schemas.microsoft.com/office/powerpoint/2010/main" val="2078848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7D4A881D-4847-8241-A2AF-3FB069F11AD1}"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51AF9-8A49-B647-ABA0-47C2A013FDF6}" type="slidenum">
              <a:rPr lang="en-US" smtClean="0"/>
              <a:pPr/>
              <a:t>‹#›</a:t>
            </a:fld>
            <a:endParaRPr lang="en-US"/>
          </a:p>
        </p:txBody>
      </p:sp>
    </p:spTree>
    <p:extLst>
      <p:ext uri="{BB962C8B-B14F-4D97-AF65-F5344CB8AC3E}">
        <p14:creationId xmlns:p14="http://schemas.microsoft.com/office/powerpoint/2010/main" val="285316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7D4A881D-4847-8241-A2AF-3FB069F11AD1}"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51AF9-8A49-B647-ABA0-47C2A013FDF6}" type="slidenum">
              <a:rPr lang="en-US" smtClean="0"/>
              <a:pPr/>
              <a:t>‹#›</a:t>
            </a:fld>
            <a:endParaRPr lang="en-US"/>
          </a:p>
        </p:txBody>
      </p:sp>
    </p:spTree>
    <p:extLst>
      <p:ext uri="{BB962C8B-B14F-4D97-AF65-F5344CB8AC3E}">
        <p14:creationId xmlns:p14="http://schemas.microsoft.com/office/powerpoint/2010/main" val="312386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7D4A881D-4847-8241-A2AF-3FB069F11AD1}"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51AF9-8A49-B647-ABA0-47C2A013FDF6}" type="slidenum">
              <a:rPr lang="en-US" smtClean="0"/>
              <a:pPr/>
              <a:t>‹#›</a:t>
            </a:fld>
            <a:endParaRPr lang="en-US"/>
          </a:p>
        </p:txBody>
      </p:sp>
    </p:spTree>
    <p:extLst>
      <p:ext uri="{BB962C8B-B14F-4D97-AF65-F5344CB8AC3E}">
        <p14:creationId xmlns:p14="http://schemas.microsoft.com/office/powerpoint/2010/main" val="19974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7D4A881D-4847-8241-A2AF-3FB069F11AD1}"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51AF9-8A49-B647-ABA0-47C2A013FDF6}" type="slidenum">
              <a:rPr lang="en-US" smtClean="0"/>
              <a:pPr/>
              <a:t>‹#›</a:t>
            </a:fld>
            <a:endParaRPr lang="en-US"/>
          </a:p>
        </p:txBody>
      </p:sp>
    </p:spTree>
    <p:extLst>
      <p:ext uri="{BB962C8B-B14F-4D97-AF65-F5344CB8AC3E}">
        <p14:creationId xmlns:p14="http://schemas.microsoft.com/office/powerpoint/2010/main" val="24841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4A881D-4847-8241-A2AF-3FB069F11AD1}"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51AF9-8A49-B647-ABA0-47C2A013FDF6}" type="slidenum">
              <a:rPr lang="en-US" smtClean="0"/>
              <a:pPr/>
              <a:t>‹#›</a:t>
            </a:fld>
            <a:endParaRPr lang="en-US"/>
          </a:p>
        </p:txBody>
      </p:sp>
    </p:spTree>
    <p:extLst>
      <p:ext uri="{BB962C8B-B14F-4D97-AF65-F5344CB8AC3E}">
        <p14:creationId xmlns:p14="http://schemas.microsoft.com/office/powerpoint/2010/main" val="308882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7D4A881D-4847-8241-A2AF-3FB069F11AD1}" type="datetimeFigureOut">
              <a:rPr lang="en-US" smtClean="0"/>
              <a:pPr/>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51AF9-8A49-B647-ABA0-47C2A013FDF6}" type="slidenum">
              <a:rPr lang="en-US" smtClean="0"/>
              <a:pPr/>
              <a:t>‹#›</a:t>
            </a:fld>
            <a:endParaRPr lang="en-US"/>
          </a:p>
        </p:txBody>
      </p:sp>
    </p:spTree>
    <p:extLst>
      <p:ext uri="{BB962C8B-B14F-4D97-AF65-F5344CB8AC3E}">
        <p14:creationId xmlns:p14="http://schemas.microsoft.com/office/powerpoint/2010/main" val="33624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7D4A881D-4847-8241-A2AF-3FB069F11AD1}" type="datetimeFigureOut">
              <a:rPr lang="en-US" smtClean="0"/>
              <a:pPr/>
              <a:t>8/24/2016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51AF9-8A49-B647-ABA0-47C2A013FDF6}" type="slidenum">
              <a:rPr lang="en-US" smtClean="0"/>
              <a:pPr/>
              <a:t>‹#›</a:t>
            </a:fld>
            <a:endParaRPr lang="en-US"/>
          </a:p>
        </p:txBody>
      </p:sp>
    </p:spTree>
    <p:extLst>
      <p:ext uri="{BB962C8B-B14F-4D97-AF65-F5344CB8AC3E}">
        <p14:creationId xmlns:p14="http://schemas.microsoft.com/office/powerpoint/2010/main" val="131245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7D4A881D-4847-8241-A2AF-3FB069F11AD1}" type="datetimeFigureOut">
              <a:rPr lang="en-US" smtClean="0"/>
              <a:pPr/>
              <a:t>8/24/2016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51AF9-8A49-B647-ABA0-47C2A013FDF6}" type="slidenum">
              <a:rPr lang="en-US" smtClean="0"/>
              <a:pPr/>
              <a:t>‹#›</a:t>
            </a:fld>
            <a:endParaRPr lang="en-US"/>
          </a:p>
        </p:txBody>
      </p:sp>
    </p:spTree>
    <p:extLst>
      <p:ext uri="{BB962C8B-B14F-4D97-AF65-F5344CB8AC3E}">
        <p14:creationId xmlns:p14="http://schemas.microsoft.com/office/powerpoint/2010/main" val="9370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4A881D-4847-8241-A2AF-3FB069F11AD1}" type="datetimeFigureOut">
              <a:rPr lang="en-US" smtClean="0"/>
              <a:pPr/>
              <a:t>8/24/2016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F51AF9-8A49-B647-ABA0-47C2A013FDF6}" type="slidenum">
              <a:rPr lang="en-US" smtClean="0"/>
              <a:pPr/>
              <a:t>‹#›</a:t>
            </a:fld>
            <a:endParaRPr lang="en-US"/>
          </a:p>
        </p:txBody>
      </p:sp>
    </p:spTree>
    <p:extLst>
      <p:ext uri="{BB962C8B-B14F-4D97-AF65-F5344CB8AC3E}">
        <p14:creationId xmlns:p14="http://schemas.microsoft.com/office/powerpoint/2010/main" val="346851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4A881D-4847-8241-A2AF-3FB069F11AD1}" type="datetimeFigureOut">
              <a:rPr lang="en-US" smtClean="0"/>
              <a:pPr/>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51AF9-8A49-B647-ABA0-47C2A013FDF6}" type="slidenum">
              <a:rPr lang="en-US" smtClean="0"/>
              <a:pPr/>
              <a:t>‹#›</a:t>
            </a:fld>
            <a:endParaRPr lang="en-US"/>
          </a:p>
        </p:txBody>
      </p:sp>
    </p:spTree>
    <p:extLst>
      <p:ext uri="{BB962C8B-B14F-4D97-AF65-F5344CB8AC3E}">
        <p14:creationId xmlns:p14="http://schemas.microsoft.com/office/powerpoint/2010/main" val="209837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4A881D-4847-8241-A2AF-3FB069F11AD1}" type="datetimeFigureOut">
              <a:rPr lang="en-US" smtClean="0"/>
              <a:pPr/>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51AF9-8A49-B647-ABA0-47C2A013FDF6}" type="slidenum">
              <a:rPr lang="en-US" smtClean="0"/>
              <a:pPr/>
              <a:t>‹#›</a:t>
            </a:fld>
            <a:endParaRPr lang="en-US"/>
          </a:p>
        </p:txBody>
      </p:sp>
    </p:spTree>
    <p:extLst>
      <p:ext uri="{BB962C8B-B14F-4D97-AF65-F5344CB8AC3E}">
        <p14:creationId xmlns:p14="http://schemas.microsoft.com/office/powerpoint/2010/main" val="285818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A881D-4847-8241-A2AF-3FB069F11AD1}" type="datetimeFigureOut">
              <a:rPr lang="en-US" smtClean="0"/>
              <a:pPr/>
              <a:t>8/24/2016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51AF9-8A49-B647-ABA0-47C2A013FDF6}" type="slidenum">
              <a:rPr lang="en-US" smtClean="0"/>
              <a:pPr/>
              <a:t>‹#›</a:t>
            </a:fld>
            <a:endParaRPr lang="en-US"/>
          </a:p>
        </p:txBody>
      </p:sp>
    </p:spTree>
    <p:extLst>
      <p:ext uri="{BB962C8B-B14F-4D97-AF65-F5344CB8AC3E}">
        <p14:creationId xmlns:p14="http://schemas.microsoft.com/office/powerpoint/2010/main" val="42154040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utations.mp4"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Sex%20linked.mp4"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75000"/>
            </a:schemeClr>
          </a:solidFill>
        </p:spPr>
        <p:txBody>
          <a:bodyPr>
            <a:scene3d>
              <a:camera prst="orthographicFront"/>
              <a:lightRig rig="balanced" dir="t">
                <a:rot lat="0" lon="0" rev="2100000"/>
              </a:lightRig>
            </a:scene3d>
            <a:sp3d extrusionH="57150" prstMaterial="metal">
              <a:bevelT w="38100" h="25400"/>
              <a:contourClr>
                <a:schemeClr val="bg2"/>
              </a:contourClr>
            </a:sp3d>
          </a:bodyPr>
          <a:lstStyle/>
          <a:p>
            <a:r>
              <a:rPr lang="en-ZA" b="1" dirty="0" smtClean="0">
                <a:ln w="50800"/>
                <a:solidFill>
                  <a:schemeClr val="bg1">
                    <a:shade val="50000"/>
                  </a:schemeClr>
                </a:solidFill>
              </a:rPr>
              <a:t>GENETICS</a:t>
            </a:r>
            <a:endParaRPr lang="en-ZA" b="1" dirty="0">
              <a:ln w="50800"/>
              <a:solidFill>
                <a:schemeClr val="bg1">
                  <a:shade val="50000"/>
                </a:schemeClr>
              </a:solidFill>
            </a:endParaRPr>
          </a:p>
        </p:txBody>
      </p:sp>
      <p:sp>
        <p:nvSpPr>
          <p:cNvPr id="3" name="Subtitle 2"/>
          <p:cNvSpPr>
            <a:spLocks noGrp="1"/>
          </p:cNvSpPr>
          <p:nvPr>
            <p:ph type="subTitle" idx="1"/>
          </p:nvPr>
        </p:nvSpPr>
        <p:spPr>
          <a:solidFill>
            <a:schemeClr val="accent2">
              <a:lumMod val="60000"/>
              <a:lumOff val="40000"/>
            </a:schemeClr>
          </a:solidFill>
        </p:spPr>
        <p:txBody>
          <a:bodyPr>
            <a:normAutofit/>
          </a:bodyPr>
          <a:lstStyle/>
          <a:p>
            <a:r>
              <a:rPr lang="en-ZA"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Mutations, Pedigree diagrams dihybrid crossings, genetic engineering</a:t>
            </a:r>
          </a:p>
        </p:txBody>
      </p:sp>
    </p:spTree>
    <p:extLst>
      <p:ext uri="{BB962C8B-B14F-4D97-AF65-F5344CB8AC3E}">
        <p14:creationId xmlns:p14="http://schemas.microsoft.com/office/powerpoint/2010/main" val="2651721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439738" y="333375"/>
            <a:ext cx="7543800" cy="1295400"/>
          </a:xfrm>
        </p:spPr>
        <p:txBody>
          <a:bodyPr/>
          <a:lstStyle/>
          <a:p>
            <a:pPr algn="ctr" eaLnBrk="1" hangingPunct="1"/>
            <a:r>
              <a:rPr lang="en-ZA" altLang="en-US" sz="2200" dirty="0" smtClean="0"/>
              <a:t>Memo Activity 1</a:t>
            </a:r>
            <a:br>
              <a:rPr lang="en-ZA" altLang="en-US" sz="2200" dirty="0" smtClean="0"/>
            </a:br>
            <a:r>
              <a:rPr lang="en-ZA" altLang="en-US" sz="2200" dirty="0" smtClean="0"/>
              <a:t>Complete the following activity in pairs</a:t>
            </a:r>
            <a:br>
              <a:rPr lang="en-ZA" altLang="en-US" sz="2200" dirty="0" smtClean="0"/>
            </a:br>
            <a:r>
              <a:rPr lang="en-ZA" altLang="en-US" sz="2200" dirty="0" smtClean="0"/>
              <a:t>  </a:t>
            </a:r>
            <a:r>
              <a:rPr lang="en-ZA" altLang="en-US" sz="1100" dirty="0" smtClean="0"/>
              <a:t>The diagram below shows the inheritance of broad or thin lips in humans. Broad lips (B)  is dominant over thin lips(b).</a:t>
            </a:r>
            <a:br>
              <a:rPr lang="en-ZA" altLang="en-US" sz="1100" dirty="0" smtClean="0"/>
            </a:br>
            <a:r>
              <a:rPr lang="en-ZA" altLang="en-US" sz="1100" b="1" dirty="0" smtClean="0"/>
              <a:t>Individual 2 is homozygous</a:t>
            </a:r>
            <a:r>
              <a:rPr lang="en-ZA" altLang="en-US" sz="1100" dirty="0" smtClean="0"/>
              <a:t>. </a:t>
            </a:r>
            <a:r>
              <a:rPr lang="en-GB" altLang="en-US" sz="1100" dirty="0" smtClean="0"/>
              <a:t>Use the letters B and b and write down the phenotypes and genotypes of individuals</a:t>
            </a:r>
            <a:endParaRPr lang="en-GB" altLang="en-US" sz="1300" dirty="0" smtClean="0"/>
          </a:p>
        </p:txBody>
      </p:sp>
      <p:sp>
        <p:nvSpPr>
          <p:cNvPr id="25606" name="Rectangle 3"/>
          <p:cNvSpPr>
            <a:spLocks noChangeArrowheads="1"/>
          </p:cNvSpPr>
          <p:nvPr/>
        </p:nvSpPr>
        <p:spPr bwMode="auto">
          <a:xfrm>
            <a:off x="539750" y="1773238"/>
            <a:ext cx="6477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07" name="Oval 4"/>
          <p:cNvSpPr>
            <a:spLocks noChangeArrowheads="1"/>
          </p:cNvSpPr>
          <p:nvPr/>
        </p:nvSpPr>
        <p:spPr bwMode="auto">
          <a:xfrm>
            <a:off x="2339975" y="1773238"/>
            <a:ext cx="719138" cy="504825"/>
          </a:xfrm>
          <a:prstGeom prst="ellipse">
            <a:avLst/>
          </a:prstGeom>
          <a:solidFill>
            <a:schemeClr val="bg2">
              <a:lumMod val="75000"/>
            </a:schemeClr>
          </a:solidFill>
          <a:ln w="9525">
            <a:solidFill>
              <a:schemeClr val="tx1"/>
            </a:solidFill>
            <a:round/>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08" name="Oval 5"/>
          <p:cNvSpPr>
            <a:spLocks noChangeArrowheads="1"/>
          </p:cNvSpPr>
          <p:nvPr/>
        </p:nvSpPr>
        <p:spPr bwMode="auto">
          <a:xfrm>
            <a:off x="755650" y="3284538"/>
            <a:ext cx="719138" cy="504825"/>
          </a:xfrm>
          <a:prstGeom prst="ellipse">
            <a:avLst/>
          </a:prstGeom>
          <a:solidFill>
            <a:schemeClr val="bg2">
              <a:lumMod val="75000"/>
            </a:schemeClr>
          </a:solidFill>
          <a:ln w="9525">
            <a:solidFill>
              <a:schemeClr val="tx1"/>
            </a:solidFill>
            <a:round/>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09" name="Rectangle 6"/>
          <p:cNvSpPr>
            <a:spLocks noChangeArrowheads="1"/>
          </p:cNvSpPr>
          <p:nvPr/>
        </p:nvSpPr>
        <p:spPr bwMode="auto">
          <a:xfrm>
            <a:off x="1979613" y="3357563"/>
            <a:ext cx="647700" cy="431800"/>
          </a:xfrm>
          <a:prstGeom prst="rect">
            <a:avLst/>
          </a:prstGeom>
          <a:solidFill>
            <a:schemeClr val="bg2">
              <a:lumMod val="75000"/>
            </a:schemeClr>
          </a:solidFill>
          <a:ln w="9525">
            <a:solidFill>
              <a:schemeClr val="tx1"/>
            </a:solidFill>
            <a:miter lim="800000"/>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10" name="Oval 7"/>
          <p:cNvSpPr>
            <a:spLocks noChangeArrowheads="1"/>
          </p:cNvSpPr>
          <p:nvPr/>
        </p:nvSpPr>
        <p:spPr bwMode="auto">
          <a:xfrm>
            <a:off x="5795963" y="3284538"/>
            <a:ext cx="719137" cy="5032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11" name="Oval 8"/>
          <p:cNvSpPr>
            <a:spLocks noChangeArrowheads="1"/>
          </p:cNvSpPr>
          <p:nvPr/>
        </p:nvSpPr>
        <p:spPr bwMode="auto">
          <a:xfrm>
            <a:off x="2916238" y="5516563"/>
            <a:ext cx="719137"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12" name="Line 9"/>
          <p:cNvSpPr>
            <a:spLocks noChangeShapeType="1"/>
          </p:cNvSpPr>
          <p:nvPr/>
        </p:nvSpPr>
        <p:spPr bwMode="auto">
          <a:xfrm>
            <a:off x="1187450" y="1989138"/>
            <a:ext cx="1152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13" name="Line 10"/>
          <p:cNvSpPr>
            <a:spLocks noChangeShapeType="1"/>
          </p:cNvSpPr>
          <p:nvPr/>
        </p:nvSpPr>
        <p:spPr bwMode="auto">
          <a:xfrm>
            <a:off x="1692275" y="1989138"/>
            <a:ext cx="0" cy="935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14" name="Line 11"/>
          <p:cNvSpPr>
            <a:spLocks noChangeShapeType="1"/>
          </p:cNvSpPr>
          <p:nvPr/>
        </p:nvSpPr>
        <p:spPr bwMode="auto">
          <a:xfrm>
            <a:off x="1116013" y="29241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15" name="Line 12"/>
          <p:cNvSpPr>
            <a:spLocks noChangeShapeType="1"/>
          </p:cNvSpPr>
          <p:nvPr/>
        </p:nvSpPr>
        <p:spPr bwMode="auto">
          <a:xfrm>
            <a:off x="2268538" y="2924175"/>
            <a:ext cx="0" cy="433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16" name="Line 13"/>
          <p:cNvSpPr>
            <a:spLocks noChangeShapeType="1"/>
          </p:cNvSpPr>
          <p:nvPr/>
        </p:nvSpPr>
        <p:spPr bwMode="auto">
          <a:xfrm>
            <a:off x="4859338" y="3573463"/>
            <a:ext cx="0" cy="2016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17" name="Line 14"/>
          <p:cNvSpPr>
            <a:spLocks noChangeShapeType="1"/>
          </p:cNvSpPr>
          <p:nvPr/>
        </p:nvSpPr>
        <p:spPr bwMode="auto">
          <a:xfrm>
            <a:off x="3203575" y="5084763"/>
            <a:ext cx="3384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18" name="Text Box 15"/>
          <p:cNvSpPr txBox="1">
            <a:spLocks noChangeArrowheads="1"/>
          </p:cNvSpPr>
          <p:nvPr/>
        </p:nvSpPr>
        <p:spPr bwMode="auto">
          <a:xfrm>
            <a:off x="250825" y="4149725"/>
            <a:ext cx="2519363"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a:t>Key:</a:t>
            </a:r>
          </a:p>
          <a:p>
            <a:pPr eaLnBrk="1" hangingPunct="1">
              <a:spcBef>
                <a:spcPct val="50000"/>
              </a:spcBef>
            </a:pPr>
            <a:endParaRPr lang="en-ZA" altLang="en-US"/>
          </a:p>
          <a:p>
            <a:pPr eaLnBrk="1" hangingPunct="1">
              <a:spcBef>
                <a:spcPct val="50000"/>
              </a:spcBef>
            </a:pPr>
            <a:endParaRPr lang="en-ZA" altLang="en-US"/>
          </a:p>
          <a:p>
            <a:pPr eaLnBrk="1" hangingPunct="1">
              <a:spcBef>
                <a:spcPct val="50000"/>
              </a:spcBef>
            </a:pPr>
            <a:endParaRPr lang="en-ZA" altLang="en-US"/>
          </a:p>
          <a:p>
            <a:pPr eaLnBrk="1" hangingPunct="1">
              <a:spcBef>
                <a:spcPct val="50000"/>
              </a:spcBef>
            </a:pPr>
            <a:endParaRPr lang="en-GB" altLang="en-US"/>
          </a:p>
        </p:txBody>
      </p:sp>
      <p:sp>
        <p:nvSpPr>
          <p:cNvPr id="25619" name="Rectangle 16"/>
          <p:cNvSpPr>
            <a:spLocks noChangeArrowheads="1"/>
          </p:cNvSpPr>
          <p:nvPr/>
        </p:nvSpPr>
        <p:spPr bwMode="auto">
          <a:xfrm>
            <a:off x="395288" y="4581525"/>
            <a:ext cx="360362" cy="287338"/>
          </a:xfrm>
          <a:prstGeom prst="rect">
            <a:avLst/>
          </a:prstGeom>
          <a:solidFill>
            <a:schemeClr val="bg2">
              <a:lumMod val="75000"/>
            </a:schemeClr>
          </a:solidFill>
          <a:ln w="9525">
            <a:solidFill>
              <a:schemeClr val="tx1"/>
            </a:solidFill>
            <a:miter lim="800000"/>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20" name="Rectangle 17"/>
          <p:cNvSpPr>
            <a:spLocks noChangeArrowheads="1"/>
          </p:cNvSpPr>
          <p:nvPr/>
        </p:nvSpPr>
        <p:spPr bwMode="auto">
          <a:xfrm>
            <a:off x="395288" y="5013325"/>
            <a:ext cx="360362"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21" name="Oval 18"/>
          <p:cNvSpPr>
            <a:spLocks noChangeArrowheads="1"/>
          </p:cNvSpPr>
          <p:nvPr/>
        </p:nvSpPr>
        <p:spPr bwMode="auto">
          <a:xfrm>
            <a:off x="395288" y="5445125"/>
            <a:ext cx="433387" cy="358775"/>
          </a:xfrm>
          <a:prstGeom prst="ellipse">
            <a:avLst/>
          </a:prstGeom>
          <a:solidFill>
            <a:schemeClr val="bg2">
              <a:lumMod val="75000"/>
            </a:schemeClr>
          </a:solidFill>
          <a:ln w="9525">
            <a:solidFill>
              <a:schemeClr val="tx1"/>
            </a:solidFill>
            <a:round/>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22" name="Oval 19"/>
          <p:cNvSpPr>
            <a:spLocks noChangeArrowheads="1"/>
          </p:cNvSpPr>
          <p:nvPr/>
        </p:nvSpPr>
        <p:spPr bwMode="auto">
          <a:xfrm>
            <a:off x="395288" y="5949950"/>
            <a:ext cx="433387" cy="358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23" name="Text Box 20"/>
          <p:cNvSpPr txBox="1">
            <a:spLocks noChangeArrowheads="1"/>
          </p:cNvSpPr>
          <p:nvPr/>
        </p:nvSpPr>
        <p:spPr bwMode="auto">
          <a:xfrm>
            <a:off x="900113" y="4581525"/>
            <a:ext cx="18716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000" dirty="0"/>
              <a:t>Male with </a:t>
            </a:r>
            <a:r>
              <a:rPr lang="en-ZA" altLang="en-US" sz="1000" dirty="0" smtClean="0"/>
              <a:t>broad lips</a:t>
            </a:r>
            <a:endParaRPr lang="en-GB" altLang="en-US" sz="1000" dirty="0"/>
          </a:p>
        </p:txBody>
      </p:sp>
      <p:sp>
        <p:nvSpPr>
          <p:cNvPr id="25624" name="Text Box 21"/>
          <p:cNvSpPr txBox="1">
            <a:spLocks noChangeArrowheads="1"/>
          </p:cNvSpPr>
          <p:nvPr/>
        </p:nvSpPr>
        <p:spPr bwMode="auto">
          <a:xfrm>
            <a:off x="900113" y="5013325"/>
            <a:ext cx="215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000" dirty="0"/>
              <a:t>Male with </a:t>
            </a:r>
            <a:r>
              <a:rPr lang="en-ZA" altLang="en-US" sz="1000" dirty="0" smtClean="0"/>
              <a:t>thin lips</a:t>
            </a:r>
            <a:endParaRPr lang="en-GB" altLang="en-US" sz="1000" dirty="0"/>
          </a:p>
        </p:txBody>
      </p:sp>
      <p:sp>
        <p:nvSpPr>
          <p:cNvPr id="25625" name="Text Box 22"/>
          <p:cNvSpPr txBox="1">
            <a:spLocks noChangeArrowheads="1"/>
          </p:cNvSpPr>
          <p:nvPr/>
        </p:nvSpPr>
        <p:spPr bwMode="auto">
          <a:xfrm>
            <a:off x="900113" y="5516563"/>
            <a:ext cx="215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000" dirty="0"/>
              <a:t>Female with </a:t>
            </a:r>
            <a:r>
              <a:rPr lang="en-ZA" altLang="en-US" sz="1000" dirty="0" smtClean="0"/>
              <a:t>broad lips</a:t>
            </a:r>
            <a:endParaRPr lang="en-GB" altLang="en-US" sz="1000" dirty="0"/>
          </a:p>
        </p:txBody>
      </p:sp>
      <p:sp>
        <p:nvSpPr>
          <p:cNvPr id="25626" name="Text Box 23"/>
          <p:cNvSpPr txBox="1">
            <a:spLocks noChangeArrowheads="1"/>
          </p:cNvSpPr>
          <p:nvPr/>
        </p:nvSpPr>
        <p:spPr bwMode="auto">
          <a:xfrm>
            <a:off x="827088" y="6021388"/>
            <a:ext cx="215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000" dirty="0"/>
              <a:t>Female with </a:t>
            </a:r>
            <a:r>
              <a:rPr lang="en-ZA" altLang="en-US" sz="1000" dirty="0" smtClean="0"/>
              <a:t>thin</a:t>
            </a:r>
            <a:endParaRPr lang="en-GB" altLang="en-US" sz="1000" dirty="0"/>
          </a:p>
        </p:txBody>
      </p:sp>
      <p:sp>
        <p:nvSpPr>
          <p:cNvPr id="36888" name="Text Box 24"/>
          <p:cNvSpPr txBox="1">
            <a:spLocks noChangeArrowheads="1"/>
          </p:cNvSpPr>
          <p:nvPr/>
        </p:nvSpPr>
        <p:spPr bwMode="auto">
          <a:xfrm>
            <a:off x="611188" y="190976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bb</a:t>
            </a:r>
            <a:endParaRPr lang="en-GB" altLang="en-US" b="1"/>
          </a:p>
        </p:txBody>
      </p:sp>
      <p:sp>
        <p:nvSpPr>
          <p:cNvPr id="36889" name="Text Box 25"/>
          <p:cNvSpPr txBox="1">
            <a:spLocks noChangeArrowheads="1"/>
          </p:cNvSpPr>
          <p:nvPr/>
        </p:nvSpPr>
        <p:spPr bwMode="auto">
          <a:xfrm>
            <a:off x="2484438" y="1844675"/>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BB</a:t>
            </a:r>
            <a:endParaRPr lang="en-GB" altLang="en-US" b="1"/>
          </a:p>
        </p:txBody>
      </p:sp>
      <p:sp>
        <p:nvSpPr>
          <p:cNvPr id="36890" name="Text Box 26"/>
          <p:cNvSpPr txBox="1">
            <a:spLocks noChangeArrowheads="1"/>
          </p:cNvSpPr>
          <p:nvPr/>
        </p:nvSpPr>
        <p:spPr bwMode="auto">
          <a:xfrm>
            <a:off x="827088" y="3357563"/>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Bb</a:t>
            </a:r>
            <a:endParaRPr lang="en-GB" altLang="en-US" b="1"/>
          </a:p>
        </p:txBody>
      </p:sp>
      <p:sp>
        <p:nvSpPr>
          <p:cNvPr id="36891" name="Text Box 27"/>
          <p:cNvSpPr txBox="1">
            <a:spLocks noChangeArrowheads="1"/>
          </p:cNvSpPr>
          <p:nvPr/>
        </p:nvSpPr>
        <p:spPr bwMode="auto">
          <a:xfrm>
            <a:off x="5940425" y="3357563"/>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bb</a:t>
            </a:r>
            <a:endParaRPr lang="en-GB" altLang="en-US" b="1"/>
          </a:p>
        </p:txBody>
      </p:sp>
      <p:sp>
        <p:nvSpPr>
          <p:cNvPr id="25631" name="Line 28"/>
          <p:cNvSpPr>
            <a:spLocks noChangeShapeType="1"/>
          </p:cNvSpPr>
          <p:nvPr/>
        </p:nvSpPr>
        <p:spPr bwMode="auto">
          <a:xfrm>
            <a:off x="1116013" y="2924175"/>
            <a:ext cx="1152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32" name="Line 29"/>
          <p:cNvSpPr>
            <a:spLocks noChangeShapeType="1"/>
          </p:cNvSpPr>
          <p:nvPr/>
        </p:nvSpPr>
        <p:spPr bwMode="auto">
          <a:xfrm>
            <a:off x="2627313" y="3573463"/>
            <a:ext cx="3168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33" name="Rectangle 30"/>
          <p:cNvSpPr>
            <a:spLocks noChangeArrowheads="1"/>
          </p:cNvSpPr>
          <p:nvPr/>
        </p:nvSpPr>
        <p:spPr bwMode="auto">
          <a:xfrm>
            <a:off x="5435600" y="5589588"/>
            <a:ext cx="6477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34" name="Rectangle 31"/>
          <p:cNvSpPr>
            <a:spLocks noChangeArrowheads="1"/>
          </p:cNvSpPr>
          <p:nvPr/>
        </p:nvSpPr>
        <p:spPr bwMode="auto">
          <a:xfrm>
            <a:off x="4572000" y="5589588"/>
            <a:ext cx="6477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35" name="Rectangle 32"/>
          <p:cNvSpPr>
            <a:spLocks noChangeArrowheads="1"/>
          </p:cNvSpPr>
          <p:nvPr/>
        </p:nvSpPr>
        <p:spPr bwMode="auto">
          <a:xfrm>
            <a:off x="3708400" y="5589588"/>
            <a:ext cx="647700" cy="431800"/>
          </a:xfrm>
          <a:prstGeom prst="rect">
            <a:avLst/>
          </a:prstGeom>
          <a:solidFill>
            <a:schemeClr val="bg2">
              <a:lumMod val="75000"/>
            </a:schemeClr>
          </a:solidFill>
          <a:ln w="9525">
            <a:solidFill>
              <a:schemeClr val="tx1"/>
            </a:solidFill>
            <a:miter lim="800000"/>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36" name="Oval 33"/>
          <p:cNvSpPr>
            <a:spLocks noChangeArrowheads="1"/>
          </p:cNvSpPr>
          <p:nvPr/>
        </p:nvSpPr>
        <p:spPr bwMode="auto">
          <a:xfrm>
            <a:off x="6300788" y="5516563"/>
            <a:ext cx="719137" cy="504825"/>
          </a:xfrm>
          <a:prstGeom prst="ellipse">
            <a:avLst/>
          </a:prstGeom>
          <a:solidFill>
            <a:schemeClr val="bg2">
              <a:lumMod val="75000"/>
            </a:schemeClr>
          </a:solidFill>
          <a:ln w="9525">
            <a:solidFill>
              <a:schemeClr val="tx1"/>
            </a:solidFill>
            <a:round/>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637" name="Line 34"/>
          <p:cNvSpPr>
            <a:spLocks noChangeShapeType="1"/>
          </p:cNvSpPr>
          <p:nvPr/>
        </p:nvSpPr>
        <p:spPr bwMode="auto">
          <a:xfrm>
            <a:off x="3203575" y="508476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38" name="Line 35"/>
          <p:cNvSpPr>
            <a:spLocks noChangeShapeType="1"/>
          </p:cNvSpPr>
          <p:nvPr/>
        </p:nvSpPr>
        <p:spPr bwMode="auto">
          <a:xfrm>
            <a:off x="4067175" y="508476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39" name="Line 36"/>
          <p:cNvSpPr>
            <a:spLocks noChangeShapeType="1"/>
          </p:cNvSpPr>
          <p:nvPr/>
        </p:nvSpPr>
        <p:spPr bwMode="auto">
          <a:xfrm>
            <a:off x="6588125" y="508476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40" name="Line 37"/>
          <p:cNvSpPr>
            <a:spLocks noChangeShapeType="1"/>
          </p:cNvSpPr>
          <p:nvPr/>
        </p:nvSpPr>
        <p:spPr bwMode="auto">
          <a:xfrm>
            <a:off x="5724525" y="508476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36902" name="Text Box 38"/>
          <p:cNvSpPr txBox="1">
            <a:spLocks noChangeArrowheads="1"/>
          </p:cNvSpPr>
          <p:nvPr/>
        </p:nvSpPr>
        <p:spPr bwMode="auto">
          <a:xfrm>
            <a:off x="2051050" y="3357563"/>
            <a:ext cx="503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Bb</a:t>
            </a:r>
            <a:endParaRPr lang="en-GB" altLang="en-US" b="1"/>
          </a:p>
        </p:txBody>
      </p:sp>
      <p:sp>
        <p:nvSpPr>
          <p:cNvPr id="36903" name="Text Box 39"/>
          <p:cNvSpPr txBox="1">
            <a:spLocks noChangeArrowheads="1"/>
          </p:cNvSpPr>
          <p:nvPr/>
        </p:nvSpPr>
        <p:spPr bwMode="auto">
          <a:xfrm>
            <a:off x="3851275" y="5589588"/>
            <a:ext cx="503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dirty="0"/>
              <a:t>Bb</a:t>
            </a:r>
            <a:endParaRPr lang="en-GB" altLang="en-US" b="1" dirty="0"/>
          </a:p>
        </p:txBody>
      </p:sp>
      <p:sp>
        <p:nvSpPr>
          <p:cNvPr id="36904" name="Text Box 40"/>
          <p:cNvSpPr txBox="1">
            <a:spLocks noChangeArrowheads="1"/>
          </p:cNvSpPr>
          <p:nvPr/>
        </p:nvSpPr>
        <p:spPr bwMode="auto">
          <a:xfrm>
            <a:off x="2987675" y="55895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bb</a:t>
            </a:r>
            <a:endParaRPr lang="en-GB" altLang="en-US" b="1"/>
          </a:p>
        </p:txBody>
      </p:sp>
      <p:sp>
        <p:nvSpPr>
          <p:cNvPr id="36905" name="Text Box 41"/>
          <p:cNvSpPr txBox="1">
            <a:spLocks noChangeArrowheads="1"/>
          </p:cNvSpPr>
          <p:nvPr/>
        </p:nvSpPr>
        <p:spPr bwMode="auto">
          <a:xfrm>
            <a:off x="4572000" y="566102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bb</a:t>
            </a:r>
            <a:endParaRPr lang="en-GB" altLang="en-US" b="1"/>
          </a:p>
        </p:txBody>
      </p:sp>
      <p:sp>
        <p:nvSpPr>
          <p:cNvPr id="36906" name="Text Box 42"/>
          <p:cNvSpPr txBox="1">
            <a:spLocks noChangeArrowheads="1"/>
          </p:cNvSpPr>
          <p:nvPr/>
        </p:nvSpPr>
        <p:spPr bwMode="auto">
          <a:xfrm>
            <a:off x="5508625" y="566102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bb</a:t>
            </a:r>
            <a:endParaRPr lang="en-GB" altLang="en-US" b="1"/>
          </a:p>
        </p:txBody>
      </p:sp>
      <p:sp>
        <p:nvSpPr>
          <p:cNvPr id="36907" name="Text Box 43"/>
          <p:cNvSpPr txBox="1">
            <a:spLocks noChangeArrowheads="1"/>
          </p:cNvSpPr>
          <p:nvPr/>
        </p:nvSpPr>
        <p:spPr bwMode="auto">
          <a:xfrm>
            <a:off x="6372225" y="5589588"/>
            <a:ext cx="503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Bb</a:t>
            </a:r>
            <a:endParaRPr lang="en-GB" altLang="en-US" b="1"/>
          </a:p>
        </p:txBody>
      </p:sp>
      <p:sp>
        <p:nvSpPr>
          <p:cNvPr id="36908" name="Text Box 44"/>
          <p:cNvSpPr txBox="1">
            <a:spLocks noChangeArrowheads="1"/>
          </p:cNvSpPr>
          <p:nvPr/>
        </p:nvSpPr>
        <p:spPr bwMode="auto">
          <a:xfrm>
            <a:off x="395288" y="2349500"/>
            <a:ext cx="7921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200" b="1" dirty="0" smtClean="0"/>
              <a:t>thin</a:t>
            </a:r>
            <a:endParaRPr lang="en-GB" altLang="en-US" sz="1200" b="1" dirty="0"/>
          </a:p>
        </p:txBody>
      </p:sp>
      <p:sp>
        <p:nvSpPr>
          <p:cNvPr id="36909" name="Text Box 45"/>
          <p:cNvSpPr txBox="1">
            <a:spLocks noChangeArrowheads="1"/>
          </p:cNvSpPr>
          <p:nvPr/>
        </p:nvSpPr>
        <p:spPr bwMode="auto">
          <a:xfrm>
            <a:off x="5940425" y="3860800"/>
            <a:ext cx="792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200" b="1" dirty="0" smtClean="0"/>
              <a:t>Broad</a:t>
            </a:r>
            <a:endParaRPr lang="en-GB" altLang="en-US" sz="1200" b="1" dirty="0"/>
          </a:p>
        </p:txBody>
      </p:sp>
      <p:sp>
        <p:nvSpPr>
          <p:cNvPr id="36910" name="Text Box 46"/>
          <p:cNvSpPr txBox="1">
            <a:spLocks noChangeArrowheads="1"/>
          </p:cNvSpPr>
          <p:nvPr/>
        </p:nvSpPr>
        <p:spPr bwMode="auto">
          <a:xfrm>
            <a:off x="2916238" y="6165850"/>
            <a:ext cx="7921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200" b="1" dirty="0" smtClean="0"/>
              <a:t>thin</a:t>
            </a:r>
            <a:endParaRPr lang="en-GB" altLang="en-US" sz="1200" b="1" dirty="0"/>
          </a:p>
        </p:txBody>
      </p:sp>
      <p:sp>
        <p:nvSpPr>
          <p:cNvPr id="36911" name="Text Box 47"/>
          <p:cNvSpPr txBox="1">
            <a:spLocks noChangeArrowheads="1"/>
          </p:cNvSpPr>
          <p:nvPr/>
        </p:nvSpPr>
        <p:spPr bwMode="auto">
          <a:xfrm>
            <a:off x="4500563" y="6165850"/>
            <a:ext cx="7921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200" b="1" dirty="0" smtClean="0"/>
              <a:t>thin</a:t>
            </a:r>
            <a:endParaRPr lang="en-GB" altLang="en-US" sz="1200" b="1" dirty="0"/>
          </a:p>
        </p:txBody>
      </p:sp>
      <p:sp>
        <p:nvSpPr>
          <p:cNvPr id="36912" name="Text Box 48"/>
          <p:cNvSpPr txBox="1">
            <a:spLocks noChangeArrowheads="1"/>
          </p:cNvSpPr>
          <p:nvPr/>
        </p:nvSpPr>
        <p:spPr bwMode="auto">
          <a:xfrm>
            <a:off x="5435600" y="6165850"/>
            <a:ext cx="7921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200" b="1" dirty="0" smtClean="0"/>
              <a:t>thin</a:t>
            </a:r>
            <a:endParaRPr lang="en-GB" altLang="en-US" sz="1200" b="1" dirty="0"/>
          </a:p>
        </p:txBody>
      </p:sp>
      <p:sp>
        <p:nvSpPr>
          <p:cNvPr id="36913" name="Text Box 49"/>
          <p:cNvSpPr txBox="1">
            <a:spLocks noChangeArrowheads="1"/>
          </p:cNvSpPr>
          <p:nvPr/>
        </p:nvSpPr>
        <p:spPr bwMode="auto">
          <a:xfrm>
            <a:off x="2808288" y="2283619"/>
            <a:ext cx="7921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200" b="1" dirty="0" smtClean="0"/>
              <a:t>broad</a:t>
            </a:r>
            <a:endParaRPr lang="en-GB" altLang="en-US" sz="1200" b="1" dirty="0"/>
          </a:p>
        </p:txBody>
      </p:sp>
      <p:sp>
        <p:nvSpPr>
          <p:cNvPr id="36914" name="Text Box 50"/>
          <p:cNvSpPr txBox="1">
            <a:spLocks noChangeArrowheads="1"/>
          </p:cNvSpPr>
          <p:nvPr/>
        </p:nvSpPr>
        <p:spPr bwMode="auto">
          <a:xfrm>
            <a:off x="1908175" y="3860800"/>
            <a:ext cx="792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200" b="1" dirty="0" smtClean="0"/>
              <a:t>Broad</a:t>
            </a:r>
            <a:endParaRPr lang="en-GB" altLang="en-US" sz="1200" b="1" dirty="0"/>
          </a:p>
        </p:txBody>
      </p:sp>
      <p:sp>
        <p:nvSpPr>
          <p:cNvPr id="36915" name="Text Box 51"/>
          <p:cNvSpPr txBox="1">
            <a:spLocks noChangeArrowheads="1"/>
          </p:cNvSpPr>
          <p:nvPr/>
        </p:nvSpPr>
        <p:spPr bwMode="auto">
          <a:xfrm>
            <a:off x="684213" y="3860800"/>
            <a:ext cx="7921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200" b="1" dirty="0" smtClean="0"/>
              <a:t>Broad</a:t>
            </a:r>
            <a:endParaRPr lang="en-GB" altLang="en-US" sz="1200" b="1" dirty="0"/>
          </a:p>
        </p:txBody>
      </p:sp>
      <p:sp>
        <p:nvSpPr>
          <p:cNvPr id="36916" name="Text Box 52"/>
          <p:cNvSpPr txBox="1">
            <a:spLocks noChangeArrowheads="1"/>
          </p:cNvSpPr>
          <p:nvPr/>
        </p:nvSpPr>
        <p:spPr bwMode="auto">
          <a:xfrm>
            <a:off x="3635375" y="6165850"/>
            <a:ext cx="792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200" b="1" dirty="0" smtClean="0"/>
              <a:t>Broad</a:t>
            </a:r>
            <a:endParaRPr lang="en-GB" altLang="en-US" sz="1200" b="1" dirty="0"/>
          </a:p>
        </p:txBody>
      </p:sp>
      <p:sp>
        <p:nvSpPr>
          <p:cNvPr id="36917" name="Text Box 53"/>
          <p:cNvSpPr txBox="1">
            <a:spLocks noChangeArrowheads="1"/>
          </p:cNvSpPr>
          <p:nvPr/>
        </p:nvSpPr>
        <p:spPr bwMode="auto">
          <a:xfrm>
            <a:off x="6227763" y="6165850"/>
            <a:ext cx="7921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200" b="1" dirty="0" smtClean="0"/>
              <a:t>Broad</a:t>
            </a:r>
            <a:endParaRPr lang="en-GB" altLang="en-US" sz="1200" b="1" dirty="0"/>
          </a:p>
        </p:txBody>
      </p:sp>
      <p:sp>
        <p:nvSpPr>
          <p:cNvPr id="25657" name="Line 55"/>
          <p:cNvSpPr>
            <a:spLocks noChangeShapeType="1"/>
          </p:cNvSpPr>
          <p:nvPr/>
        </p:nvSpPr>
        <p:spPr bwMode="auto">
          <a:xfrm>
            <a:off x="250825" y="4221163"/>
            <a:ext cx="21605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58" name="Line 56"/>
          <p:cNvSpPr>
            <a:spLocks noChangeShapeType="1"/>
          </p:cNvSpPr>
          <p:nvPr/>
        </p:nvSpPr>
        <p:spPr bwMode="auto">
          <a:xfrm>
            <a:off x="250825" y="4221163"/>
            <a:ext cx="0" cy="2160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59" name="Line 57"/>
          <p:cNvSpPr>
            <a:spLocks noChangeShapeType="1"/>
          </p:cNvSpPr>
          <p:nvPr/>
        </p:nvSpPr>
        <p:spPr bwMode="auto">
          <a:xfrm>
            <a:off x="250825" y="6381750"/>
            <a:ext cx="21605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5660" name="Line 59"/>
          <p:cNvSpPr>
            <a:spLocks noChangeShapeType="1"/>
          </p:cNvSpPr>
          <p:nvPr/>
        </p:nvSpPr>
        <p:spPr bwMode="auto">
          <a:xfrm flipV="1">
            <a:off x="2411413" y="4221163"/>
            <a:ext cx="0" cy="2160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cxnSp>
        <p:nvCxnSpPr>
          <p:cNvPr id="7" name="Straight Arrow Connector 6"/>
          <p:cNvCxnSpPr/>
          <p:nvPr/>
        </p:nvCxnSpPr>
        <p:spPr>
          <a:xfrm>
            <a:off x="684213" y="2211388"/>
            <a:ext cx="1727200" cy="124193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H="1">
            <a:off x="2157414" y="2205038"/>
            <a:ext cx="469899" cy="122396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endCxn id="36909" idx="1"/>
          </p:cNvCxnSpPr>
          <p:nvPr/>
        </p:nvCxnSpPr>
        <p:spPr>
          <a:xfrm flipV="1">
            <a:off x="4427538" y="3999300"/>
            <a:ext cx="1512887" cy="15172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p:nvPr/>
        </p:nvCxnSpPr>
        <p:spPr>
          <a:xfrm flipH="1" flipV="1">
            <a:off x="2627313" y="3860800"/>
            <a:ext cx="1404143" cy="16557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2" name="TextBox 61"/>
          <p:cNvSpPr txBox="1"/>
          <p:nvPr/>
        </p:nvSpPr>
        <p:spPr>
          <a:xfrm>
            <a:off x="132030" y="5044162"/>
            <a:ext cx="900118" cy="1600438"/>
          </a:xfrm>
          <a:prstGeom prst="rect">
            <a:avLst/>
          </a:prstGeom>
          <a:noFill/>
        </p:spPr>
        <p:txBody>
          <a:bodyPr wrap="none" rtlCol="0">
            <a:spAutoFit/>
          </a:bodyPr>
          <a:lstStyle/>
          <a:p>
            <a:r>
              <a:rPr lang="en-ZA" sz="1400" b="1" dirty="0" smtClean="0"/>
              <a:t>Recessive</a:t>
            </a:r>
          </a:p>
          <a:p>
            <a:endParaRPr lang="en-ZA" sz="1400" dirty="0"/>
          </a:p>
          <a:p>
            <a:endParaRPr lang="en-ZA" sz="1400" dirty="0" smtClean="0"/>
          </a:p>
          <a:p>
            <a:endParaRPr lang="en-ZA" sz="1400" dirty="0"/>
          </a:p>
          <a:p>
            <a:r>
              <a:rPr lang="en-ZA" sz="1400" b="1" dirty="0"/>
              <a:t>Recessive</a:t>
            </a:r>
          </a:p>
          <a:p>
            <a:endParaRPr lang="en-ZA" sz="1400" dirty="0" smtClean="0"/>
          </a:p>
          <a:p>
            <a:endParaRPr lang="en-ZA" sz="1400" dirty="0"/>
          </a:p>
        </p:txBody>
      </p:sp>
    </p:spTree>
    <p:extLst>
      <p:ext uri="{BB962C8B-B14F-4D97-AF65-F5344CB8AC3E}">
        <p14:creationId xmlns:p14="http://schemas.microsoft.com/office/powerpoint/2010/main" val="28128205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8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9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9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9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88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90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690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500" fill="hold"/>
                                        <p:tgtEl>
                                          <p:spTgt spid="7"/>
                                        </p:tgtEl>
                                        <p:attrNameLst>
                                          <p:attrName>ppt_x</p:attrName>
                                        </p:attrNameLst>
                                      </p:cBhvr>
                                      <p:tavLst>
                                        <p:tav tm="0">
                                          <p:val>
                                            <p:strVal val="#ppt_x"/>
                                          </p:val>
                                        </p:tav>
                                        <p:tav tm="100000">
                                          <p:val>
                                            <p:strVal val="#ppt_x"/>
                                          </p:val>
                                        </p:tav>
                                      </p:tavLst>
                                    </p:anim>
                                    <p:anim calcmode="lin" valueType="num">
                                      <p:cBhvr additive="base">
                                        <p:cTn id="5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90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689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90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691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691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691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690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691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691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691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691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6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8" grpId="0"/>
      <p:bldP spid="36889" grpId="0"/>
      <p:bldP spid="36890" grpId="0"/>
      <p:bldP spid="36891" grpId="0"/>
      <p:bldP spid="36902" grpId="0"/>
      <p:bldP spid="36903" grpId="0"/>
      <p:bldP spid="36904" grpId="0"/>
      <p:bldP spid="36905" grpId="0"/>
      <p:bldP spid="36906" grpId="0"/>
      <p:bldP spid="36907" grpId="0"/>
      <p:bldP spid="36908" grpId="0"/>
      <p:bldP spid="36909" grpId="0"/>
      <p:bldP spid="36910" grpId="0"/>
      <p:bldP spid="36911" grpId="0"/>
      <p:bldP spid="36912" grpId="0"/>
      <p:bldP spid="36913" grpId="0"/>
      <p:bldP spid="36914" grpId="0"/>
      <p:bldP spid="36915" grpId="0"/>
      <p:bldP spid="36916" grpId="0"/>
      <p:bldP spid="36917" grpId="0"/>
      <p:bldP spid="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DE-PPT-Presentation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1" y="841866"/>
            <a:ext cx="9144000" cy="518696"/>
          </a:xfrm>
          <a:solidFill>
            <a:schemeClr val="accent2">
              <a:lumMod val="75000"/>
            </a:schemeClr>
          </a:solidFill>
        </p:spPr>
        <p:txBody>
          <a:bodyPr>
            <a:normAutofit/>
          </a:bodyPr>
          <a:lstStyle/>
          <a:p>
            <a:r>
              <a:rPr lang="en-ZA" sz="2400" dirty="0">
                <a:solidFill>
                  <a:schemeClr val="bg1"/>
                </a:solidFill>
              </a:rPr>
              <a:t>Dihybrid cross</a:t>
            </a:r>
            <a:endParaRPr lang="en-US" sz="2400" b="1" dirty="0">
              <a:solidFill>
                <a:schemeClr val="bg1"/>
              </a:solidFill>
            </a:endParaRPr>
          </a:p>
        </p:txBody>
      </p:sp>
      <p:sp>
        <p:nvSpPr>
          <p:cNvPr id="2" name="Rectangle 1"/>
          <p:cNvSpPr/>
          <p:nvPr/>
        </p:nvSpPr>
        <p:spPr>
          <a:xfrm>
            <a:off x="603115" y="1720840"/>
            <a:ext cx="7558391" cy="727571"/>
          </a:xfrm>
          <a:prstGeom prst="rect">
            <a:avLst/>
          </a:prstGeom>
        </p:spPr>
        <p:txBody>
          <a:bodyPr wrap="square">
            <a:spAutoFit/>
          </a:bodyPr>
          <a:lstStyle/>
          <a:p>
            <a:pPr algn="ctr">
              <a:lnSpc>
                <a:spcPct val="90000"/>
              </a:lnSpc>
              <a:buClr>
                <a:schemeClr val="tx1"/>
              </a:buClr>
            </a:pPr>
            <a:endParaRPr lang="en-GB" altLang="en-US" sz="2400" dirty="0"/>
          </a:p>
          <a:p>
            <a:pPr algn="ctr">
              <a:lnSpc>
                <a:spcPct val="80000"/>
              </a:lnSpc>
            </a:pPr>
            <a:endParaRPr lang="en-GB" alt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1707184395"/>
              </p:ext>
            </p:extLst>
          </p:nvPr>
        </p:nvGraphicFramePr>
        <p:xfrm>
          <a:off x="1070042" y="1397000"/>
          <a:ext cx="7286018" cy="5125720"/>
        </p:xfrm>
        <a:graphic>
          <a:graphicData uri="http://schemas.openxmlformats.org/drawingml/2006/table">
            <a:tbl>
              <a:tblPr firstRow="1" bandRow="1">
                <a:tableStyleId>{5C22544A-7EE6-4342-B048-85BDC9FD1C3A}</a:tableStyleId>
              </a:tblPr>
              <a:tblGrid>
                <a:gridCol w="1906622"/>
                <a:gridCol w="5379396"/>
              </a:tblGrid>
              <a:tr h="370840">
                <a:tc>
                  <a:txBody>
                    <a:bodyPr/>
                    <a:lstStyle/>
                    <a:p>
                      <a:pPr algn="ctr"/>
                      <a:r>
                        <a:rPr lang="en-ZA" dirty="0" smtClean="0"/>
                        <a:t>Steps to follow</a:t>
                      </a:r>
                      <a:endParaRPr lang="en-ZA" dirty="0"/>
                    </a:p>
                  </a:txBody>
                  <a:tcPr/>
                </a:tc>
                <a:tc>
                  <a:txBody>
                    <a:bodyPr/>
                    <a:lstStyle/>
                    <a:p>
                      <a:pPr algn="ctr"/>
                      <a:r>
                        <a:rPr lang="en-US" sz="1800" b="1" kern="1200" dirty="0" smtClean="0">
                          <a:solidFill>
                            <a:schemeClr val="lt1"/>
                          </a:solidFill>
                          <a:effectLst/>
                          <a:latin typeface="+mn-lt"/>
                          <a:ea typeface="+mn-ea"/>
                          <a:cs typeface="+mn-cs"/>
                        </a:rPr>
                        <a:t>What to do </a:t>
                      </a:r>
                      <a:endParaRPr lang="en-ZA" dirty="0"/>
                    </a:p>
                  </a:txBody>
                  <a:tcPr/>
                </a:tc>
              </a:tr>
              <a:tr h="370840">
                <a:tc>
                  <a:txBody>
                    <a:bodyPr/>
                    <a:lstStyle/>
                    <a:p>
                      <a:pPr marL="285750" indent="-285750">
                        <a:buFont typeface="Arial" panose="020B0604020202020204" pitchFamily="34" charset="0"/>
                        <a:buChar char="•"/>
                      </a:pPr>
                      <a:r>
                        <a:rPr lang="en-US" sz="1800" b="1" kern="1200" dirty="0" smtClean="0">
                          <a:solidFill>
                            <a:schemeClr val="dk1"/>
                          </a:solidFill>
                          <a:effectLst/>
                          <a:latin typeface="+mn-lt"/>
                          <a:ea typeface="+mn-ea"/>
                          <a:cs typeface="+mn-cs"/>
                        </a:rPr>
                        <a:t>Step</a:t>
                      </a:r>
                      <a:r>
                        <a:rPr lang="en-US" sz="1800" kern="1200" dirty="0" smtClean="0">
                          <a:solidFill>
                            <a:schemeClr val="dk1"/>
                          </a:solidFill>
                          <a:effectLst/>
                          <a:latin typeface="+mn-lt"/>
                          <a:ea typeface="+mn-ea"/>
                          <a:cs typeface="+mn-cs"/>
                        </a:rPr>
                        <a:t> 1</a:t>
                      </a:r>
                    </a:p>
                    <a:p>
                      <a:endParaRPr lang="en-ZA" dirty="0"/>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dk1"/>
                          </a:solidFill>
                          <a:effectLst/>
                          <a:latin typeface="+mn-lt"/>
                          <a:ea typeface="+mn-ea"/>
                          <a:cs typeface="+mn-cs"/>
                        </a:rPr>
                        <a:t>Identify the phenotypes of the two organisms for each of the two characteristics.</a:t>
                      </a:r>
                      <a:endParaRPr lang="en-ZA" sz="1800" kern="1200" dirty="0" smtClean="0">
                        <a:solidFill>
                          <a:schemeClr val="dk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ZA" sz="1800" kern="1200" dirty="0" smtClean="0">
                          <a:solidFill>
                            <a:schemeClr val="dk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ZA" sz="1800" b="1" kern="1200" dirty="0" smtClean="0">
                          <a:solidFill>
                            <a:schemeClr val="dk1"/>
                          </a:solidFill>
                          <a:effectLst/>
                          <a:latin typeface="+mn-lt"/>
                          <a:ea typeface="+mn-ea"/>
                          <a:cs typeface="+mn-cs"/>
                        </a:rPr>
                        <a:t>Tall</a:t>
                      </a:r>
                      <a:r>
                        <a:rPr lang="en-ZA" sz="1800" b="1" kern="1200" baseline="0" dirty="0" smtClean="0">
                          <a:solidFill>
                            <a:schemeClr val="dk1"/>
                          </a:solidFill>
                          <a:effectLst/>
                          <a:latin typeface="+mn-lt"/>
                          <a:ea typeface="+mn-ea"/>
                          <a:cs typeface="+mn-cs"/>
                        </a:rPr>
                        <a:t> yellow flowers  x   Tall  orange  flowers</a:t>
                      </a:r>
                      <a:endParaRPr lang="en-ZA" b="1" dirty="0"/>
                    </a:p>
                  </a:txBody>
                  <a:tcPr/>
                </a:tc>
              </a:tr>
              <a:tr h="370840">
                <a:tc>
                  <a:txBody>
                    <a:bodyPr/>
                    <a:lstStyle/>
                    <a:p>
                      <a:r>
                        <a:rPr lang="en-US" sz="1800" b="1" kern="1200" dirty="0" smtClean="0">
                          <a:solidFill>
                            <a:schemeClr val="dk1"/>
                          </a:solidFill>
                          <a:effectLst/>
                          <a:latin typeface="+mn-lt"/>
                          <a:ea typeface="+mn-ea"/>
                          <a:cs typeface="+mn-cs"/>
                        </a:rPr>
                        <a:t>Step 2</a:t>
                      </a:r>
                      <a:endParaRPr lang="en-ZA" b="1" dirty="0"/>
                    </a:p>
                  </a:txBody>
                  <a:tcPr/>
                </a:tc>
                <a:tc>
                  <a:txBody>
                    <a:bodyPr/>
                    <a:lstStyle/>
                    <a:p>
                      <a:r>
                        <a:rPr lang="en-US" sz="1800" kern="1200" dirty="0" smtClean="0">
                          <a:solidFill>
                            <a:schemeClr val="dk1"/>
                          </a:solidFill>
                          <a:effectLst/>
                          <a:latin typeface="+mn-lt"/>
                          <a:ea typeface="+mn-ea"/>
                          <a:cs typeface="+mn-cs"/>
                        </a:rPr>
                        <a:t>Choose letters to represent the alleles for the gene responsible</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for each characteristic.</a:t>
                      </a:r>
                    </a:p>
                    <a:p>
                      <a:r>
                        <a:rPr lang="en-US" sz="1800" b="1" kern="1200" dirty="0" smtClean="0">
                          <a:solidFill>
                            <a:schemeClr val="dk1"/>
                          </a:solidFill>
                          <a:effectLst/>
                          <a:latin typeface="+mn-lt"/>
                          <a:ea typeface="+mn-ea"/>
                          <a:cs typeface="+mn-cs"/>
                        </a:rPr>
                        <a:t>Tall =(T);   Short = (t)  ;   Yellow  (Y);    orange  (y) </a:t>
                      </a:r>
                      <a:endParaRPr lang="en-ZA" b="1" dirty="0"/>
                    </a:p>
                  </a:txBody>
                  <a:tcPr/>
                </a:tc>
              </a:tr>
              <a:tr h="370840">
                <a:tc>
                  <a:txBody>
                    <a:bodyPr/>
                    <a:lstStyle/>
                    <a:p>
                      <a:r>
                        <a:rPr lang="en-US" sz="1800" b="1" kern="1200" dirty="0" smtClean="0">
                          <a:solidFill>
                            <a:schemeClr val="dk1"/>
                          </a:solidFill>
                          <a:effectLst/>
                          <a:latin typeface="+mn-lt"/>
                          <a:ea typeface="+mn-ea"/>
                          <a:cs typeface="+mn-cs"/>
                        </a:rPr>
                        <a:t>Step 3</a:t>
                      </a:r>
                      <a:endParaRPr lang="en-ZA" b="1" dirty="0"/>
                    </a:p>
                  </a:txBody>
                  <a:tcPr/>
                </a:tc>
                <a:tc>
                  <a:txBody>
                    <a:bodyPr/>
                    <a:lstStyle/>
                    <a:p>
                      <a:r>
                        <a:rPr lang="en-US" sz="1800" kern="1200" dirty="0" smtClean="0">
                          <a:solidFill>
                            <a:schemeClr val="dk1"/>
                          </a:solidFill>
                          <a:effectLst/>
                          <a:latin typeface="+mn-lt"/>
                          <a:ea typeface="+mn-ea"/>
                          <a:cs typeface="+mn-cs"/>
                        </a:rPr>
                        <a:t>Write the genotypes of each parent. </a:t>
                      </a:r>
                    </a:p>
                    <a:p>
                      <a:r>
                        <a:rPr lang="en-US" sz="1800" kern="1200" dirty="0" smtClean="0">
                          <a:solidFill>
                            <a:schemeClr val="dk1"/>
                          </a:solidFill>
                          <a:effectLst/>
                          <a:latin typeface="+mn-lt"/>
                          <a:ea typeface="+mn-ea"/>
                          <a:cs typeface="+mn-cs"/>
                        </a:rPr>
                        <a:t> for example:          </a:t>
                      </a:r>
                      <a:r>
                        <a:rPr lang="en-US" sz="1800" b="1" kern="1200" dirty="0" err="1" smtClean="0">
                          <a:solidFill>
                            <a:schemeClr val="dk1"/>
                          </a:solidFill>
                          <a:effectLst/>
                          <a:latin typeface="+mn-lt"/>
                          <a:ea typeface="+mn-ea"/>
                          <a:cs typeface="+mn-cs"/>
                        </a:rPr>
                        <a:t>TtYy</a:t>
                      </a:r>
                      <a:r>
                        <a:rPr lang="en-US" sz="1800" b="1" kern="1200" dirty="0" smtClean="0">
                          <a:solidFill>
                            <a:schemeClr val="dk1"/>
                          </a:solidFill>
                          <a:effectLst/>
                          <a:latin typeface="+mn-lt"/>
                          <a:ea typeface="+mn-ea"/>
                          <a:cs typeface="+mn-cs"/>
                        </a:rPr>
                        <a:t>       x             </a:t>
                      </a:r>
                      <a:r>
                        <a:rPr lang="en-US" sz="1800" b="1" kern="1200" dirty="0" err="1" smtClean="0">
                          <a:solidFill>
                            <a:schemeClr val="dk1"/>
                          </a:solidFill>
                          <a:effectLst/>
                          <a:latin typeface="+mn-lt"/>
                          <a:ea typeface="+mn-ea"/>
                          <a:cs typeface="+mn-cs"/>
                        </a:rPr>
                        <a:t>Ttyy</a:t>
                      </a:r>
                      <a:endParaRPr lang="en-ZA" b="1" dirty="0"/>
                    </a:p>
                  </a:txBody>
                  <a:tcPr/>
                </a:tc>
              </a:tr>
              <a:tr h="370840">
                <a:tc>
                  <a:txBody>
                    <a:bodyPr/>
                    <a:lstStyle/>
                    <a:p>
                      <a:r>
                        <a:rPr lang="en-US" sz="1800" b="1" kern="1200" dirty="0" smtClean="0">
                          <a:solidFill>
                            <a:schemeClr val="dk1"/>
                          </a:solidFill>
                          <a:effectLst/>
                          <a:latin typeface="+mn-lt"/>
                          <a:ea typeface="+mn-ea"/>
                          <a:cs typeface="+mn-cs"/>
                        </a:rPr>
                        <a:t>Step 4</a:t>
                      </a:r>
                    </a:p>
                    <a:p>
                      <a:endParaRPr lang="en-US" sz="1800" b="1" kern="1200" dirty="0" smtClean="0">
                        <a:solidFill>
                          <a:schemeClr val="dk1"/>
                        </a:solidFill>
                        <a:effectLst/>
                        <a:latin typeface="+mn-lt"/>
                        <a:ea typeface="+mn-ea"/>
                        <a:cs typeface="+mn-cs"/>
                      </a:endParaRPr>
                    </a:p>
                    <a:p>
                      <a:endParaRPr lang="en-US" sz="1800" b="1" kern="1200" dirty="0" smtClean="0">
                        <a:solidFill>
                          <a:schemeClr val="dk1"/>
                        </a:solidFill>
                        <a:effectLst/>
                        <a:latin typeface="+mn-lt"/>
                        <a:ea typeface="+mn-ea"/>
                        <a:cs typeface="+mn-cs"/>
                      </a:endParaRPr>
                    </a:p>
                    <a:p>
                      <a:pPr algn="r"/>
                      <a:endParaRPr lang="en-ZA" b="1" dirty="0" smtClean="0"/>
                    </a:p>
                    <a:p>
                      <a:pPr algn="r"/>
                      <a:endParaRPr lang="en-ZA" b="1" dirty="0" smtClean="0"/>
                    </a:p>
                    <a:p>
                      <a:pPr algn="l"/>
                      <a:endParaRPr lang="en-ZA" b="1" dirty="0" smtClean="0"/>
                    </a:p>
                    <a:p>
                      <a:pPr algn="l"/>
                      <a:endParaRPr lang="en-ZA" b="1" dirty="0" smtClean="0"/>
                    </a:p>
                  </a:txBody>
                  <a:tcPr/>
                </a:tc>
                <a:tc>
                  <a:txBody>
                    <a:bodyPr/>
                    <a:lstStyle/>
                    <a:p>
                      <a:r>
                        <a:rPr lang="en-US" sz="1800" kern="1200" dirty="0" smtClean="0">
                          <a:solidFill>
                            <a:schemeClr val="dk1"/>
                          </a:solidFill>
                          <a:effectLst/>
                          <a:latin typeface="+mn-lt"/>
                          <a:ea typeface="+mn-ea"/>
                          <a:cs typeface="+mn-cs"/>
                        </a:rPr>
                        <a:t>•  Determine the possible gametes that each parent  can produce.</a:t>
                      </a:r>
                      <a:endParaRPr lang="en-ZA"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  Remember that </a:t>
                      </a:r>
                      <a:r>
                        <a:rPr lang="en-US" sz="1800" b="1" kern="1200" dirty="0" smtClean="0">
                          <a:solidFill>
                            <a:schemeClr val="dk1"/>
                          </a:solidFill>
                          <a:effectLst/>
                          <a:latin typeface="+mn-lt"/>
                          <a:ea typeface="+mn-ea"/>
                          <a:cs typeface="+mn-cs"/>
                        </a:rPr>
                        <a:t>each parent</a:t>
                      </a:r>
                      <a:r>
                        <a:rPr lang="en-US" sz="1800" kern="1200" dirty="0" smtClean="0">
                          <a:solidFill>
                            <a:schemeClr val="dk1"/>
                          </a:solidFill>
                          <a:effectLst/>
                          <a:latin typeface="+mn-lt"/>
                          <a:ea typeface="+mn-ea"/>
                          <a:cs typeface="+mn-cs"/>
                        </a:rPr>
                        <a:t> will have </a:t>
                      </a:r>
                      <a:r>
                        <a:rPr lang="en-US" sz="1800" b="1" kern="1200" dirty="0" smtClean="0">
                          <a:solidFill>
                            <a:schemeClr val="dk1"/>
                          </a:solidFill>
                          <a:effectLst/>
                          <a:latin typeface="+mn-lt"/>
                          <a:ea typeface="+mn-ea"/>
                          <a:cs typeface="+mn-cs"/>
                        </a:rPr>
                        <a:t>two alleles </a:t>
                      </a:r>
                      <a:r>
                        <a:rPr lang="en-US" sz="1800" kern="1200" dirty="0" smtClean="0">
                          <a:solidFill>
                            <a:schemeClr val="dk1"/>
                          </a:solidFill>
                          <a:effectLst/>
                          <a:latin typeface="+mn-lt"/>
                          <a:ea typeface="+mn-ea"/>
                          <a:cs typeface="+mn-cs"/>
                        </a:rPr>
                        <a:t>for each gene.</a:t>
                      </a:r>
                      <a:endParaRPr lang="en-ZA"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  The gametes of each parent will have only one allele for each gene because  of segregation during meiosis.</a:t>
                      </a:r>
                      <a:endParaRPr lang="en-ZA" sz="1800" kern="1200" dirty="0" smtClean="0">
                        <a:solidFill>
                          <a:schemeClr val="dk1"/>
                        </a:solidFill>
                        <a:effectLst/>
                        <a:latin typeface="+mn-lt"/>
                        <a:ea typeface="+mn-ea"/>
                        <a:cs typeface="+mn-cs"/>
                      </a:endParaRPr>
                    </a:p>
                    <a:p>
                      <a:endParaRPr lang="en-ZA"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0920494"/>
              </p:ext>
            </p:extLst>
          </p:nvPr>
        </p:nvGraphicFramePr>
        <p:xfrm>
          <a:off x="1280809" y="4866204"/>
          <a:ext cx="1394298" cy="822960"/>
        </p:xfrm>
        <a:graphic>
          <a:graphicData uri="http://schemas.openxmlformats.org/drawingml/2006/table">
            <a:tbl>
              <a:tblPr firstRow="1" bandRow="1">
                <a:tableStyleId>{21E4AEA4-8DFA-4A89-87EB-49C32662AFE0}</a:tableStyleId>
              </a:tblPr>
              <a:tblGrid>
                <a:gridCol w="464766"/>
                <a:gridCol w="464766"/>
                <a:gridCol w="464766"/>
              </a:tblGrid>
              <a:tr h="0">
                <a:tc>
                  <a:txBody>
                    <a:bodyPr/>
                    <a:lstStyle/>
                    <a:p>
                      <a:endParaRPr lang="en-ZA" sz="1200" b="1" dirty="0"/>
                    </a:p>
                  </a:txBody>
                  <a:tcPr/>
                </a:tc>
                <a:tc>
                  <a:txBody>
                    <a:bodyPr/>
                    <a:lstStyle/>
                    <a:p>
                      <a:r>
                        <a:rPr lang="en-ZA" sz="1200" b="1" dirty="0" smtClean="0"/>
                        <a:t>T</a:t>
                      </a:r>
                      <a:endParaRPr lang="en-ZA" sz="1200" b="1" dirty="0"/>
                    </a:p>
                  </a:txBody>
                  <a:tcPr/>
                </a:tc>
                <a:tc>
                  <a:txBody>
                    <a:bodyPr/>
                    <a:lstStyle/>
                    <a:p>
                      <a:r>
                        <a:rPr lang="en-ZA" sz="1200" b="1" dirty="0" smtClean="0"/>
                        <a:t>t</a:t>
                      </a:r>
                      <a:endParaRPr lang="en-ZA" sz="1200" b="1" dirty="0"/>
                    </a:p>
                  </a:txBody>
                  <a:tcPr/>
                </a:tc>
              </a:tr>
              <a:tr h="206556">
                <a:tc>
                  <a:txBody>
                    <a:bodyPr/>
                    <a:lstStyle/>
                    <a:p>
                      <a:r>
                        <a:rPr lang="en-ZA" sz="1200" b="1" dirty="0" smtClean="0"/>
                        <a:t>Y</a:t>
                      </a:r>
                      <a:endParaRPr lang="en-ZA" sz="1200" b="1" dirty="0"/>
                    </a:p>
                  </a:txBody>
                  <a:tcPr/>
                </a:tc>
                <a:tc>
                  <a:txBody>
                    <a:bodyPr/>
                    <a:lstStyle/>
                    <a:p>
                      <a:r>
                        <a:rPr lang="en-ZA" sz="1200" b="1" dirty="0" smtClean="0"/>
                        <a:t>TY</a:t>
                      </a:r>
                      <a:endParaRPr lang="en-ZA" sz="1200" b="1" dirty="0"/>
                    </a:p>
                  </a:txBody>
                  <a:tcPr/>
                </a:tc>
                <a:tc>
                  <a:txBody>
                    <a:bodyPr/>
                    <a:lstStyle/>
                    <a:p>
                      <a:r>
                        <a:rPr lang="en-ZA" sz="1200" b="1" dirty="0" err="1" smtClean="0"/>
                        <a:t>tY</a:t>
                      </a:r>
                      <a:endParaRPr lang="en-ZA" sz="1200" b="1" dirty="0"/>
                    </a:p>
                  </a:txBody>
                  <a:tcPr/>
                </a:tc>
              </a:tr>
              <a:tr h="206556">
                <a:tc>
                  <a:txBody>
                    <a:bodyPr/>
                    <a:lstStyle/>
                    <a:p>
                      <a:r>
                        <a:rPr lang="en-ZA" sz="1200" b="1" dirty="0" smtClean="0"/>
                        <a:t>y</a:t>
                      </a:r>
                      <a:endParaRPr lang="en-ZA" sz="1200" b="1" dirty="0"/>
                    </a:p>
                  </a:txBody>
                  <a:tcPr/>
                </a:tc>
                <a:tc>
                  <a:txBody>
                    <a:bodyPr/>
                    <a:lstStyle/>
                    <a:p>
                      <a:r>
                        <a:rPr lang="en-ZA" sz="1200" b="1" dirty="0" smtClean="0"/>
                        <a:t>Ty</a:t>
                      </a:r>
                      <a:endParaRPr lang="en-ZA" sz="1200" b="1" dirty="0"/>
                    </a:p>
                  </a:txBody>
                  <a:tcPr/>
                </a:tc>
                <a:tc>
                  <a:txBody>
                    <a:bodyPr/>
                    <a:lstStyle/>
                    <a:p>
                      <a:r>
                        <a:rPr lang="en-ZA" sz="1200" b="1" dirty="0" smtClean="0"/>
                        <a:t>ty</a:t>
                      </a:r>
                      <a:endParaRPr lang="en-ZA" sz="1200" b="1"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35208006"/>
              </p:ext>
            </p:extLst>
          </p:nvPr>
        </p:nvGraphicFramePr>
        <p:xfrm>
          <a:off x="1280809" y="5819624"/>
          <a:ext cx="1394298" cy="822960"/>
        </p:xfrm>
        <a:graphic>
          <a:graphicData uri="http://schemas.openxmlformats.org/drawingml/2006/table">
            <a:tbl>
              <a:tblPr firstRow="1" bandRow="1">
                <a:tableStyleId>{912C8C85-51F0-491E-9774-3900AFEF0FD7}</a:tableStyleId>
              </a:tblPr>
              <a:tblGrid>
                <a:gridCol w="464766"/>
                <a:gridCol w="464766"/>
                <a:gridCol w="464766"/>
              </a:tblGrid>
              <a:tr h="0">
                <a:tc>
                  <a:txBody>
                    <a:bodyPr/>
                    <a:lstStyle/>
                    <a:p>
                      <a:endParaRPr lang="en-ZA" sz="1200" b="1" dirty="0"/>
                    </a:p>
                  </a:txBody>
                  <a:tcPr/>
                </a:tc>
                <a:tc>
                  <a:txBody>
                    <a:bodyPr/>
                    <a:lstStyle/>
                    <a:p>
                      <a:r>
                        <a:rPr lang="en-ZA" sz="1200" b="1" dirty="0" smtClean="0"/>
                        <a:t>T</a:t>
                      </a:r>
                      <a:endParaRPr lang="en-ZA" sz="1200" b="1" dirty="0"/>
                    </a:p>
                  </a:txBody>
                  <a:tcPr/>
                </a:tc>
                <a:tc>
                  <a:txBody>
                    <a:bodyPr/>
                    <a:lstStyle/>
                    <a:p>
                      <a:r>
                        <a:rPr lang="en-ZA" sz="1200" b="1" dirty="0" smtClean="0"/>
                        <a:t>t</a:t>
                      </a:r>
                      <a:endParaRPr lang="en-ZA" sz="1200" b="1" dirty="0"/>
                    </a:p>
                  </a:txBody>
                  <a:tcPr/>
                </a:tc>
              </a:tr>
              <a:tr h="206556">
                <a:tc>
                  <a:txBody>
                    <a:bodyPr/>
                    <a:lstStyle/>
                    <a:p>
                      <a:r>
                        <a:rPr lang="en-ZA" sz="1200" b="1" dirty="0" smtClean="0"/>
                        <a:t>y</a:t>
                      </a:r>
                      <a:endParaRPr lang="en-ZA" sz="1200" b="1" dirty="0"/>
                    </a:p>
                  </a:txBody>
                  <a:tcPr/>
                </a:tc>
                <a:tc>
                  <a:txBody>
                    <a:bodyPr/>
                    <a:lstStyle/>
                    <a:p>
                      <a:r>
                        <a:rPr lang="en-ZA" sz="1200" b="1" dirty="0" smtClean="0"/>
                        <a:t>Ty</a:t>
                      </a:r>
                      <a:endParaRPr lang="en-ZA" sz="1200" b="1" dirty="0"/>
                    </a:p>
                  </a:txBody>
                  <a:tcPr/>
                </a:tc>
                <a:tc>
                  <a:txBody>
                    <a:bodyPr/>
                    <a:lstStyle/>
                    <a:p>
                      <a:r>
                        <a:rPr lang="en-ZA" sz="1200" b="1" dirty="0" smtClean="0"/>
                        <a:t>ty</a:t>
                      </a:r>
                      <a:endParaRPr lang="en-ZA" sz="1200" b="1" dirty="0"/>
                    </a:p>
                  </a:txBody>
                  <a:tcPr/>
                </a:tc>
              </a:tr>
              <a:tr h="206556">
                <a:tc>
                  <a:txBody>
                    <a:bodyPr/>
                    <a:lstStyle/>
                    <a:p>
                      <a:r>
                        <a:rPr lang="en-ZA" sz="1200" b="1" dirty="0" smtClean="0"/>
                        <a:t>y</a:t>
                      </a:r>
                      <a:endParaRPr lang="en-ZA" sz="1200" b="1" dirty="0"/>
                    </a:p>
                  </a:txBody>
                  <a:tcPr/>
                </a:tc>
                <a:tc>
                  <a:txBody>
                    <a:bodyPr/>
                    <a:lstStyle/>
                    <a:p>
                      <a:r>
                        <a:rPr lang="en-ZA" sz="1200" b="1" dirty="0" smtClean="0"/>
                        <a:t>Ty</a:t>
                      </a:r>
                      <a:endParaRPr lang="en-ZA" sz="1200" b="1" dirty="0"/>
                    </a:p>
                  </a:txBody>
                  <a:tcPr/>
                </a:tc>
                <a:tc>
                  <a:txBody>
                    <a:bodyPr/>
                    <a:lstStyle/>
                    <a:p>
                      <a:r>
                        <a:rPr lang="en-ZA" sz="1200" b="1" dirty="0" smtClean="0"/>
                        <a:t>ty</a:t>
                      </a:r>
                      <a:endParaRPr lang="en-ZA" sz="1200" b="1" dirty="0"/>
                    </a:p>
                  </a:txBody>
                  <a:tcPr/>
                </a:tc>
              </a:tr>
            </a:tbl>
          </a:graphicData>
        </a:graphic>
      </p:graphicFrame>
      <p:cxnSp>
        <p:nvCxnSpPr>
          <p:cNvPr id="9" name="Straight Arrow Connector 8"/>
          <p:cNvCxnSpPr/>
          <p:nvPr/>
        </p:nvCxnSpPr>
        <p:spPr>
          <a:xfrm flipH="1">
            <a:off x="2675107" y="4302109"/>
            <a:ext cx="2101174" cy="56409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2762655" y="4302109"/>
            <a:ext cx="3608962" cy="1519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0" y="0"/>
            <a:ext cx="9144000" cy="923330"/>
          </a:xfrm>
          <a:prstGeom prst="rect">
            <a:avLst/>
          </a:prstGeom>
          <a:solidFill>
            <a:schemeClr val="bg1"/>
          </a:solidFill>
        </p:spPr>
        <p:txBody>
          <a:bodyPr wrap="square" rtlCol="0">
            <a:spAutoFit/>
          </a:bodyPr>
          <a:lstStyle/>
          <a:p>
            <a:endParaRPr lang="en-ZA" dirty="0" smtClean="0"/>
          </a:p>
          <a:p>
            <a:endParaRPr lang="en-ZA" dirty="0"/>
          </a:p>
          <a:p>
            <a:endParaRPr lang="en-ZA" dirty="0"/>
          </a:p>
        </p:txBody>
      </p:sp>
    </p:spTree>
    <p:extLst>
      <p:ext uri="{BB962C8B-B14F-4D97-AF65-F5344CB8AC3E}">
        <p14:creationId xmlns:p14="http://schemas.microsoft.com/office/powerpoint/2010/main" val="57207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DE-PPT-Presentation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27"/>
            <a:ext cx="9144000" cy="6858000"/>
          </a:xfrm>
          <a:prstGeom prst="rect">
            <a:avLst/>
          </a:prstGeom>
        </p:spPr>
      </p:pic>
      <p:sp>
        <p:nvSpPr>
          <p:cNvPr id="5" name="Title 1"/>
          <p:cNvSpPr>
            <a:spLocks noGrp="1"/>
          </p:cNvSpPr>
          <p:nvPr>
            <p:ph type="title"/>
          </p:nvPr>
        </p:nvSpPr>
        <p:spPr>
          <a:xfrm>
            <a:off x="970412" y="841866"/>
            <a:ext cx="8051991" cy="518696"/>
          </a:xfrm>
          <a:solidFill>
            <a:schemeClr val="accent2">
              <a:lumMod val="75000"/>
            </a:schemeClr>
          </a:solidFill>
        </p:spPr>
        <p:txBody>
          <a:bodyPr>
            <a:normAutofit/>
          </a:bodyPr>
          <a:lstStyle/>
          <a:p>
            <a:r>
              <a:rPr lang="en-ZA" sz="2400" dirty="0">
                <a:solidFill>
                  <a:schemeClr val="bg1"/>
                </a:solidFill>
              </a:rPr>
              <a:t>Dihybrid cross</a:t>
            </a:r>
            <a:endParaRPr lang="en-US" sz="2400" b="1" dirty="0">
              <a:solidFill>
                <a:schemeClr val="bg1"/>
              </a:solidFill>
            </a:endParaRPr>
          </a:p>
        </p:txBody>
      </p:sp>
      <p:sp>
        <p:nvSpPr>
          <p:cNvPr id="2" name="Rectangle 1"/>
          <p:cNvSpPr/>
          <p:nvPr/>
        </p:nvSpPr>
        <p:spPr>
          <a:xfrm>
            <a:off x="603115" y="1720840"/>
            <a:ext cx="7558391" cy="727571"/>
          </a:xfrm>
          <a:prstGeom prst="rect">
            <a:avLst/>
          </a:prstGeom>
        </p:spPr>
        <p:txBody>
          <a:bodyPr wrap="square">
            <a:spAutoFit/>
          </a:bodyPr>
          <a:lstStyle/>
          <a:p>
            <a:pPr algn="ctr">
              <a:lnSpc>
                <a:spcPct val="90000"/>
              </a:lnSpc>
              <a:buClr>
                <a:schemeClr val="tx1"/>
              </a:buClr>
            </a:pPr>
            <a:endParaRPr lang="en-GB" altLang="en-US" sz="2400" dirty="0"/>
          </a:p>
          <a:p>
            <a:pPr algn="ctr">
              <a:lnSpc>
                <a:spcPct val="80000"/>
              </a:lnSpc>
            </a:pPr>
            <a:endParaRPr lang="en-GB" alt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619186150"/>
              </p:ext>
            </p:extLst>
          </p:nvPr>
        </p:nvGraphicFramePr>
        <p:xfrm>
          <a:off x="1177046" y="1397000"/>
          <a:ext cx="7247106" cy="4119880"/>
        </p:xfrm>
        <a:graphic>
          <a:graphicData uri="http://schemas.openxmlformats.org/drawingml/2006/table">
            <a:tbl>
              <a:tblPr firstRow="1" bandRow="1">
                <a:tableStyleId>{5C22544A-7EE6-4342-B048-85BDC9FD1C3A}</a:tableStyleId>
              </a:tblPr>
              <a:tblGrid>
                <a:gridCol w="2110903"/>
                <a:gridCol w="5136203"/>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ZA" dirty="0" smtClean="0"/>
                        <a:t>Steps to follow</a:t>
                      </a:r>
                      <a:endParaRPr lang="en-ZA"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What to do </a:t>
                      </a:r>
                      <a:endParaRPr lang="en-ZA"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ZA"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Remember that because of  </a:t>
                      </a:r>
                      <a:r>
                        <a:rPr lang="en-US" sz="1800" b="1" kern="1200" dirty="0" err="1" smtClean="0">
                          <a:solidFill>
                            <a:schemeClr val="dk1"/>
                          </a:solidFill>
                          <a:effectLst/>
                          <a:latin typeface="+mn-lt"/>
                          <a:ea typeface="+mn-ea"/>
                          <a:cs typeface="+mn-cs"/>
                        </a:rPr>
                        <a:t>Mendels</a:t>
                      </a:r>
                      <a:r>
                        <a:rPr lang="en-US" sz="1800" kern="1200" dirty="0" smtClean="0">
                          <a:solidFill>
                            <a:schemeClr val="dk1"/>
                          </a:solidFill>
                          <a:effectLst/>
                          <a:latin typeface="+mn-lt"/>
                          <a:ea typeface="+mn-ea"/>
                          <a:cs typeface="+mn-cs"/>
                        </a:rPr>
                        <a:t> </a:t>
                      </a:r>
                      <a:r>
                        <a:rPr lang="en-US" sz="1800" b="1" kern="1200" dirty="0" smtClean="0">
                          <a:solidFill>
                            <a:schemeClr val="dk1"/>
                          </a:solidFill>
                          <a:effectLst/>
                          <a:latin typeface="+mn-lt"/>
                          <a:ea typeface="+mn-ea"/>
                          <a:cs typeface="+mn-cs"/>
                        </a:rPr>
                        <a:t>principle of Independent assortment</a:t>
                      </a:r>
                      <a:r>
                        <a:rPr lang="en-US" sz="1800" kern="1200" dirty="0" smtClean="0">
                          <a:solidFill>
                            <a:schemeClr val="dk1"/>
                          </a:solidFill>
                          <a:effectLst/>
                          <a:latin typeface="+mn-lt"/>
                          <a:ea typeface="+mn-ea"/>
                          <a:cs typeface="+mn-cs"/>
                        </a:rPr>
                        <a:t> an allele for one gene could appear in the same gamete with any of the alleles for the other  gene.</a:t>
                      </a:r>
                      <a:endParaRPr lang="en-Z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ZA"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Step 5</a:t>
                      </a:r>
                      <a:endParaRPr lang="en-ZA"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Enter the possible gametes at the top and side of a Punnett square.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smtClean="0">
                        <a:solidFill>
                          <a:schemeClr val="dk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smtClean="0">
                        <a:solidFill>
                          <a:schemeClr val="dk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smtClean="0">
                        <a:solidFill>
                          <a:schemeClr val="dk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smtClean="0">
                        <a:solidFill>
                          <a:schemeClr val="dk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smtClean="0">
                        <a:solidFill>
                          <a:schemeClr val="dk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smtClean="0">
                        <a:solidFill>
                          <a:schemeClr val="dk1"/>
                        </a:solidFill>
                        <a:effectLst/>
                        <a:latin typeface="+mn-lt"/>
                        <a:ea typeface="+mn-ea"/>
                        <a:cs typeface="+mn-cs"/>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60745252"/>
              </p:ext>
            </p:extLst>
          </p:nvPr>
        </p:nvGraphicFramePr>
        <p:xfrm>
          <a:off x="4046706" y="3831712"/>
          <a:ext cx="2940995" cy="1393960"/>
        </p:xfrm>
        <a:graphic>
          <a:graphicData uri="http://schemas.openxmlformats.org/drawingml/2006/table">
            <a:tbl>
              <a:tblPr firstRow="1" bandRow="1">
                <a:tableStyleId>{21E4AEA4-8DFA-4A89-87EB-49C32662AFE0}</a:tableStyleId>
              </a:tblPr>
              <a:tblGrid>
                <a:gridCol w="588199"/>
                <a:gridCol w="588199"/>
                <a:gridCol w="588199"/>
                <a:gridCol w="588199"/>
                <a:gridCol w="588199"/>
              </a:tblGrid>
              <a:tr h="278792">
                <a:tc>
                  <a:txBody>
                    <a:bodyPr/>
                    <a:lstStyle/>
                    <a:p>
                      <a:endParaRPr lang="en-ZA" sz="1100" dirty="0"/>
                    </a:p>
                  </a:txBody>
                  <a:tcPr/>
                </a:tc>
                <a:tc>
                  <a:txBody>
                    <a:bodyPr/>
                    <a:lstStyle/>
                    <a:p>
                      <a:r>
                        <a:rPr lang="en-ZA" sz="1100" dirty="0" smtClean="0"/>
                        <a:t>TY</a:t>
                      </a:r>
                      <a:endParaRPr lang="en-ZA" sz="1100" dirty="0"/>
                    </a:p>
                  </a:txBody>
                  <a:tcPr/>
                </a:tc>
                <a:tc>
                  <a:txBody>
                    <a:bodyPr/>
                    <a:lstStyle/>
                    <a:p>
                      <a:r>
                        <a:rPr lang="en-ZA" sz="1100" dirty="0" smtClean="0"/>
                        <a:t>ty</a:t>
                      </a:r>
                      <a:endParaRPr lang="en-ZA" sz="1100" dirty="0"/>
                    </a:p>
                  </a:txBody>
                  <a:tcPr/>
                </a:tc>
                <a:tc>
                  <a:txBody>
                    <a:bodyPr/>
                    <a:lstStyle/>
                    <a:p>
                      <a:r>
                        <a:rPr lang="en-ZA" sz="1100" b="1" dirty="0" smtClean="0"/>
                        <a:t>Ty</a:t>
                      </a:r>
                      <a:endParaRPr lang="en-ZA" sz="1100" b="1" dirty="0"/>
                    </a:p>
                  </a:txBody>
                  <a:tcPr/>
                </a:tc>
                <a:tc>
                  <a:txBody>
                    <a:bodyPr/>
                    <a:lstStyle/>
                    <a:p>
                      <a:r>
                        <a:rPr lang="en-ZA" sz="1100" b="1" dirty="0" err="1" smtClean="0"/>
                        <a:t>tY</a:t>
                      </a:r>
                      <a:endParaRPr lang="en-ZA" sz="1100" b="1" dirty="0"/>
                    </a:p>
                  </a:txBody>
                  <a:tcPr/>
                </a:tc>
              </a:tr>
              <a:tr h="278792">
                <a:tc>
                  <a:txBody>
                    <a:bodyPr/>
                    <a:lstStyle/>
                    <a:p>
                      <a:r>
                        <a:rPr lang="en-ZA" sz="1100" b="1" dirty="0" smtClean="0"/>
                        <a:t>Ty</a:t>
                      </a:r>
                      <a:endParaRPr lang="en-ZA" sz="1100" b="1" dirty="0"/>
                    </a:p>
                  </a:txBody>
                  <a:tcPr/>
                </a:tc>
                <a:tc>
                  <a:txBody>
                    <a:bodyPr/>
                    <a:lstStyle/>
                    <a:p>
                      <a:endParaRPr lang="en-ZA" sz="1100" dirty="0"/>
                    </a:p>
                  </a:txBody>
                  <a:tcPr/>
                </a:tc>
                <a:tc>
                  <a:txBody>
                    <a:bodyPr/>
                    <a:lstStyle/>
                    <a:p>
                      <a:endParaRPr lang="en-ZA" sz="1100" dirty="0"/>
                    </a:p>
                  </a:txBody>
                  <a:tcPr/>
                </a:tc>
                <a:tc>
                  <a:txBody>
                    <a:bodyPr/>
                    <a:lstStyle/>
                    <a:p>
                      <a:endParaRPr lang="en-ZA" sz="1100" dirty="0"/>
                    </a:p>
                  </a:txBody>
                  <a:tcPr/>
                </a:tc>
                <a:tc>
                  <a:txBody>
                    <a:bodyPr/>
                    <a:lstStyle/>
                    <a:p>
                      <a:endParaRPr lang="en-ZA" sz="1100" dirty="0"/>
                    </a:p>
                  </a:txBody>
                  <a:tcPr/>
                </a:tc>
              </a:tr>
              <a:tr h="278792">
                <a:tc>
                  <a:txBody>
                    <a:bodyPr/>
                    <a:lstStyle/>
                    <a:p>
                      <a:r>
                        <a:rPr lang="en-ZA" sz="1100" b="1" dirty="0" smtClean="0"/>
                        <a:t>Ty</a:t>
                      </a:r>
                      <a:endParaRPr lang="en-ZA" sz="1100" b="1" dirty="0"/>
                    </a:p>
                  </a:txBody>
                  <a:tcPr/>
                </a:tc>
                <a:tc>
                  <a:txBody>
                    <a:bodyPr/>
                    <a:lstStyle/>
                    <a:p>
                      <a:endParaRPr lang="en-ZA" sz="1100" dirty="0"/>
                    </a:p>
                  </a:txBody>
                  <a:tcPr/>
                </a:tc>
                <a:tc>
                  <a:txBody>
                    <a:bodyPr/>
                    <a:lstStyle/>
                    <a:p>
                      <a:endParaRPr lang="en-ZA" sz="1100" dirty="0"/>
                    </a:p>
                  </a:txBody>
                  <a:tcPr/>
                </a:tc>
                <a:tc>
                  <a:txBody>
                    <a:bodyPr/>
                    <a:lstStyle/>
                    <a:p>
                      <a:endParaRPr lang="en-ZA" sz="1100" dirty="0"/>
                    </a:p>
                  </a:txBody>
                  <a:tcPr/>
                </a:tc>
                <a:tc>
                  <a:txBody>
                    <a:bodyPr/>
                    <a:lstStyle/>
                    <a:p>
                      <a:endParaRPr lang="en-ZA" sz="1100" dirty="0"/>
                    </a:p>
                  </a:txBody>
                  <a:tcPr/>
                </a:tc>
              </a:tr>
              <a:tr h="278792">
                <a:tc>
                  <a:txBody>
                    <a:bodyPr/>
                    <a:lstStyle/>
                    <a:p>
                      <a:r>
                        <a:rPr lang="en-ZA" sz="1100" b="1" dirty="0" smtClean="0"/>
                        <a:t>ty</a:t>
                      </a:r>
                      <a:endParaRPr lang="en-ZA" sz="1100" b="1" dirty="0"/>
                    </a:p>
                  </a:txBody>
                  <a:tcPr/>
                </a:tc>
                <a:tc>
                  <a:txBody>
                    <a:bodyPr/>
                    <a:lstStyle/>
                    <a:p>
                      <a:endParaRPr lang="en-ZA" sz="1100" dirty="0"/>
                    </a:p>
                  </a:txBody>
                  <a:tcPr/>
                </a:tc>
                <a:tc>
                  <a:txBody>
                    <a:bodyPr/>
                    <a:lstStyle/>
                    <a:p>
                      <a:endParaRPr lang="en-ZA" sz="1100" dirty="0"/>
                    </a:p>
                  </a:txBody>
                  <a:tcPr/>
                </a:tc>
                <a:tc>
                  <a:txBody>
                    <a:bodyPr/>
                    <a:lstStyle/>
                    <a:p>
                      <a:endParaRPr lang="en-ZA" sz="1100" dirty="0"/>
                    </a:p>
                  </a:txBody>
                  <a:tcPr/>
                </a:tc>
                <a:tc>
                  <a:txBody>
                    <a:bodyPr/>
                    <a:lstStyle/>
                    <a:p>
                      <a:endParaRPr lang="en-ZA" sz="1100" dirty="0"/>
                    </a:p>
                  </a:txBody>
                  <a:tcPr/>
                </a:tc>
              </a:tr>
              <a:tr h="278792">
                <a:tc>
                  <a:txBody>
                    <a:bodyPr/>
                    <a:lstStyle/>
                    <a:p>
                      <a:r>
                        <a:rPr lang="en-ZA" sz="1100" b="1" dirty="0" smtClean="0"/>
                        <a:t>ty</a:t>
                      </a:r>
                      <a:endParaRPr lang="en-ZA" sz="1100" b="1" dirty="0"/>
                    </a:p>
                  </a:txBody>
                  <a:tcPr/>
                </a:tc>
                <a:tc>
                  <a:txBody>
                    <a:bodyPr/>
                    <a:lstStyle/>
                    <a:p>
                      <a:endParaRPr lang="en-ZA" sz="1100" dirty="0"/>
                    </a:p>
                  </a:txBody>
                  <a:tcPr/>
                </a:tc>
                <a:tc>
                  <a:txBody>
                    <a:bodyPr/>
                    <a:lstStyle/>
                    <a:p>
                      <a:endParaRPr lang="en-ZA" sz="1100" dirty="0"/>
                    </a:p>
                  </a:txBody>
                  <a:tcPr/>
                </a:tc>
                <a:tc>
                  <a:txBody>
                    <a:bodyPr/>
                    <a:lstStyle/>
                    <a:p>
                      <a:endParaRPr lang="en-ZA" sz="1100" dirty="0"/>
                    </a:p>
                  </a:txBody>
                  <a:tcPr/>
                </a:tc>
                <a:tc>
                  <a:txBody>
                    <a:bodyPr/>
                    <a:lstStyle/>
                    <a:p>
                      <a:endParaRPr lang="en-ZA" sz="1100" dirty="0"/>
                    </a:p>
                  </a:txBody>
                  <a:tcPr/>
                </a:tc>
              </a:tr>
            </a:tbl>
          </a:graphicData>
        </a:graphic>
      </p:graphicFrame>
      <p:sp>
        <p:nvSpPr>
          <p:cNvPr id="7" name="TextBox 6"/>
          <p:cNvSpPr txBox="1"/>
          <p:nvPr/>
        </p:nvSpPr>
        <p:spPr>
          <a:xfrm>
            <a:off x="34046" y="59005"/>
            <a:ext cx="8988357" cy="923330"/>
          </a:xfrm>
          <a:prstGeom prst="rect">
            <a:avLst/>
          </a:prstGeom>
          <a:solidFill>
            <a:schemeClr val="bg1"/>
          </a:solidFill>
        </p:spPr>
        <p:txBody>
          <a:bodyPr wrap="square" rtlCol="0">
            <a:spAutoFit/>
          </a:bodyPr>
          <a:lstStyle/>
          <a:p>
            <a:endParaRPr lang="en-ZA" dirty="0" smtClean="0"/>
          </a:p>
          <a:p>
            <a:endParaRPr lang="en-ZA" dirty="0"/>
          </a:p>
          <a:p>
            <a:endParaRPr lang="en-ZA" dirty="0"/>
          </a:p>
        </p:txBody>
      </p:sp>
    </p:spTree>
    <p:extLst>
      <p:ext uri="{BB962C8B-B14F-4D97-AF65-F5344CB8AC3E}">
        <p14:creationId xmlns:p14="http://schemas.microsoft.com/office/powerpoint/2010/main" val="2906989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05159498"/>
              </p:ext>
            </p:extLst>
          </p:nvPr>
        </p:nvGraphicFramePr>
        <p:xfrm>
          <a:off x="457200" y="1600200"/>
          <a:ext cx="7247106" cy="4297680"/>
        </p:xfrm>
        <a:graphic>
          <a:graphicData uri="http://schemas.openxmlformats.org/drawingml/2006/table">
            <a:tbl>
              <a:tblPr firstRow="1" bandRow="1">
                <a:tableStyleId>{5C22544A-7EE6-4342-B048-85BDC9FD1C3A}</a:tableStyleId>
              </a:tblPr>
              <a:tblGrid>
                <a:gridCol w="2110903"/>
                <a:gridCol w="5136203"/>
              </a:tblGrid>
              <a:tr h="370840">
                <a:tc>
                  <a:txBody>
                    <a:bodyPr/>
                    <a:lstStyle/>
                    <a:p>
                      <a:r>
                        <a:rPr lang="en-US" sz="1800" kern="1200" dirty="0" smtClean="0">
                          <a:solidFill>
                            <a:schemeClr val="dk1"/>
                          </a:solidFill>
                          <a:effectLst/>
                          <a:latin typeface="+mn-lt"/>
                          <a:ea typeface="+mn-ea"/>
                          <a:cs typeface="+mn-cs"/>
                        </a:rPr>
                        <a:t>Step 6</a:t>
                      </a:r>
                      <a:endParaRPr lang="en-ZA" dirty="0"/>
                    </a:p>
                  </a:txBody>
                  <a:tcPr>
                    <a:solidFill>
                      <a:schemeClr val="tx2">
                        <a:lumMod val="20000"/>
                        <a:lumOff val="80000"/>
                      </a:schemeClr>
                    </a:solidFill>
                  </a:tcPr>
                </a:tc>
                <a:tc>
                  <a:txBody>
                    <a:bodyPr/>
                    <a:lstStyle/>
                    <a:p>
                      <a:r>
                        <a:rPr lang="en-US" sz="1800" kern="1200" dirty="0" smtClean="0">
                          <a:solidFill>
                            <a:schemeClr val="dk1"/>
                          </a:solidFill>
                          <a:effectLst/>
                          <a:latin typeface="+mn-lt"/>
                          <a:ea typeface="+mn-ea"/>
                          <a:cs typeface="+mn-cs"/>
                        </a:rPr>
                        <a:t>• </a:t>
                      </a:r>
                      <a:r>
                        <a:rPr lang="en-US" sz="1800" b="0" kern="1200" dirty="0" smtClean="0">
                          <a:solidFill>
                            <a:schemeClr val="dk1"/>
                          </a:solidFill>
                          <a:effectLst/>
                          <a:latin typeface="+mn-lt"/>
                          <a:ea typeface="+mn-ea"/>
                          <a:cs typeface="+mn-cs"/>
                        </a:rPr>
                        <a:t>Because of random </a:t>
                      </a:r>
                      <a:r>
                        <a:rPr lang="en-US" sz="1800" b="0" kern="1200" dirty="0" err="1" smtClean="0">
                          <a:solidFill>
                            <a:schemeClr val="dk1"/>
                          </a:solidFill>
                          <a:effectLst/>
                          <a:latin typeface="+mn-lt"/>
                          <a:ea typeface="+mn-ea"/>
                          <a:cs typeface="+mn-cs"/>
                        </a:rPr>
                        <a:t>fertilisation</a:t>
                      </a:r>
                      <a:r>
                        <a:rPr lang="en-US" sz="1800" b="0" kern="1200" dirty="0" smtClean="0">
                          <a:solidFill>
                            <a:schemeClr val="dk1"/>
                          </a:solidFill>
                          <a:effectLst/>
                          <a:latin typeface="+mn-lt"/>
                          <a:ea typeface="+mn-ea"/>
                          <a:cs typeface="+mn-cs"/>
                        </a:rPr>
                        <a:t>, gametes from both  parents could fuse in different combinations to form  the offspring.</a:t>
                      </a:r>
                    </a:p>
                    <a:p>
                      <a:r>
                        <a:rPr lang="en-US" sz="1800" b="0" kern="1200" dirty="0" smtClean="0">
                          <a:solidFill>
                            <a:schemeClr val="dk1"/>
                          </a:solidFill>
                          <a:effectLst/>
                          <a:latin typeface="+mn-lt"/>
                          <a:ea typeface="+mn-ea"/>
                          <a:cs typeface="+mn-cs"/>
                        </a:rPr>
                        <a:t>•  In the </a:t>
                      </a:r>
                      <a:r>
                        <a:rPr lang="en-US" sz="1800" b="0" kern="1200" dirty="0" err="1" smtClean="0">
                          <a:solidFill>
                            <a:schemeClr val="dk1"/>
                          </a:solidFill>
                          <a:effectLst/>
                          <a:latin typeface="+mn-lt"/>
                          <a:ea typeface="+mn-ea"/>
                          <a:cs typeface="+mn-cs"/>
                        </a:rPr>
                        <a:t>Punnet</a:t>
                      </a:r>
                      <a:r>
                        <a:rPr lang="en-US" sz="1800" b="0" kern="1200" dirty="0" smtClean="0">
                          <a:solidFill>
                            <a:schemeClr val="dk1"/>
                          </a:solidFill>
                          <a:effectLst/>
                          <a:latin typeface="+mn-lt"/>
                          <a:ea typeface="+mn-ea"/>
                          <a:cs typeface="+mn-cs"/>
                        </a:rPr>
                        <a:t> square, write down the genotypes of the offspring that will result from each possible combination of gametes. </a:t>
                      </a:r>
                    </a:p>
                    <a:p>
                      <a:endParaRPr lang="en-US" sz="1800" b="0" kern="1200" dirty="0" smtClean="0">
                        <a:solidFill>
                          <a:schemeClr val="dk1"/>
                        </a:solidFill>
                        <a:effectLst/>
                        <a:latin typeface="+mn-lt"/>
                        <a:ea typeface="+mn-ea"/>
                        <a:cs typeface="+mn-cs"/>
                      </a:endParaRPr>
                    </a:p>
                    <a:p>
                      <a:endParaRPr lang="en-US" sz="1800" b="0" kern="1200" dirty="0" smtClean="0">
                        <a:solidFill>
                          <a:schemeClr val="dk1"/>
                        </a:solidFill>
                        <a:effectLst/>
                        <a:latin typeface="+mn-lt"/>
                        <a:ea typeface="+mn-ea"/>
                        <a:cs typeface="+mn-cs"/>
                      </a:endParaRPr>
                    </a:p>
                    <a:p>
                      <a:endParaRPr lang="en-US" sz="1800" b="0" kern="1200" dirty="0" smtClean="0">
                        <a:solidFill>
                          <a:schemeClr val="dk1"/>
                        </a:solidFill>
                        <a:effectLst/>
                        <a:latin typeface="+mn-lt"/>
                        <a:ea typeface="+mn-ea"/>
                        <a:cs typeface="+mn-cs"/>
                      </a:endParaRPr>
                    </a:p>
                    <a:p>
                      <a:endParaRPr lang="en-US" sz="1800" b="0" kern="1200" dirty="0" smtClean="0">
                        <a:solidFill>
                          <a:schemeClr val="dk1"/>
                        </a:solidFill>
                        <a:effectLst/>
                        <a:latin typeface="+mn-lt"/>
                        <a:ea typeface="+mn-ea"/>
                        <a:cs typeface="+mn-cs"/>
                      </a:endParaRPr>
                    </a:p>
                    <a:p>
                      <a:endParaRPr lang="en-US" sz="1800" b="0" kern="1200" dirty="0" smtClean="0">
                        <a:solidFill>
                          <a:schemeClr val="dk1"/>
                        </a:solidFill>
                        <a:effectLst/>
                        <a:latin typeface="+mn-lt"/>
                        <a:ea typeface="+mn-ea"/>
                        <a:cs typeface="+mn-cs"/>
                      </a:endParaRPr>
                    </a:p>
                    <a:p>
                      <a:endParaRPr lang="en-US" sz="1800" b="0" kern="1200" dirty="0" smtClean="0">
                        <a:solidFill>
                          <a:schemeClr val="dk1"/>
                        </a:solidFill>
                        <a:effectLst/>
                        <a:latin typeface="+mn-lt"/>
                        <a:ea typeface="+mn-ea"/>
                        <a:cs typeface="+mn-cs"/>
                      </a:endParaRPr>
                    </a:p>
                    <a:p>
                      <a:endParaRPr lang="en-ZA" b="0" dirty="0"/>
                    </a:p>
                  </a:txBody>
                  <a:tcPr>
                    <a:solidFill>
                      <a:schemeClr val="tx2">
                        <a:lumMod val="20000"/>
                        <a:lumOff val="80000"/>
                      </a:schemeClr>
                    </a:solidFill>
                  </a:tcPr>
                </a:tc>
              </a:tr>
              <a:tr h="370840">
                <a:tc>
                  <a:txBody>
                    <a:bodyPr/>
                    <a:lstStyle/>
                    <a:p>
                      <a:r>
                        <a:rPr lang="en-US" sz="1800" kern="1200" dirty="0" smtClean="0">
                          <a:solidFill>
                            <a:schemeClr val="dk1"/>
                          </a:solidFill>
                          <a:effectLst/>
                          <a:latin typeface="+mn-lt"/>
                          <a:ea typeface="+mn-ea"/>
                          <a:cs typeface="+mn-cs"/>
                        </a:rPr>
                        <a:t>Step 7</a:t>
                      </a:r>
                      <a:endParaRPr lang="en-ZA" dirty="0"/>
                    </a:p>
                  </a:txBody>
                  <a:tcPr/>
                </a:tc>
                <a:tc>
                  <a:txBody>
                    <a:bodyPr/>
                    <a:lstStyle/>
                    <a:p>
                      <a:r>
                        <a:rPr lang="en-US" sz="1800" kern="1200" dirty="0" smtClean="0">
                          <a:solidFill>
                            <a:schemeClr val="dk1"/>
                          </a:solidFill>
                          <a:effectLst/>
                          <a:latin typeface="+mn-lt"/>
                          <a:ea typeface="+mn-ea"/>
                          <a:cs typeface="+mn-cs"/>
                        </a:rPr>
                        <a:t>Determine the phenotypes of the offspring from the genotypes obtained in the  </a:t>
                      </a:r>
                      <a:r>
                        <a:rPr lang="en-US" sz="1800" kern="1200" dirty="0" err="1" smtClean="0">
                          <a:solidFill>
                            <a:schemeClr val="dk1"/>
                          </a:solidFill>
                          <a:effectLst/>
                          <a:latin typeface="+mn-lt"/>
                          <a:ea typeface="+mn-ea"/>
                          <a:cs typeface="+mn-cs"/>
                        </a:rPr>
                        <a:t>Punnet</a:t>
                      </a:r>
                      <a:r>
                        <a:rPr lang="en-US" sz="1800" kern="1200" dirty="0" smtClean="0">
                          <a:solidFill>
                            <a:schemeClr val="dk1"/>
                          </a:solidFill>
                          <a:effectLst/>
                          <a:latin typeface="+mn-lt"/>
                          <a:ea typeface="+mn-ea"/>
                          <a:cs typeface="+mn-cs"/>
                        </a:rPr>
                        <a:t> square.</a:t>
                      </a:r>
                      <a:endParaRPr lang="en-ZA"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072387162"/>
              </p:ext>
            </p:extLst>
          </p:nvPr>
        </p:nvGraphicFramePr>
        <p:xfrm>
          <a:off x="3268495" y="3317131"/>
          <a:ext cx="3628415" cy="1828800"/>
        </p:xfrm>
        <a:graphic>
          <a:graphicData uri="http://schemas.openxmlformats.org/drawingml/2006/table">
            <a:tbl>
              <a:tblPr firstRow="1" bandRow="1">
                <a:tableStyleId>{F5AB1C69-6EDB-4FF4-983F-18BD219EF322}</a:tableStyleId>
              </a:tblPr>
              <a:tblGrid>
                <a:gridCol w="725683"/>
                <a:gridCol w="725683"/>
                <a:gridCol w="725683"/>
                <a:gridCol w="725683"/>
                <a:gridCol w="725683"/>
              </a:tblGrid>
              <a:tr h="365760">
                <a:tc>
                  <a:txBody>
                    <a:bodyPr/>
                    <a:lstStyle/>
                    <a:p>
                      <a:endParaRPr lang="en-ZA" sz="1100" dirty="0"/>
                    </a:p>
                  </a:txBody>
                  <a:tcPr/>
                </a:tc>
                <a:tc>
                  <a:txBody>
                    <a:bodyPr/>
                    <a:lstStyle/>
                    <a:p>
                      <a:r>
                        <a:rPr lang="en-ZA" sz="1100" dirty="0" smtClean="0"/>
                        <a:t>TY</a:t>
                      </a:r>
                      <a:endParaRPr lang="en-ZA" sz="1100" dirty="0"/>
                    </a:p>
                  </a:txBody>
                  <a:tcPr/>
                </a:tc>
                <a:tc>
                  <a:txBody>
                    <a:bodyPr/>
                    <a:lstStyle/>
                    <a:p>
                      <a:r>
                        <a:rPr lang="en-ZA" sz="1100" dirty="0" smtClean="0"/>
                        <a:t>ty</a:t>
                      </a:r>
                      <a:endParaRPr lang="en-ZA" sz="1100" dirty="0"/>
                    </a:p>
                  </a:txBody>
                  <a:tcPr/>
                </a:tc>
                <a:tc>
                  <a:txBody>
                    <a:bodyPr/>
                    <a:lstStyle/>
                    <a:p>
                      <a:r>
                        <a:rPr lang="en-ZA" sz="1100" b="1" dirty="0" smtClean="0"/>
                        <a:t>Ty</a:t>
                      </a:r>
                      <a:endParaRPr lang="en-ZA" sz="1100" b="1" dirty="0"/>
                    </a:p>
                  </a:txBody>
                  <a:tcPr/>
                </a:tc>
                <a:tc>
                  <a:txBody>
                    <a:bodyPr/>
                    <a:lstStyle/>
                    <a:p>
                      <a:r>
                        <a:rPr lang="en-ZA" sz="1100" b="1" dirty="0" err="1" smtClean="0"/>
                        <a:t>tY</a:t>
                      </a:r>
                      <a:endParaRPr lang="en-ZA" sz="1100" b="1" dirty="0"/>
                    </a:p>
                  </a:txBody>
                  <a:tcPr/>
                </a:tc>
              </a:tr>
              <a:tr h="365760">
                <a:tc>
                  <a:txBody>
                    <a:bodyPr/>
                    <a:lstStyle/>
                    <a:p>
                      <a:r>
                        <a:rPr lang="en-ZA" sz="1100" b="1" dirty="0" smtClean="0"/>
                        <a:t>Ty</a:t>
                      </a:r>
                      <a:endParaRPr lang="en-ZA" sz="1100" b="1" dirty="0"/>
                    </a:p>
                  </a:txBody>
                  <a:tcPr/>
                </a:tc>
                <a:tc>
                  <a:txBody>
                    <a:bodyPr/>
                    <a:lstStyle/>
                    <a:p>
                      <a:r>
                        <a:rPr lang="en-ZA" sz="1100" b="1" dirty="0" err="1" smtClean="0"/>
                        <a:t>TTYy</a:t>
                      </a:r>
                      <a:endParaRPr lang="en-ZA" sz="1100" b="1" dirty="0"/>
                    </a:p>
                  </a:txBody>
                  <a:tcPr/>
                </a:tc>
                <a:tc>
                  <a:txBody>
                    <a:bodyPr/>
                    <a:lstStyle/>
                    <a:p>
                      <a:r>
                        <a:rPr lang="en-ZA" sz="1100" b="1" dirty="0" err="1" smtClean="0"/>
                        <a:t>Ttyy</a:t>
                      </a:r>
                      <a:endParaRPr lang="en-ZA" sz="1100" b="1" dirty="0"/>
                    </a:p>
                  </a:txBody>
                  <a:tcPr/>
                </a:tc>
                <a:tc>
                  <a:txBody>
                    <a:bodyPr/>
                    <a:lstStyle/>
                    <a:p>
                      <a:r>
                        <a:rPr lang="en-ZA" sz="1100" b="1" dirty="0" err="1" smtClean="0"/>
                        <a:t>TTyy</a:t>
                      </a:r>
                      <a:endParaRPr lang="en-ZA" sz="1100" b="1" dirty="0"/>
                    </a:p>
                  </a:txBody>
                  <a:tcPr/>
                </a:tc>
                <a:tc>
                  <a:txBody>
                    <a:bodyPr/>
                    <a:lstStyle/>
                    <a:p>
                      <a:r>
                        <a:rPr lang="en-ZA" sz="1100" b="1" dirty="0" err="1" smtClean="0"/>
                        <a:t>TtYy</a:t>
                      </a:r>
                      <a:endParaRPr lang="en-ZA" sz="1100" b="1" dirty="0"/>
                    </a:p>
                  </a:txBody>
                  <a:tcPr/>
                </a:tc>
              </a:tr>
              <a:tr h="365760">
                <a:tc>
                  <a:txBody>
                    <a:bodyPr/>
                    <a:lstStyle/>
                    <a:p>
                      <a:r>
                        <a:rPr lang="en-ZA" sz="1100" b="1" dirty="0" smtClean="0"/>
                        <a:t>Ty</a:t>
                      </a:r>
                      <a:endParaRPr lang="en-ZA" sz="1100" b="1" dirty="0"/>
                    </a:p>
                  </a:txBody>
                  <a:tcPr/>
                </a:tc>
                <a:tc>
                  <a:txBody>
                    <a:bodyPr/>
                    <a:lstStyle/>
                    <a:p>
                      <a:r>
                        <a:rPr lang="en-ZA" sz="1100" b="1" dirty="0" err="1" smtClean="0"/>
                        <a:t>TTYy</a:t>
                      </a:r>
                      <a:endParaRPr lang="en-ZA" sz="1100" b="1" dirty="0"/>
                    </a:p>
                  </a:txBody>
                  <a:tcPr/>
                </a:tc>
                <a:tc>
                  <a:txBody>
                    <a:bodyPr/>
                    <a:lstStyle/>
                    <a:p>
                      <a:r>
                        <a:rPr lang="en-ZA" sz="1100" b="1" dirty="0" err="1" smtClean="0"/>
                        <a:t>Ttyy</a:t>
                      </a:r>
                      <a:endParaRPr lang="en-ZA" sz="1100" b="1" dirty="0"/>
                    </a:p>
                  </a:txBody>
                  <a:tcPr/>
                </a:tc>
                <a:tc>
                  <a:txBody>
                    <a:bodyPr/>
                    <a:lstStyle/>
                    <a:p>
                      <a:r>
                        <a:rPr lang="en-ZA" sz="1100" b="1" dirty="0" err="1" smtClean="0"/>
                        <a:t>TTyy</a:t>
                      </a:r>
                      <a:endParaRPr lang="en-ZA" sz="1100" b="1" dirty="0"/>
                    </a:p>
                  </a:txBody>
                  <a:tcPr/>
                </a:tc>
                <a:tc>
                  <a:txBody>
                    <a:bodyPr/>
                    <a:lstStyle/>
                    <a:p>
                      <a:r>
                        <a:rPr lang="en-ZA" sz="1100" b="1" dirty="0" err="1" smtClean="0"/>
                        <a:t>TtYy</a:t>
                      </a:r>
                      <a:endParaRPr lang="en-ZA" sz="1100" b="1" dirty="0"/>
                    </a:p>
                  </a:txBody>
                  <a:tcPr/>
                </a:tc>
              </a:tr>
              <a:tr h="365760">
                <a:tc>
                  <a:txBody>
                    <a:bodyPr/>
                    <a:lstStyle/>
                    <a:p>
                      <a:r>
                        <a:rPr lang="en-ZA" sz="1100" b="1" dirty="0" smtClean="0"/>
                        <a:t>ty</a:t>
                      </a:r>
                      <a:endParaRPr lang="en-ZA" sz="1100" b="1" dirty="0"/>
                    </a:p>
                  </a:txBody>
                  <a:tcPr/>
                </a:tc>
                <a:tc>
                  <a:txBody>
                    <a:bodyPr/>
                    <a:lstStyle/>
                    <a:p>
                      <a:r>
                        <a:rPr lang="en-ZA" sz="1100" b="1" dirty="0" err="1" smtClean="0"/>
                        <a:t>TtYy</a:t>
                      </a:r>
                      <a:endParaRPr lang="en-ZA" sz="1100" b="1" dirty="0"/>
                    </a:p>
                  </a:txBody>
                  <a:tcPr/>
                </a:tc>
                <a:tc>
                  <a:txBody>
                    <a:bodyPr/>
                    <a:lstStyle/>
                    <a:p>
                      <a:r>
                        <a:rPr lang="en-ZA" sz="1100" b="1" dirty="0" err="1" smtClean="0"/>
                        <a:t>ttyy</a:t>
                      </a:r>
                      <a:endParaRPr lang="en-ZA" sz="1100" b="1" dirty="0"/>
                    </a:p>
                  </a:txBody>
                  <a:tcPr/>
                </a:tc>
                <a:tc>
                  <a:txBody>
                    <a:bodyPr/>
                    <a:lstStyle/>
                    <a:p>
                      <a:r>
                        <a:rPr lang="en-ZA" sz="1100" b="1" dirty="0" err="1" smtClean="0"/>
                        <a:t>Ttyy</a:t>
                      </a:r>
                      <a:endParaRPr lang="en-ZA" sz="1100" b="1" dirty="0"/>
                    </a:p>
                  </a:txBody>
                  <a:tcPr/>
                </a:tc>
                <a:tc>
                  <a:txBody>
                    <a:bodyPr/>
                    <a:lstStyle/>
                    <a:p>
                      <a:r>
                        <a:rPr lang="en-ZA" sz="1100" b="1" dirty="0" err="1" smtClean="0"/>
                        <a:t>ttYy</a:t>
                      </a:r>
                      <a:endParaRPr lang="en-ZA" sz="1100" b="1" dirty="0"/>
                    </a:p>
                  </a:txBody>
                  <a:tcPr/>
                </a:tc>
              </a:tr>
              <a:tr h="365760">
                <a:tc>
                  <a:txBody>
                    <a:bodyPr/>
                    <a:lstStyle/>
                    <a:p>
                      <a:r>
                        <a:rPr lang="en-ZA" sz="1100" b="1" dirty="0" smtClean="0"/>
                        <a:t>ty</a:t>
                      </a:r>
                      <a:endParaRPr lang="en-ZA" sz="1100" b="1" dirty="0"/>
                    </a:p>
                  </a:txBody>
                  <a:tcPr/>
                </a:tc>
                <a:tc>
                  <a:txBody>
                    <a:bodyPr/>
                    <a:lstStyle/>
                    <a:p>
                      <a:r>
                        <a:rPr lang="en-ZA" sz="1100" b="1" dirty="0" err="1" smtClean="0"/>
                        <a:t>TtYy</a:t>
                      </a:r>
                      <a:endParaRPr lang="en-ZA" sz="1100" b="1" dirty="0"/>
                    </a:p>
                  </a:txBody>
                  <a:tcPr/>
                </a:tc>
                <a:tc>
                  <a:txBody>
                    <a:bodyPr/>
                    <a:lstStyle/>
                    <a:p>
                      <a:r>
                        <a:rPr lang="en-ZA" sz="1100" b="1" dirty="0" err="1" smtClean="0"/>
                        <a:t>ttyy</a:t>
                      </a:r>
                      <a:endParaRPr lang="en-ZA" sz="1100" b="1" dirty="0"/>
                    </a:p>
                  </a:txBody>
                  <a:tcPr/>
                </a:tc>
                <a:tc>
                  <a:txBody>
                    <a:bodyPr/>
                    <a:lstStyle/>
                    <a:p>
                      <a:r>
                        <a:rPr lang="en-ZA" sz="1100" b="1" dirty="0" err="1" smtClean="0"/>
                        <a:t>Ttyy</a:t>
                      </a:r>
                      <a:endParaRPr lang="en-ZA" sz="1100" b="1" dirty="0"/>
                    </a:p>
                  </a:txBody>
                  <a:tcPr/>
                </a:tc>
                <a:tc>
                  <a:txBody>
                    <a:bodyPr/>
                    <a:lstStyle/>
                    <a:p>
                      <a:r>
                        <a:rPr lang="en-ZA" sz="1100" b="1" dirty="0" err="1" smtClean="0"/>
                        <a:t>ttYy</a:t>
                      </a:r>
                      <a:endParaRPr lang="en-ZA" sz="1100" b="1" dirty="0"/>
                    </a:p>
                  </a:txBody>
                  <a:tcPr/>
                </a:tc>
              </a:tr>
            </a:tbl>
          </a:graphicData>
        </a:graphic>
      </p:graphicFrame>
    </p:spTree>
    <p:extLst>
      <p:ext uri="{BB962C8B-B14F-4D97-AF65-F5344CB8AC3E}">
        <p14:creationId xmlns:p14="http://schemas.microsoft.com/office/powerpoint/2010/main" val="2915394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6DCAC"/>
            </a:gs>
            <a:gs pos="12000">
              <a:srgbClr val="E6D78A"/>
            </a:gs>
            <a:gs pos="30000">
              <a:srgbClr val="C7AC4C"/>
            </a:gs>
            <a:gs pos="45000">
              <a:srgbClr val="E6D78A"/>
            </a:gs>
            <a:gs pos="77000">
              <a:srgbClr val="C7AC4C"/>
            </a:gs>
            <a:gs pos="100000">
              <a:srgbClr val="E6DCAC"/>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lumOff val="5000"/>
                  </a:schemeClr>
                </a:solidFill>
              </a:rPr>
              <a:t>Activity</a:t>
            </a:r>
            <a:r>
              <a:rPr lang="en-US" dirty="0" smtClean="0">
                <a:solidFill>
                  <a:schemeClr val="accent4"/>
                </a:solidFill>
              </a:rPr>
              <a:t> </a:t>
            </a:r>
            <a:endParaRPr lang="en-US" dirty="0"/>
          </a:p>
        </p:txBody>
      </p:sp>
      <p:sp>
        <p:nvSpPr>
          <p:cNvPr id="3" name="Content Placeholder 2"/>
          <p:cNvSpPr>
            <a:spLocks noGrp="1"/>
          </p:cNvSpPr>
          <p:nvPr>
            <p:ph idx="1"/>
          </p:nvPr>
        </p:nvSpPr>
        <p:spPr>
          <a:xfrm>
            <a:off x="457200" y="1191638"/>
            <a:ext cx="8229600" cy="4525963"/>
          </a:xfrm>
        </p:spPr>
        <p:txBody>
          <a:bodyPr/>
          <a:lstStyle/>
          <a:p>
            <a:pPr marL="0" indent="0">
              <a:buNone/>
            </a:pPr>
            <a:r>
              <a:rPr lang="en-US" dirty="0" smtClean="0"/>
              <a:t>A guinea pig with black (B), long fur (L) is crossed with a guinea pig with brown (b), short fur (l).  Both parents are </a:t>
            </a:r>
            <a:r>
              <a:rPr lang="en-US" b="1" dirty="0" smtClean="0"/>
              <a:t>homozygous</a:t>
            </a:r>
            <a:r>
              <a:rPr lang="en-US" dirty="0" smtClean="0"/>
              <a:t>.  The </a:t>
            </a:r>
            <a:r>
              <a:rPr lang="en-US" b="1" dirty="0" smtClean="0"/>
              <a:t>F</a:t>
            </a:r>
            <a:r>
              <a:rPr lang="en-US" sz="1400" b="1" dirty="0" smtClean="0"/>
              <a:t>1</a:t>
            </a:r>
            <a:r>
              <a:rPr lang="en-US" b="1" dirty="0" smtClean="0"/>
              <a:t> offspring were interbreed, </a:t>
            </a:r>
            <a:r>
              <a:rPr lang="en-US" dirty="0" smtClean="0"/>
              <a:t>use a diagrammatic cross to show the </a:t>
            </a:r>
            <a:r>
              <a:rPr lang="en-US" b="1" dirty="0" smtClean="0"/>
              <a:t>genotype</a:t>
            </a:r>
            <a:r>
              <a:rPr lang="en-US" dirty="0" smtClean="0"/>
              <a:t> and </a:t>
            </a:r>
            <a:r>
              <a:rPr lang="en-US" b="1" dirty="0" smtClean="0"/>
              <a:t>phenotypes</a:t>
            </a:r>
            <a:r>
              <a:rPr lang="en-US" dirty="0" smtClean="0"/>
              <a:t> of the </a:t>
            </a:r>
            <a:r>
              <a:rPr lang="en-US" b="1" dirty="0" smtClean="0"/>
              <a:t>F</a:t>
            </a:r>
            <a:r>
              <a:rPr lang="en-US" sz="1400" b="1" dirty="0" smtClean="0"/>
              <a:t>2</a:t>
            </a:r>
            <a:r>
              <a:rPr lang="en-US" b="1" dirty="0" smtClean="0"/>
              <a:t> generation </a:t>
            </a:r>
            <a:r>
              <a:rPr lang="en-US" dirty="0" smtClean="0"/>
              <a:t>and as well as the </a:t>
            </a:r>
            <a:r>
              <a:rPr lang="en-US" b="1" dirty="0" smtClean="0"/>
              <a:t>phenotypic ratio.</a:t>
            </a:r>
            <a:endParaRPr lang="en-US" b="1" dirty="0"/>
          </a:p>
        </p:txBody>
      </p:sp>
      <p:pic>
        <p:nvPicPr>
          <p:cNvPr id="4" name="Picture 3" descr="http://kidcyber.com.au/wp-content/uploads/2014/12/petguineapig_row_TS.jpg"/>
          <p:cNvPicPr/>
          <p:nvPr/>
        </p:nvPicPr>
        <p:blipFill>
          <a:blip r:embed="rId2">
            <a:extLst>
              <a:ext uri="{28A0092B-C50C-407E-A947-70E740481C1C}">
                <a14:useLocalDpi xmlns:a14="http://schemas.microsoft.com/office/drawing/2010/main" val="0"/>
              </a:ext>
            </a:extLst>
          </a:blip>
          <a:srcRect/>
          <a:stretch>
            <a:fillRect/>
          </a:stretch>
        </p:blipFill>
        <p:spPr bwMode="auto">
          <a:xfrm>
            <a:off x="1704367" y="4679005"/>
            <a:ext cx="6272314" cy="1677412"/>
          </a:xfrm>
          <a:prstGeom prst="rect">
            <a:avLst/>
          </a:prstGeom>
          <a:noFill/>
          <a:ln>
            <a:noFill/>
          </a:ln>
        </p:spPr>
      </p:pic>
    </p:spTree>
    <p:extLst>
      <p:ext uri="{BB962C8B-B14F-4D97-AF65-F5344CB8AC3E}">
        <p14:creationId xmlns:p14="http://schemas.microsoft.com/office/powerpoint/2010/main" val="3458659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04088"/>
          </a:xfrm>
        </p:spPr>
        <p:txBody>
          <a:bodyPr>
            <a:normAutofit fontScale="90000"/>
          </a:bodyPr>
          <a:lstStyle/>
          <a:p>
            <a:r>
              <a:rPr lang="en-US" dirty="0" smtClean="0">
                <a:solidFill>
                  <a:schemeClr val="accent4"/>
                </a:solidFill>
              </a:rPr>
              <a:t>Memo Activity:</a:t>
            </a:r>
            <a:endParaRPr lang="en-US" dirty="0">
              <a:solidFill>
                <a:schemeClr val="accent4"/>
              </a:solidFill>
            </a:endParaRPr>
          </a:p>
        </p:txBody>
      </p:sp>
      <p:sp>
        <p:nvSpPr>
          <p:cNvPr id="3" name="Content Placeholder 2"/>
          <p:cNvSpPr>
            <a:spLocks noGrp="1"/>
          </p:cNvSpPr>
          <p:nvPr>
            <p:ph idx="1"/>
          </p:nvPr>
        </p:nvSpPr>
        <p:spPr>
          <a:xfrm>
            <a:off x="457199" y="924128"/>
            <a:ext cx="8035047" cy="5705272"/>
          </a:xfrm>
        </p:spPr>
        <p:txBody>
          <a:bodyPr>
            <a:normAutofit/>
          </a:bodyPr>
          <a:lstStyle/>
          <a:p>
            <a:pPr>
              <a:buNone/>
            </a:pPr>
            <a:r>
              <a:rPr lang="en-US" b="1" dirty="0" smtClean="0"/>
              <a:t>P</a:t>
            </a:r>
            <a:r>
              <a:rPr lang="en-US" sz="1400" b="1" dirty="0" smtClean="0"/>
              <a:t>2</a:t>
            </a:r>
            <a:r>
              <a:rPr lang="en-US" b="1" dirty="0" smtClean="0"/>
              <a:t> Phenotype</a:t>
            </a:r>
            <a:r>
              <a:rPr lang="en-US" dirty="0" smtClean="0"/>
              <a:t>:  </a:t>
            </a:r>
          </a:p>
          <a:p>
            <a:pPr>
              <a:buNone/>
            </a:pPr>
            <a:r>
              <a:rPr lang="en-US" dirty="0" smtClean="0"/>
              <a:t>		black and long fur x	 black and long fur </a:t>
            </a:r>
          </a:p>
          <a:p>
            <a:pPr>
              <a:buNone/>
            </a:pPr>
            <a:r>
              <a:rPr lang="en-US" dirty="0" smtClean="0"/>
              <a:t>	  </a:t>
            </a:r>
            <a:r>
              <a:rPr lang="en-US" b="1" dirty="0" smtClean="0"/>
              <a:t>Genotype</a:t>
            </a:r>
            <a:r>
              <a:rPr lang="en-US" dirty="0" smtClean="0"/>
              <a:t>:    </a:t>
            </a:r>
            <a:r>
              <a:rPr lang="en-US" dirty="0" err="1" smtClean="0"/>
              <a:t>BbLl</a:t>
            </a:r>
            <a:r>
              <a:rPr lang="en-US" dirty="0" smtClean="0"/>
              <a:t>       x	       	BbLl</a:t>
            </a:r>
          </a:p>
          <a:p>
            <a:pPr>
              <a:buNone/>
            </a:pPr>
            <a:r>
              <a:rPr lang="en-US" dirty="0" smtClean="0"/>
              <a:t>	  Meiosis</a:t>
            </a:r>
          </a:p>
          <a:p>
            <a:pPr>
              <a:buNone/>
            </a:pPr>
            <a:r>
              <a:rPr lang="en-US" dirty="0" smtClean="0"/>
              <a:t>	   </a:t>
            </a:r>
            <a:r>
              <a:rPr lang="en-US" b="1" dirty="0" smtClean="0"/>
              <a:t>Gametes</a:t>
            </a:r>
            <a:r>
              <a:rPr lang="en-US" dirty="0" smtClean="0"/>
              <a:t>: BL, </a:t>
            </a:r>
            <a:r>
              <a:rPr lang="en-US" dirty="0" err="1" smtClean="0"/>
              <a:t>Bl</a:t>
            </a:r>
            <a:r>
              <a:rPr lang="en-US" dirty="0" smtClean="0"/>
              <a:t>, </a:t>
            </a:r>
            <a:r>
              <a:rPr lang="en-US" dirty="0" err="1" smtClean="0"/>
              <a:t>bL</a:t>
            </a:r>
            <a:r>
              <a:rPr lang="en-US" dirty="0" smtClean="0"/>
              <a:t>, </a:t>
            </a:r>
            <a:r>
              <a:rPr lang="en-US" dirty="0" err="1" smtClean="0"/>
              <a:t>bl</a:t>
            </a:r>
            <a:r>
              <a:rPr lang="en-US" dirty="0" smtClean="0"/>
              <a:t>  x      BL, </a:t>
            </a:r>
            <a:r>
              <a:rPr lang="en-US" dirty="0" err="1" smtClean="0"/>
              <a:t>Bl</a:t>
            </a:r>
            <a:r>
              <a:rPr lang="en-US" dirty="0" smtClean="0"/>
              <a:t>, </a:t>
            </a:r>
            <a:r>
              <a:rPr lang="en-US" dirty="0" err="1" smtClean="0"/>
              <a:t>bL</a:t>
            </a:r>
            <a:r>
              <a:rPr lang="en-US" dirty="0" smtClean="0"/>
              <a:t>, bl</a:t>
            </a:r>
          </a:p>
          <a:p>
            <a:pPr>
              <a:buNone/>
            </a:pPr>
            <a:r>
              <a:rPr lang="en-US" dirty="0" smtClean="0"/>
              <a:t>	</a:t>
            </a:r>
            <a:r>
              <a:rPr lang="en-US" dirty="0" err="1" smtClean="0"/>
              <a:t>Fertilisation</a:t>
            </a:r>
            <a:endParaRPr lang="en-US" dirty="0" smtClean="0"/>
          </a:p>
          <a:p>
            <a:pPr>
              <a:buNone/>
            </a:pPr>
            <a:r>
              <a:rPr lang="en-US" b="1" dirty="0" smtClean="0"/>
              <a:t>F</a:t>
            </a:r>
            <a:r>
              <a:rPr lang="en-US" sz="1400" b="1" dirty="0" smtClean="0"/>
              <a:t>2</a:t>
            </a:r>
            <a:r>
              <a:rPr lang="en-US" b="1" dirty="0" smtClean="0"/>
              <a:t>   genotype</a:t>
            </a:r>
            <a:r>
              <a:rPr lang="en-US" dirty="0" smtClean="0"/>
              <a:t>:	</a:t>
            </a:r>
          </a:p>
          <a:p>
            <a:pPr>
              <a:buNone/>
            </a:pPr>
            <a:r>
              <a:rPr lang="en-US" dirty="0" smtClean="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98587028"/>
              </p:ext>
            </p:extLst>
          </p:nvPr>
        </p:nvGraphicFramePr>
        <p:xfrm>
          <a:off x="2971800" y="4343400"/>
          <a:ext cx="4724400" cy="2286000"/>
        </p:xfrm>
        <a:graphic>
          <a:graphicData uri="http://schemas.openxmlformats.org/drawingml/2006/table">
            <a:tbl>
              <a:tblPr firstRow="1" bandRow="1">
                <a:tableStyleId>{5940675A-B579-460E-94D1-54222C63F5DA}</a:tableStyleId>
              </a:tblPr>
              <a:tblGrid>
                <a:gridCol w="944880"/>
                <a:gridCol w="944880"/>
                <a:gridCol w="944880"/>
                <a:gridCol w="944880"/>
                <a:gridCol w="944880"/>
              </a:tblGrid>
              <a:tr h="370840">
                <a:tc>
                  <a:txBody>
                    <a:bodyPr/>
                    <a:lstStyle/>
                    <a:p>
                      <a:endParaRPr lang="en-US" sz="2400" dirty="0"/>
                    </a:p>
                  </a:txBody>
                  <a:tcPr/>
                </a:tc>
                <a:tc>
                  <a:txBody>
                    <a:bodyPr/>
                    <a:lstStyle/>
                    <a:p>
                      <a:r>
                        <a:rPr lang="en-US" sz="2400" b="1" dirty="0" smtClean="0"/>
                        <a:t>BL</a:t>
                      </a:r>
                      <a:endParaRPr lang="en-US" sz="2400" b="1" dirty="0"/>
                    </a:p>
                  </a:txBody>
                  <a:tcPr/>
                </a:tc>
                <a:tc>
                  <a:txBody>
                    <a:bodyPr/>
                    <a:lstStyle/>
                    <a:p>
                      <a:r>
                        <a:rPr lang="en-US" sz="2400" b="1" dirty="0" smtClean="0"/>
                        <a:t>Bl</a:t>
                      </a:r>
                      <a:endParaRPr lang="en-US" sz="2400" b="1" dirty="0"/>
                    </a:p>
                  </a:txBody>
                  <a:tcPr/>
                </a:tc>
                <a:tc>
                  <a:txBody>
                    <a:bodyPr/>
                    <a:lstStyle/>
                    <a:p>
                      <a:r>
                        <a:rPr lang="en-US" sz="2400" b="1" dirty="0" smtClean="0"/>
                        <a:t>bL</a:t>
                      </a:r>
                      <a:endParaRPr lang="en-US" sz="2400" b="1" dirty="0"/>
                    </a:p>
                  </a:txBody>
                  <a:tcPr/>
                </a:tc>
                <a:tc>
                  <a:txBody>
                    <a:bodyPr/>
                    <a:lstStyle/>
                    <a:p>
                      <a:r>
                        <a:rPr lang="en-US" sz="2400" b="1" dirty="0" smtClean="0"/>
                        <a:t>bl</a:t>
                      </a:r>
                      <a:endParaRPr lang="en-US" sz="2400" b="1" dirty="0"/>
                    </a:p>
                  </a:txBody>
                  <a:tcPr/>
                </a:tc>
              </a:tr>
              <a:tr h="370840">
                <a:tc>
                  <a:txBody>
                    <a:bodyPr/>
                    <a:lstStyle/>
                    <a:p>
                      <a:r>
                        <a:rPr lang="en-US" sz="2400" b="1" dirty="0" smtClean="0"/>
                        <a:t>BL</a:t>
                      </a:r>
                      <a:endParaRPr lang="en-US" sz="2400" b="1" dirty="0"/>
                    </a:p>
                  </a:txBody>
                  <a:tcPr/>
                </a:tc>
                <a:tc>
                  <a:txBody>
                    <a:bodyPr/>
                    <a:lstStyle/>
                    <a:p>
                      <a:r>
                        <a:rPr lang="en-US" sz="2400" dirty="0" smtClean="0"/>
                        <a:t>BBLL</a:t>
                      </a:r>
                      <a:endParaRPr lang="en-US" sz="2400" dirty="0"/>
                    </a:p>
                  </a:txBody>
                  <a:tcPr/>
                </a:tc>
                <a:tc>
                  <a:txBody>
                    <a:bodyPr/>
                    <a:lstStyle/>
                    <a:p>
                      <a:r>
                        <a:rPr lang="en-US" sz="2400" dirty="0" smtClean="0"/>
                        <a:t>BBLl</a:t>
                      </a:r>
                      <a:endParaRPr lang="en-US" sz="2400" dirty="0"/>
                    </a:p>
                  </a:txBody>
                  <a:tcPr/>
                </a:tc>
                <a:tc>
                  <a:txBody>
                    <a:bodyPr/>
                    <a:lstStyle/>
                    <a:p>
                      <a:r>
                        <a:rPr lang="en-US" sz="2400" dirty="0" smtClean="0"/>
                        <a:t>BbLL</a:t>
                      </a:r>
                      <a:endParaRPr lang="en-US" sz="2400" dirty="0"/>
                    </a:p>
                  </a:txBody>
                  <a:tcPr/>
                </a:tc>
                <a:tc>
                  <a:txBody>
                    <a:bodyPr/>
                    <a:lstStyle/>
                    <a:p>
                      <a:r>
                        <a:rPr lang="en-US" sz="2400" dirty="0" smtClean="0"/>
                        <a:t>BbLl</a:t>
                      </a:r>
                      <a:endParaRPr lang="en-US" sz="2400" dirty="0"/>
                    </a:p>
                  </a:txBody>
                  <a:tcPr/>
                </a:tc>
              </a:tr>
              <a:tr h="370840">
                <a:tc>
                  <a:txBody>
                    <a:bodyPr/>
                    <a:lstStyle/>
                    <a:p>
                      <a:r>
                        <a:rPr lang="en-US" sz="2400" b="1" dirty="0" smtClean="0"/>
                        <a:t>Bl</a:t>
                      </a:r>
                      <a:endParaRPr lang="en-US" sz="2400" b="1" dirty="0"/>
                    </a:p>
                  </a:txBody>
                  <a:tcPr/>
                </a:tc>
                <a:tc>
                  <a:txBody>
                    <a:bodyPr/>
                    <a:lstStyle/>
                    <a:p>
                      <a:r>
                        <a:rPr lang="en-US" sz="2400" dirty="0" smtClean="0"/>
                        <a:t>BBLl</a:t>
                      </a:r>
                      <a:endParaRPr lang="en-US" sz="2400" dirty="0"/>
                    </a:p>
                  </a:txBody>
                  <a:tcPr/>
                </a:tc>
                <a:tc>
                  <a:txBody>
                    <a:bodyPr/>
                    <a:lstStyle/>
                    <a:p>
                      <a:r>
                        <a:rPr lang="en-US" sz="2400" dirty="0" smtClean="0"/>
                        <a:t>BBll</a:t>
                      </a:r>
                      <a:endParaRPr lang="en-US" sz="2400" dirty="0"/>
                    </a:p>
                  </a:txBody>
                  <a:tcPr/>
                </a:tc>
                <a:tc>
                  <a:txBody>
                    <a:bodyPr/>
                    <a:lstStyle/>
                    <a:p>
                      <a:r>
                        <a:rPr lang="en-US" sz="2400" dirty="0" smtClean="0"/>
                        <a:t>BbLl</a:t>
                      </a:r>
                      <a:endParaRPr lang="en-US" sz="2400" dirty="0"/>
                    </a:p>
                  </a:txBody>
                  <a:tcPr/>
                </a:tc>
                <a:tc>
                  <a:txBody>
                    <a:bodyPr/>
                    <a:lstStyle/>
                    <a:p>
                      <a:r>
                        <a:rPr lang="en-US" sz="2400" dirty="0" smtClean="0"/>
                        <a:t>Bbll</a:t>
                      </a:r>
                      <a:endParaRPr lang="en-US" sz="2400" dirty="0"/>
                    </a:p>
                  </a:txBody>
                  <a:tcPr/>
                </a:tc>
              </a:tr>
              <a:tr h="370840">
                <a:tc>
                  <a:txBody>
                    <a:bodyPr/>
                    <a:lstStyle/>
                    <a:p>
                      <a:r>
                        <a:rPr lang="en-US" sz="2400" b="1" dirty="0" smtClean="0"/>
                        <a:t>bL</a:t>
                      </a:r>
                      <a:endParaRPr lang="en-US" sz="2400" b="1" dirty="0"/>
                    </a:p>
                  </a:txBody>
                  <a:tcPr/>
                </a:tc>
                <a:tc>
                  <a:txBody>
                    <a:bodyPr/>
                    <a:lstStyle/>
                    <a:p>
                      <a:r>
                        <a:rPr lang="en-US" sz="2400" dirty="0" smtClean="0"/>
                        <a:t>BbLL</a:t>
                      </a:r>
                      <a:endParaRPr lang="en-US" sz="2400" dirty="0"/>
                    </a:p>
                  </a:txBody>
                  <a:tcPr/>
                </a:tc>
                <a:tc>
                  <a:txBody>
                    <a:bodyPr/>
                    <a:lstStyle/>
                    <a:p>
                      <a:r>
                        <a:rPr lang="en-US" sz="2400" dirty="0" smtClean="0"/>
                        <a:t>BbLl</a:t>
                      </a:r>
                      <a:endParaRPr lang="en-US" sz="2400" dirty="0"/>
                    </a:p>
                  </a:txBody>
                  <a:tcPr/>
                </a:tc>
                <a:tc>
                  <a:txBody>
                    <a:bodyPr/>
                    <a:lstStyle/>
                    <a:p>
                      <a:r>
                        <a:rPr lang="en-US" sz="2400" dirty="0" smtClean="0"/>
                        <a:t>bbLL</a:t>
                      </a:r>
                      <a:endParaRPr lang="en-US" sz="2400" dirty="0"/>
                    </a:p>
                  </a:txBody>
                  <a:tcPr/>
                </a:tc>
                <a:tc>
                  <a:txBody>
                    <a:bodyPr/>
                    <a:lstStyle/>
                    <a:p>
                      <a:r>
                        <a:rPr lang="en-US" sz="2400" dirty="0" smtClean="0"/>
                        <a:t>bbLl</a:t>
                      </a:r>
                      <a:endParaRPr lang="en-US" sz="2400" dirty="0"/>
                    </a:p>
                  </a:txBody>
                  <a:tcPr/>
                </a:tc>
              </a:tr>
              <a:tr h="370840">
                <a:tc>
                  <a:txBody>
                    <a:bodyPr/>
                    <a:lstStyle/>
                    <a:p>
                      <a:r>
                        <a:rPr lang="en-US" sz="2400" b="1" dirty="0" smtClean="0"/>
                        <a:t>bl</a:t>
                      </a:r>
                      <a:endParaRPr lang="en-US" sz="2400" b="1" dirty="0"/>
                    </a:p>
                  </a:txBody>
                  <a:tcPr/>
                </a:tc>
                <a:tc>
                  <a:txBody>
                    <a:bodyPr/>
                    <a:lstStyle/>
                    <a:p>
                      <a:r>
                        <a:rPr lang="en-US" sz="2400" dirty="0" smtClean="0"/>
                        <a:t>BbLl</a:t>
                      </a:r>
                      <a:endParaRPr lang="en-US" sz="2400" dirty="0"/>
                    </a:p>
                  </a:txBody>
                  <a:tcPr/>
                </a:tc>
                <a:tc>
                  <a:txBody>
                    <a:bodyPr/>
                    <a:lstStyle/>
                    <a:p>
                      <a:r>
                        <a:rPr lang="en-US" sz="2400" dirty="0" smtClean="0"/>
                        <a:t>Bbll</a:t>
                      </a:r>
                      <a:endParaRPr lang="en-US" sz="2400" dirty="0"/>
                    </a:p>
                  </a:txBody>
                  <a:tcPr/>
                </a:tc>
                <a:tc>
                  <a:txBody>
                    <a:bodyPr/>
                    <a:lstStyle/>
                    <a:p>
                      <a:r>
                        <a:rPr lang="en-US" sz="2400" dirty="0" smtClean="0"/>
                        <a:t>bbLl</a:t>
                      </a:r>
                      <a:endParaRPr lang="en-US" sz="2400" dirty="0"/>
                    </a:p>
                  </a:txBody>
                  <a:tcPr/>
                </a:tc>
                <a:tc>
                  <a:txBody>
                    <a:bodyPr/>
                    <a:lstStyle/>
                    <a:p>
                      <a:r>
                        <a:rPr lang="en-US" sz="2400" dirty="0" smtClean="0"/>
                        <a:t>bbll</a:t>
                      </a:r>
                      <a:endParaRPr lang="en-US" sz="2400" dirty="0"/>
                    </a:p>
                  </a:txBody>
                  <a:tcPr/>
                </a:tc>
              </a:tr>
            </a:tbl>
          </a:graphicData>
        </a:graphic>
      </p:graphicFrame>
      <p:sp>
        <p:nvSpPr>
          <p:cNvPr id="5" name="Oval 4"/>
          <p:cNvSpPr/>
          <p:nvPr/>
        </p:nvSpPr>
        <p:spPr>
          <a:xfrm>
            <a:off x="4722777" y="4844376"/>
            <a:ext cx="102141" cy="9241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
        <p:nvSpPr>
          <p:cNvPr id="6" name="Oval 5"/>
          <p:cNvSpPr/>
          <p:nvPr/>
        </p:nvSpPr>
        <p:spPr>
          <a:xfrm>
            <a:off x="5662304" y="4844376"/>
            <a:ext cx="102141" cy="9241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
        <p:nvSpPr>
          <p:cNvPr id="7" name="Oval 6"/>
          <p:cNvSpPr/>
          <p:nvPr/>
        </p:nvSpPr>
        <p:spPr>
          <a:xfrm>
            <a:off x="4687103" y="5334815"/>
            <a:ext cx="102141" cy="9241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
        <p:nvSpPr>
          <p:cNvPr id="8" name="Oval 7"/>
          <p:cNvSpPr/>
          <p:nvPr/>
        </p:nvSpPr>
        <p:spPr>
          <a:xfrm>
            <a:off x="4671706" y="5772558"/>
            <a:ext cx="102141" cy="9241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
        <p:nvSpPr>
          <p:cNvPr id="9" name="Oval 8"/>
          <p:cNvSpPr/>
          <p:nvPr/>
        </p:nvSpPr>
        <p:spPr>
          <a:xfrm>
            <a:off x="4707373" y="6241917"/>
            <a:ext cx="102141" cy="9241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
        <p:nvSpPr>
          <p:cNvPr id="10" name="Oval 9"/>
          <p:cNvSpPr/>
          <p:nvPr/>
        </p:nvSpPr>
        <p:spPr>
          <a:xfrm>
            <a:off x="6574274" y="4890582"/>
            <a:ext cx="102141" cy="9241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
        <p:nvSpPr>
          <p:cNvPr id="11" name="Oval 10"/>
          <p:cNvSpPr/>
          <p:nvPr/>
        </p:nvSpPr>
        <p:spPr>
          <a:xfrm>
            <a:off x="5637177" y="5758776"/>
            <a:ext cx="102141" cy="9241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
        <p:nvSpPr>
          <p:cNvPr id="12" name="Oval 11"/>
          <p:cNvSpPr/>
          <p:nvPr/>
        </p:nvSpPr>
        <p:spPr>
          <a:xfrm>
            <a:off x="7501645" y="4865453"/>
            <a:ext cx="102141" cy="9241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
        <p:nvSpPr>
          <p:cNvPr id="13" name="Oval 12"/>
          <p:cNvSpPr/>
          <p:nvPr/>
        </p:nvSpPr>
        <p:spPr>
          <a:xfrm>
            <a:off x="6574274" y="5288609"/>
            <a:ext cx="102141" cy="9241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
        <p:nvSpPr>
          <p:cNvPr id="14" name="Oval 13"/>
          <p:cNvSpPr/>
          <p:nvPr/>
        </p:nvSpPr>
        <p:spPr>
          <a:xfrm>
            <a:off x="7552715" y="6236244"/>
            <a:ext cx="102141" cy="924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ZA"/>
          </a:p>
        </p:txBody>
      </p:sp>
      <p:sp>
        <p:nvSpPr>
          <p:cNvPr id="15" name="Oval 14"/>
          <p:cNvSpPr/>
          <p:nvPr/>
        </p:nvSpPr>
        <p:spPr>
          <a:xfrm>
            <a:off x="5586918" y="6282450"/>
            <a:ext cx="102141" cy="924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sp>
        <p:nvSpPr>
          <p:cNvPr id="16" name="Oval 15"/>
          <p:cNvSpPr/>
          <p:nvPr/>
        </p:nvSpPr>
        <p:spPr>
          <a:xfrm>
            <a:off x="5645282" y="5288609"/>
            <a:ext cx="102141" cy="924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sp>
        <p:nvSpPr>
          <p:cNvPr id="17" name="Oval 16"/>
          <p:cNvSpPr/>
          <p:nvPr/>
        </p:nvSpPr>
        <p:spPr>
          <a:xfrm>
            <a:off x="7552714" y="5288609"/>
            <a:ext cx="102141" cy="9241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sp>
        <p:nvSpPr>
          <p:cNvPr id="18" name="Oval 17"/>
          <p:cNvSpPr/>
          <p:nvPr/>
        </p:nvSpPr>
        <p:spPr>
          <a:xfrm>
            <a:off x="7552713" y="5745809"/>
            <a:ext cx="102141" cy="92412"/>
          </a:xfrm>
          <a:prstGeom prst="ellipse">
            <a:avLst/>
          </a:pr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ZA"/>
          </a:p>
        </p:txBody>
      </p:sp>
      <p:sp>
        <p:nvSpPr>
          <p:cNvPr id="19" name="Oval 18"/>
          <p:cNvSpPr/>
          <p:nvPr/>
        </p:nvSpPr>
        <p:spPr>
          <a:xfrm>
            <a:off x="6622911" y="5759591"/>
            <a:ext cx="102141" cy="92412"/>
          </a:xfrm>
          <a:prstGeom prst="ellipse">
            <a:avLst/>
          </a:pr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ZA"/>
          </a:p>
        </p:txBody>
      </p:sp>
      <p:sp>
        <p:nvSpPr>
          <p:cNvPr id="20" name="Oval 19"/>
          <p:cNvSpPr/>
          <p:nvPr/>
        </p:nvSpPr>
        <p:spPr>
          <a:xfrm>
            <a:off x="6571840" y="6266240"/>
            <a:ext cx="102141" cy="92412"/>
          </a:xfrm>
          <a:prstGeom prst="ellipse">
            <a:avLst/>
          </a:pr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ZA"/>
          </a:p>
        </p:txBody>
      </p:sp>
      <p:sp>
        <p:nvSpPr>
          <p:cNvPr id="22" name="TextBox 21"/>
          <p:cNvSpPr txBox="1"/>
          <p:nvPr/>
        </p:nvSpPr>
        <p:spPr>
          <a:xfrm>
            <a:off x="953311" y="5505855"/>
            <a:ext cx="1691040" cy="369332"/>
          </a:xfrm>
          <a:prstGeom prst="rect">
            <a:avLst/>
          </a:prstGeom>
          <a:noFill/>
        </p:spPr>
        <p:txBody>
          <a:bodyPr wrap="none" rtlCol="0">
            <a:spAutoFit/>
          </a:bodyPr>
          <a:lstStyle/>
          <a:p>
            <a:r>
              <a:rPr lang="en-ZA" dirty="0" smtClean="0"/>
              <a:t>Phenotype ratio</a:t>
            </a:r>
            <a:endParaRPr lang="en-ZA" dirty="0"/>
          </a:p>
        </p:txBody>
      </p:sp>
    </p:spTree>
    <p:extLst>
      <p:ext uri="{BB962C8B-B14F-4D97-AF65-F5344CB8AC3E}">
        <p14:creationId xmlns:p14="http://schemas.microsoft.com/office/powerpoint/2010/main" val="188161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500" fill="hold"/>
                                        <p:tgtEl>
                                          <p:spTgt spid="8"/>
                                        </p:tgtEl>
                                        <p:attrNameLst>
                                          <p:attrName>ppt_x</p:attrName>
                                        </p:attrNameLst>
                                      </p:cBhvr>
                                      <p:tavLst>
                                        <p:tav tm="0">
                                          <p:val>
                                            <p:strVal val="#ppt_x"/>
                                          </p:val>
                                        </p:tav>
                                        <p:tav tm="100000">
                                          <p:val>
                                            <p:strVal val="#ppt_x"/>
                                          </p:val>
                                        </p:tav>
                                      </p:tavLst>
                                    </p:anim>
                                    <p:anim calcmode="lin" valueType="num">
                                      <p:cBhvr additive="base">
                                        <p:cTn id="8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additive="base">
                                        <p:cTn id="91" dur="500" fill="hold"/>
                                        <p:tgtEl>
                                          <p:spTgt spid="6"/>
                                        </p:tgtEl>
                                        <p:attrNameLst>
                                          <p:attrName>ppt_x</p:attrName>
                                        </p:attrNameLst>
                                      </p:cBhvr>
                                      <p:tavLst>
                                        <p:tav tm="0">
                                          <p:val>
                                            <p:strVal val="#ppt_x"/>
                                          </p:val>
                                        </p:tav>
                                        <p:tav tm="100000">
                                          <p:val>
                                            <p:strVal val="#ppt_x"/>
                                          </p:val>
                                        </p:tav>
                                      </p:tavLst>
                                    </p:anim>
                                    <p:anim calcmode="lin" valueType="num">
                                      <p:cBhvr additive="base">
                                        <p:cTn id="9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500" fill="hold"/>
                                        <p:tgtEl>
                                          <p:spTgt spid="10"/>
                                        </p:tgtEl>
                                        <p:attrNameLst>
                                          <p:attrName>ppt_x</p:attrName>
                                        </p:attrNameLst>
                                      </p:cBhvr>
                                      <p:tavLst>
                                        <p:tav tm="0">
                                          <p:val>
                                            <p:strVal val="#ppt_x"/>
                                          </p:val>
                                        </p:tav>
                                        <p:tav tm="100000">
                                          <p:val>
                                            <p:strVal val="#ppt_x"/>
                                          </p:val>
                                        </p:tav>
                                      </p:tavLst>
                                    </p:anim>
                                    <p:anim calcmode="lin" valueType="num">
                                      <p:cBhvr additive="base">
                                        <p:cTn id="10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2"/>
                                        </p:tgtEl>
                                        <p:attrNameLst>
                                          <p:attrName>style.visibility</p:attrName>
                                        </p:attrNameLst>
                                      </p:cBhvr>
                                      <p:to>
                                        <p:strVal val="visible"/>
                                      </p:to>
                                    </p:set>
                                    <p:anim calcmode="lin" valueType="num">
                                      <p:cBhvr additive="base">
                                        <p:cTn id="115" dur="500" fill="hold"/>
                                        <p:tgtEl>
                                          <p:spTgt spid="12"/>
                                        </p:tgtEl>
                                        <p:attrNameLst>
                                          <p:attrName>ppt_x</p:attrName>
                                        </p:attrNameLst>
                                      </p:cBhvr>
                                      <p:tavLst>
                                        <p:tav tm="0">
                                          <p:val>
                                            <p:strVal val="#ppt_x"/>
                                          </p:val>
                                        </p:tav>
                                        <p:tav tm="100000">
                                          <p:val>
                                            <p:strVal val="#ppt_x"/>
                                          </p:val>
                                        </p:tav>
                                      </p:tavLst>
                                    </p:anim>
                                    <p:anim calcmode="lin" valueType="num">
                                      <p:cBhvr additive="base">
                                        <p:cTn id="1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6"/>
                                        </p:tgtEl>
                                        <p:attrNameLst>
                                          <p:attrName>style.visibility</p:attrName>
                                        </p:attrNameLst>
                                      </p:cBhvr>
                                      <p:to>
                                        <p:strVal val="visible"/>
                                      </p:to>
                                    </p:set>
                                    <p:anim calcmode="lin" valueType="num">
                                      <p:cBhvr additive="base">
                                        <p:cTn id="121" dur="500" fill="hold"/>
                                        <p:tgtEl>
                                          <p:spTgt spid="16"/>
                                        </p:tgtEl>
                                        <p:attrNameLst>
                                          <p:attrName>ppt_x</p:attrName>
                                        </p:attrNameLst>
                                      </p:cBhvr>
                                      <p:tavLst>
                                        <p:tav tm="0">
                                          <p:val>
                                            <p:strVal val="#ppt_x"/>
                                          </p:val>
                                        </p:tav>
                                        <p:tav tm="100000">
                                          <p:val>
                                            <p:strVal val="#ppt_x"/>
                                          </p:val>
                                        </p:tav>
                                      </p:tavLst>
                                    </p:anim>
                                    <p:anim calcmode="lin" valueType="num">
                                      <p:cBhvr additive="base">
                                        <p:cTn id="1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 calcmode="lin" valueType="num">
                                      <p:cBhvr additive="base">
                                        <p:cTn id="127" dur="500" fill="hold"/>
                                        <p:tgtEl>
                                          <p:spTgt spid="15"/>
                                        </p:tgtEl>
                                        <p:attrNameLst>
                                          <p:attrName>ppt_x</p:attrName>
                                        </p:attrNameLst>
                                      </p:cBhvr>
                                      <p:tavLst>
                                        <p:tav tm="0">
                                          <p:val>
                                            <p:strVal val="#ppt_x"/>
                                          </p:val>
                                        </p:tav>
                                        <p:tav tm="100000">
                                          <p:val>
                                            <p:strVal val="#ppt_x"/>
                                          </p:val>
                                        </p:tav>
                                      </p:tavLst>
                                    </p:anim>
                                    <p:anim calcmode="lin" valueType="num">
                                      <p:cBhvr additive="base">
                                        <p:cTn id="1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additive="base">
                                        <p:cTn id="133" dur="500" fill="hold"/>
                                        <p:tgtEl>
                                          <p:spTgt spid="17"/>
                                        </p:tgtEl>
                                        <p:attrNameLst>
                                          <p:attrName>ppt_x</p:attrName>
                                        </p:attrNameLst>
                                      </p:cBhvr>
                                      <p:tavLst>
                                        <p:tav tm="0">
                                          <p:val>
                                            <p:strVal val="#ppt_x"/>
                                          </p:val>
                                        </p:tav>
                                        <p:tav tm="100000">
                                          <p:val>
                                            <p:strVal val="#ppt_x"/>
                                          </p:val>
                                        </p:tav>
                                      </p:tavLst>
                                    </p:anim>
                                    <p:anim calcmode="lin" valueType="num">
                                      <p:cBhvr additive="base">
                                        <p:cTn id="1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9"/>
                                        </p:tgtEl>
                                        <p:attrNameLst>
                                          <p:attrName>style.visibility</p:attrName>
                                        </p:attrNameLst>
                                      </p:cBhvr>
                                      <p:to>
                                        <p:strVal val="visible"/>
                                      </p:to>
                                    </p:set>
                                    <p:anim calcmode="lin" valueType="num">
                                      <p:cBhvr additive="base">
                                        <p:cTn id="139" dur="500" fill="hold"/>
                                        <p:tgtEl>
                                          <p:spTgt spid="19"/>
                                        </p:tgtEl>
                                        <p:attrNameLst>
                                          <p:attrName>ppt_x</p:attrName>
                                        </p:attrNameLst>
                                      </p:cBhvr>
                                      <p:tavLst>
                                        <p:tav tm="0">
                                          <p:val>
                                            <p:strVal val="#ppt_x"/>
                                          </p:val>
                                        </p:tav>
                                        <p:tav tm="100000">
                                          <p:val>
                                            <p:strVal val="#ppt_x"/>
                                          </p:val>
                                        </p:tav>
                                      </p:tavLst>
                                    </p:anim>
                                    <p:anim calcmode="lin" valueType="num">
                                      <p:cBhvr additive="base">
                                        <p:cTn id="1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20"/>
                                        </p:tgtEl>
                                        <p:attrNameLst>
                                          <p:attrName>style.visibility</p:attrName>
                                        </p:attrNameLst>
                                      </p:cBhvr>
                                      <p:to>
                                        <p:strVal val="visible"/>
                                      </p:to>
                                    </p:set>
                                    <p:anim calcmode="lin" valueType="num">
                                      <p:cBhvr additive="base">
                                        <p:cTn id="145" dur="500" fill="hold"/>
                                        <p:tgtEl>
                                          <p:spTgt spid="20"/>
                                        </p:tgtEl>
                                        <p:attrNameLst>
                                          <p:attrName>ppt_x</p:attrName>
                                        </p:attrNameLst>
                                      </p:cBhvr>
                                      <p:tavLst>
                                        <p:tav tm="0">
                                          <p:val>
                                            <p:strVal val="#ppt_x"/>
                                          </p:val>
                                        </p:tav>
                                        <p:tav tm="100000">
                                          <p:val>
                                            <p:strVal val="#ppt_x"/>
                                          </p:val>
                                        </p:tav>
                                      </p:tavLst>
                                    </p:anim>
                                    <p:anim calcmode="lin" valueType="num">
                                      <p:cBhvr additive="base">
                                        <p:cTn id="14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8"/>
                                        </p:tgtEl>
                                        <p:attrNameLst>
                                          <p:attrName>style.visibility</p:attrName>
                                        </p:attrNameLst>
                                      </p:cBhvr>
                                      <p:to>
                                        <p:strVal val="visible"/>
                                      </p:to>
                                    </p:set>
                                    <p:anim calcmode="lin" valueType="num">
                                      <p:cBhvr additive="base">
                                        <p:cTn id="151" dur="500" fill="hold"/>
                                        <p:tgtEl>
                                          <p:spTgt spid="18"/>
                                        </p:tgtEl>
                                        <p:attrNameLst>
                                          <p:attrName>ppt_x</p:attrName>
                                        </p:attrNameLst>
                                      </p:cBhvr>
                                      <p:tavLst>
                                        <p:tav tm="0">
                                          <p:val>
                                            <p:strVal val="#ppt_x"/>
                                          </p:val>
                                        </p:tav>
                                        <p:tav tm="100000">
                                          <p:val>
                                            <p:strVal val="#ppt_x"/>
                                          </p:val>
                                        </p:tav>
                                      </p:tavLst>
                                    </p:anim>
                                    <p:anim calcmode="lin" valueType="num">
                                      <p:cBhvr additive="base">
                                        <p:cTn id="1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4"/>
                                        </p:tgtEl>
                                        <p:attrNameLst>
                                          <p:attrName>style.visibility</p:attrName>
                                        </p:attrNameLst>
                                      </p:cBhvr>
                                      <p:to>
                                        <p:strVal val="visible"/>
                                      </p:to>
                                    </p:set>
                                    <p:anim calcmode="lin" valueType="num">
                                      <p:cBhvr additive="base">
                                        <p:cTn id="157" dur="500" fill="hold"/>
                                        <p:tgtEl>
                                          <p:spTgt spid="14"/>
                                        </p:tgtEl>
                                        <p:attrNameLst>
                                          <p:attrName>ppt_x</p:attrName>
                                        </p:attrNameLst>
                                      </p:cBhvr>
                                      <p:tavLst>
                                        <p:tav tm="0">
                                          <p:val>
                                            <p:strVal val="#ppt_x"/>
                                          </p:val>
                                        </p:tav>
                                        <p:tav tm="100000">
                                          <p:val>
                                            <p:strVal val="#ppt_x"/>
                                          </p:val>
                                        </p:tav>
                                      </p:tavLst>
                                    </p:anim>
                                    <p:anim calcmode="lin" valueType="num">
                                      <p:cBhvr additive="base">
                                        <p:cTn id="15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Memo Activity </a:t>
            </a:r>
            <a:endParaRPr lang="en-US" dirty="0">
              <a:solidFill>
                <a:schemeClr val="accent4"/>
              </a:solidFill>
            </a:endParaRPr>
          </a:p>
        </p:txBody>
      </p:sp>
      <p:sp>
        <p:nvSpPr>
          <p:cNvPr id="3" name="Content Placeholder 2"/>
          <p:cNvSpPr>
            <a:spLocks noGrp="1"/>
          </p:cNvSpPr>
          <p:nvPr>
            <p:ph idx="1"/>
          </p:nvPr>
        </p:nvSpPr>
        <p:spPr/>
        <p:txBody>
          <a:bodyPr/>
          <a:lstStyle/>
          <a:p>
            <a:pPr>
              <a:buNone/>
            </a:pPr>
            <a:r>
              <a:rPr lang="en-US" dirty="0" smtClean="0"/>
              <a:t>Phenotype 	9 black long</a:t>
            </a:r>
          </a:p>
          <a:p>
            <a:pPr>
              <a:buNone/>
            </a:pPr>
            <a:r>
              <a:rPr lang="en-US" dirty="0" smtClean="0"/>
              <a:t>			               3 black short fur</a:t>
            </a:r>
          </a:p>
          <a:p>
            <a:pPr>
              <a:buNone/>
            </a:pPr>
            <a:r>
              <a:rPr lang="en-US" dirty="0" smtClean="0"/>
              <a:t>			               3 brown long fur</a:t>
            </a:r>
          </a:p>
          <a:p>
            <a:pPr>
              <a:buNone/>
            </a:pPr>
            <a:r>
              <a:rPr lang="en-US" dirty="0" smtClean="0"/>
              <a:t>			               1 brown short fur</a:t>
            </a:r>
          </a:p>
          <a:p>
            <a:pPr>
              <a:buNone/>
            </a:pPr>
            <a:r>
              <a:rPr lang="en-US" sz="2800" dirty="0" smtClean="0"/>
              <a:t>Black long : black short : brown long : brown short</a:t>
            </a:r>
          </a:p>
          <a:p>
            <a:pPr>
              <a:buNone/>
            </a:pPr>
            <a:r>
              <a:rPr lang="en-US" dirty="0" smtClean="0"/>
              <a:t>	9	       :	      3         : 	       3         :	       1</a:t>
            </a:r>
            <a:endParaRPr lang="en-US" dirty="0"/>
          </a:p>
        </p:txBody>
      </p:sp>
    </p:spTree>
    <p:extLst>
      <p:ext uri="{BB962C8B-B14F-4D97-AF65-F5344CB8AC3E}">
        <p14:creationId xmlns:p14="http://schemas.microsoft.com/office/powerpoint/2010/main" val="165562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DE-PPT-Presentation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970412" y="841866"/>
            <a:ext cx="8051991" cy="518696"/>
          </a:xfrm>
          <a:solidFill>
            <a:srgbClr val="7030A0"/>
          </a:solidFill>
        </p:spPr>
        <p:txBody>
          <a:bodyPr>
            <a:normAutofit/>
          </a:bodyPr>
          <a:lstStyle/>
          <a:p>
            <a:r>
              <a:rPr lang="en-ZA" altLang="en-US" sz="2400" dirty="0" smtClean="0">
                <a:solidFill>
                  <a:schemeClr val="bg1"/>
                </a:solidFill>
              </a:rPr>
              <a:t>GENETIC ENGINEERING</a:t>
            </a:r>
            <a:endParaRPr lang="en-US" sz="2400" b="1" dirty="0">
              <a:solidFill>
                <a:schemeClr val="bg1"/>
              </a:solidFill>
            </a:endParaRPr>
          </a:p>
        </p:txBody>
      </p:sp>
      <p:sp>
        <p:nvSpPr>
          <p:cNvPr id="2" name="Rectangle 1"/>
          <p:cNvSpPr/>
          <p:nvPr/>
        </p:nvSpPr>
        <p:spPr>
          <a:xfrm>
            <a:off x="603115" y="1720840"/>
            <a:ext cx="7558391" cy="4154984"/>
          </a:xfrm>
          <a:prstGeom prst="rect">
            <a:avLst/>
          </a:prstGeom>
        </p:spPr>
        <p:txBody>
          <a:bodyPr wrap="square">
            <a:spAutoFit/>
          </a:bodyPr>
          <a:lstStyle/>
          <a:p>
            <a:pPr algn="ctr"/>
            <a:r>
              <a:rPr lang="en-ZA" sz="2400" b="1" dirty="0" smtClean="0"/>
              <a:t>Genetic engineering</a:t>
            </a:r>
          </a:p>
          <a:p>
            <a:r>
              <a:rPr lang="en-ZA" sz="2400" dirty="0"/>
              <a:t>Genetic engineering is the process whereby the genes on the DNA </a:t>
            </a:r>
            <a:r>
              <a:rPr lang="en-ZA" sz="2400" dirty="0" smtClean="0"/>
              <a:t>are changed</a:t>
            </a:r>
            <a:r>
              <a:rPr lang="en-ZA" sz="2400" dirty="0"/>
              <a:t>, transferred or manipulated to produce a different organism</a:t>
            </a:r>
            <a:r>
              <a:rPr lang="en-ZA" sz="2400" dirty="0" smtClean="0"/>
              <a:t>.</a:t>
            </a:r>
          </a:p>
          <a:p>
            <a:endParaRPr lang="en-ZA" sz="2400" dirty="0" smtClean="0"/>
          </a:p>
          <a:p>
            <a:pPr algn="ctr"/>
            <a:endParaRPr lang="en-ZA" sz="2400" b="1" dirty="0" smtClean="0"/>
          </a:p>
          <a:p>
            <a:pPr algn="ctr"/>
            <a:r>
              <a:rPr lang="en-ZA" sz="2400" b="1" dirty="0" smtClean="0"/>
              <a:t>Genetic counselling</a:t>
            </a:r>
          </a:p>
          <a:p>
            <a:r>
              <a:rPr lang="en-ZA" sz="2400" dirty="0"/>
              <a:t>Couples with a risk of a genetic disease can undergo genetic </a:t>
            </a:r>
            <a:r>
              <a:rPr lang="en-ZA" sz="2400" dirty="0" smtClean="0"/>
              <a:t>counselling to </a:t>
            </a:r>
            <a:r>
              <a:rPr lang="en-ZA" sz="2400" dirty="0"/>
              <a:t>enable them to make informed decisions on whether they want to </a:t>
            </a:r>
            <a:r>
              <a:rPr lang="en-ZA" sz="2400" dirty="0" smtClean="0"/>
              <a:t>have children </a:t>
            </a:r>
            <a:r>
              <a:rPr lang="en-ZA" sz="2400" dirty="0"/>
              <a:t>or not</a:t>
            </a:r>
            <a:r>
              <a:rPr lang="en-ZA" sz="2400" dirty="0" smtClean="0"/>
              <a:t>.</a:t>
            </a:r>
          </a:p>
          <a:p>
            <a:endParaRPr lang="en-GB" altLang="en-US" sz="2400" dirty="0" smtClean="0"/>
          </a:p>
        </p:txBody>
      </p:sp>
      <p:sp>
        <p:nvSpPr>
          <p:cNvPr id="6" name="TextBox 5"/>
          <p:cNvSpPr txBox="1"/>
          <p:nvPr/>
        </p:nvSpPr>
        <p:spPr>
          <a:xfrm>
            <a:off x="34046" y="59005"/>
            <a:ext cx="8988357" cy="923330"/>
          </a:xfrm>
          <a:prstGeom prst="rect">
            <a:avLst/>
          </a:prstGeom>
          <a:solidFill>
            <a:schemeClr val="bg1"/>
          </a:solidFill>
        </p:spPr>
        <p:txBody>
          <a:bodyPr wrap="square" rtlCol="0">
            <a:spAutoFit/>
          </a:bodyPr>
          <a:lstStyle/>
          <a:p>
            <a:endParaRPr lang="en-ZA" dirty="0" smtClean="0"/>
          </a:p>
          <a:p>
            <a:endParaRPr lang="en-ZA" dirty="0"/>
          </a:p>
          <a:p>
            <a:endParaRPr lang="en-ZA" dirty="0"/>
          </a:p>
        </p:txBody>
      </p:sp>
      <p:pic>
        <p:nvPicPr>
          <p:cNvPr id="8" name="Picture 2" descr="https://7068-presscdn-0-62-pagely.netdna-ssl.com/wp-content/uploads/2011/12/1412_1_38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8904" y="2524125"/>
            <a:ext cx="18097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72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ZA" dirty="0" smtClean="0"/>
              <a:t>Biotechnology </a:t>
            </a:r>
            <a:endParaRPr lang="en-ZA"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a:bodyPr>
          <a:lstStyle/>
          <a:p>
            <a:r>
              <a:rPr lang="en-ZA" sz="2400" b="1" dirty="0"/>
              <a:t>Biotechnology</a:t>
            </a:r>
            <a:r>
              <a:rPr lang="en-ZA" sz="2400" dirty="0"/>
              <a:t> is the use of living systems and organisms to develop or make products, or "any technological application that uses biological systems, living organisms or derivatives thereof, to make or modify products or processes for specific use" (UN Convention on </a:t>
            </a:r>
            <a:r>
              <a:rPr lang="en-ZA" sz="2400" dirty="0" smtClean="0"/>
              <a:t>Biological </a:t>
            </a:r>
            <a:r>
              <a:rPr lang="en-ZA" sz="2400" dirty="0"/>
              <a:t>Diversity, Art. 2).</a:t>
            </a:r>
          </a:p>
          <a:p>
            <a:endParaRPr lang="en-ZA" sz="2400" dirty="0"/>
          </a:p>
        </p:txBody>
      </p:sp>
      <p:pic>
        <p:nvPicPr>
          <p:cNvPr id="4" name="Picture 3" descr="http://www.csusm.edu/biotechnology/images/biotech_image1.jpg"/>
          <p:cNvPicPr/>
          <p:nvPr/>
        </p:nvPicPr>
        <p:blipFill>
          <a:blip r:embed="rId2">
            <a:extLst>
              <a:ext uri="{28A0092B-C50C-407E-A947-70E740481C1C}">
                <a14:useLocalDpi xmlns:a14="http://schemas.microsoft.com/office/drawing/2010/main" val="0"/>
              </a:ext>
            </a:extLst>
          </a:blip>
          <a:srcRect/>
          <a:stretch>
            <a:fillRect/>
          </a:stretch>
        </p:blipFill>
        <p:spPr bwMode="auto">
          <a:xfrm>
            <a:off x="2205240" y="4335334"/>
            <a:ext cx="3838575" cy="1436370"/>
          </a:xfrm>
          <a:prstGeom prst="rect">
            <a:avLst/>
          </a:prstGeom>
          <a:noFill/>
          <a:ln>
            <a:noFill/>
          </a:ln>
        </p:spPr>
      </p:pic>
    </p:spTree>
    <p:extLst>
      <p:ext uri="{BB962C8B-B14F-4D97-AF65-F5344CB8AC3E}">
        <p14:creationId xmlns:p14="http://schemas.microsoft.com/office/powerpoint/2010/main" val="2749789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ZA" dirty="0" smtClean="0"/>
              <a:t>Stem cell research</a:t>
            </a:r>
            <a:endParaRPr lang="en-ZA"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r>
              <a:rPr lang="en-ZA" dirty="0" smtClean="0"/>
              <a:t>What are stem cells?</a:t>
            </a:r>
          </a:p>
          <a:p>
            <a:pPr marL="0" indent="0">
              <a:buNone/>
            </a:pPr>
            <a:r>
              <a:rPr lang="en-ZA" sz="2400" dirty="0" smtClean="0"/>
              <a:t>Cells that have the potential to develop into many different cell types in the body.</a:t>
            </a:r>
          </a:p>
          <a:p>
            <a:r>
              <a:rPr lang="en-ZA" dirty="0" smtClean="0"/>
              <a:t>Sources</a:t>
            </a:r>
          </a:p>
          <a:p>
            <a:pPr marL="0" indent="0">
              <a:buNone/>
            </a:pPr>
            <a:r>
              <a:rPr lang="en-ZA" sz="2400" dirty="0" smtClean="0"/>
              <a:t>Embryonic stem cells derived from embryos and somatic stem cells which are derived from adult tissue</a:t>
            </a:r>
          </a:p>
          <a:p>
            <a:r>
              <a:rPr lang="en-ZA" dirty="0" smtClean="0"/>
              <a:t>Uses</a:t>
            </a:r>
          </a:p>
          <a:p>
            <a:pPr marL="0" indent="0">
              <a:buNone/>
            </a:pPr>
            <a:r>
              <a:rPr lang="en-ZA" sz="2400" dirty="0" smtClean="0"/>
              <a:t>Used for treating diseases (like diabetes and heart disease)</a:t>
            </a:r>
          </a:p>
          <a:p>
            <a:endParaRPr lang="en-ZA" sz="2400" dirty="0"/>
          </a:p>
        </p:txBody>
      </p:sp>
    </p:spTree>
    <p:extLst>
      <p:ext uri="{BB962C8B-B14F-4D97-AF65-F5344CB8AC3E}">
        <p14:creationId xmlns:p14="http://schemas.microsoft.com/office/powerpoint/2010/main" val="4234542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DE-PPT-Presentation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970412" y="841866"/>
            <a:ext cx="7716387" cy="518696"/>
          </a:xfrm>
        </p:spPr>
        <p:txBody>
          <a:bodyPr>
            <a:normAutofit/>
          </a:bodyPr>
          <a:lstStyle/>
          <a:p>
            <a:r>
              <a:rPr lang="en-ZA" altLang="en-US" sz="2800" b="1" dirty="0" smtClean="0">
                <a:solidFill>
                  <a:schemeClr val="bg1"/>
                </a:solidFill>
                <a:hlinkClick r:id="rId3" action="ppaction://hlinkfile"/>
              </a:rPr>
              <a:t>MUTATIONS</a:t>
            </a:r>
            <a:endParaRPr lang="en-US" sz="2800" b="1" dirty="0">
              <a:solidFill>
                <a:schemeClr val="bg1"/>
              </a:solidFill>
            </a:endParaRPr>
          </a:p>
        </p:txBody>
      </p:sp>
      <p:sp>
        <p:nvSpPr>
          <p:cNvPr id="2" name="Rectangle 1"/>
          <p:cNvSpPr/>
          <p:nvPr/>
        </p:nvSpPr>
        <p:spPr>
          <a:xfrm>
            <a:off x="603115" y="1720840"/>
            <a:ext cx="7558391" cy="727571"/>
          </a:xfrm>
          <a:prstGeom prst="rect">
            <a:avLst/>
          </a:prstGeom>
        </p:spPr>
        <p:txBody>
          <a:bodyPr wrap="square">
            <a:spAutoFit/>
          </a:bodyPr>
          <a:lstStyle/>
          <a:p>
            <a:pPr algn="ctr">
              <a:lnSpc>
                <a:spcPct val="90000"/>
              </a:lnSpc>
              <a:buClr>
                <a:schemeClr val="tx1"/>
              </a:buClr>
            </a:pPr>
            <a:endParaRPr lang="en-GB" altLang="en-US" sz="2400" dirty="0"/>
          </a:p>
          <a:p>
            <a:pPr algn="ctr">
              <a:lnSpc>
                <a:spcPct val="80000"/>
              </a:lnSpc>
            </a:pPr>
            <a:endParaRPr lang="en-GB" altLang="en-US" sz="2400" dirty="0"/>
          </a:p>
        </p:txBody>
      </p:sp>
      <p:sp>
        <p:nvSpPr>
          <p:cNvPr id="3" name="Rectangle 2"/>
          <p:cNvSpPr/>
          <p:nvPr/>
        </p:nvSpPr>
        <p:spPr>
          <a:xfrm>
            <a:off x="865762" y="1360562"/>
            <a:ext cx="7645940" cy="923330"/>
          </a:xfrm>
          <a:prstGeom prst="rect">
            <a:avLst/>
          </a:prstGeom>
        </p:spPr>
        <p:txBody>
          <a:bodyPr wrap="square">
            <a:spAutoFit/>
          </a:bodyPr>
          <a:lstStyle/>
          <a:p>
            <a:pPr algn="ctr"/>
            <a:r>
              <a:rPr lang="en-US" b="1" i="1" dirty="0" smtClean="0"/>
              <a:t>The unexpected change in genetic structure of a cell.</a:t>
            </a:r>
          </a:p>
          <a:p>
            <a:r>
              <a:rPr lang="en-US" b="1" dirty="0" smtClean="0"/>
              <a:t>CAUSE</a:t>
            </a:r>
            <a:r>
              <a:rPr lang="en-US" dirty="0" smtClean="0"/>
              <a:t>: Mutations </a:t>
            </a:r>
            <a:r>
              <a:rPr lang="en-US" dirty="0"/>
              <a:t>occur suddenly and randomly and may be caused by many </a:t>
            </a:r>
            <a:r>
              <a:rPr lang="en-US" dirty="0" smtClean="0"/>
              <a:t>environmental agents </a:t>
            </a:r>
            <a:r>
              <a:rPr lang="en-US" dirty="0"/>
              <a:t>such as X-rays and  certain chemicals.</a:t>
            </a:r>
            <a:endParaRPr lang="en-ZA" dirty="0"/>
          </a:p>
        </p:txBody>
      </p:sp>
      <p:sp>
        <p:nvSpPr>
          <p:cNvPr id="8" name="Rectangle 7"/>
          <p:cNvSpPr/>
          <p:nvPr/>
        </p:nvSpPr>
        <p:spPr>
          <a:xfrm>
            <a:off x="865763" y="3656549"/>
            <a:ext cx="6935820" cy="1200329"/>
          </a:xfrm>
          <a:prstGeom prst="rect">
            <a:avLst/>
          </a:prstGeom>
        </p:spPr>
        <p:txBody>
          <a:bodyPr wrap="square">
            <a:spAutoFit/>
          </a:bodyPr>
          <a:lstStyle/>
          <a:p>
            <a:r>
              <a:rPr lang="en-US" b="1" dirty="0" smtClean="0"/>
              <a:t>						EFFECTS:</a:t>
            </a:r>
          </a:p>
          <a:p>
            <a:pPr marL="285750" indent="-285750">
              <a:buFont typeface="Arial" panose="020B0604020202020204" pitchFamily="34" charset="0"/>
              <a:buChar char="•"/>
            </a:pPr>
            <a:r>
              <a:rPr lang="en-US" b="1" dirty="0" smtClean="0"/>
              <a:t>Harmful </a:t>
            </a:r>
            <a:r>
              <a:rPr lang="en-US" b="1" dirty="0"/>
              <a:t>mutations </a:t>
            </a:r>
            <a:r>
              <a:rPr lang="en-US" dirty="0"/>
              <a:t>cause changes in DNA that can  cause  errors in  protein sequencing, that   can  result in partially or  completely non­ functional proteins. </a:t>
            </a:r>
            <a:endParaRPr lang="en-ZA" dirty="0"/>
          </a:p>
        </p:txBody>
      </p:sp>
      <p:sp>
        <p:nvSpPr>
          <p:cNvPr id="9" name="Rectangle 8"/>
          <p:cNvSpPr/>
          <p:nvPr/>
        </p:nvSpPr>
        <p:spPr>
          <a:xfrm>
            <a:off x="865762" y="4856878"/>
            <a:ext cx="6935820" cy="1200329"/>
          </a:xfrm>
          <a:prstGeom prst="rect">
            <a:avLst/>
          </a:prstGeom>
        </p:spPr>
        <p:txBody>
          <a:bodyPr wrap="square">
            <a:spAutoFit/>
          </a:bodyPr>
          <a:lstStyle/>
          <a:p>
            <a:pPr marL="285750" indent="-285750">
              <a:buFont typeface="Arial" panose="020B0604020202020204" pitchFamily="34" charset="0"/>
              <a:buChar char="•"/>
            </a:pPr>
            <a:r>
              <a:rPr lang="en-US" b="1" dirty="0"/>
              <a:t>Harmless mutations </a:t>
            </a:r>
            <a:r>
              <a:rPr lang="en-US" dirty="0"/>
              <a:t>have  no effect on the  structure or functioning of the organism</a:t>
            </a:r>
            <a:r>
              <a:rPr lang="en-US" dirty="0" smtClean="0"/>
              <a:t>.  </a:t>
            </a:r>
          </a:p>
          <a:p>
            <a:pPr marL="285750" indent="-285750">
              <a:buFont typeface="Arial" panose="020B0604020202020204" pitchFamily="34" charset="0"/>
              <a:buChar char="•"/>
            </a:pPr>
            <a:r>
              <a:rPr lang="en-US" b="1" dirty="0" smtClean="0"/>
              <a:t>Useful </a:t>
            </a:r>
            <a:r>
              <a:rPr lang="en-US" b="1" dirty="0"/>
              <a:t>mutations </a:t>
            </a:r>
            <a:r>
              <a:rPr lang="en-US" dirty="0"/>
              <a:t>can be advantageous to the organism and they are passed on from parent to offspring.</a:t>
            </a:r>
            <a:endParaRPr lang="en-ZA" dirty="0"/>
          </a:p>
        </p:txBody>
      </p:sp>
      <p:sp>
        <p:nvSpPr>
          <p:cNvPr id="11" name="Rectangle 10"/>
          <p:cNvSpPr/>
          <p:nvPr/>
        </p:nvSpPr>
        <p:spPr>
          <a:xfrm>
            <a:off x="865762" y="2178180"/>
            <a:ext cx="6935820" cy="1477328"/>
          </a:xfrm>
          <a:prstGeom prst="rect">
            <a:avLst/>
          </a:prstGeom>
        </p:spPr>
        <p:txBody>
          <a:bodyPr wrap="square">
            <a:spAutoFit/>
          </a:bodyPr>
          <a:lstStyle/>
          <a:p>
            <a:r>
              <a:rPr lang="en-US" b="1" dirty="0" smtClean="0"/>
              <a:t>						TWO TYPES:</a:t>
            </a:r>
          </a:p>
          <a:p>
            <a:pPr marL="285750" indent="-285750">
              <a:buFont typeface="Arial" panose="020B0604020202020204" pitchFamily="34" charset="0"/>
              <a:buChar char="•"/>
            </a:pPr>
            <a:r>
              <a:rPr lang="en-US" b="1" dirty="0" smtClean="0"/>
              <a:t>Gene </a:t>
            </a:r>
            <a:r>
              <a:rPr lang="en-US" b="1" dirty="0"/>
              <a:t>mutations </a:t>
            </a:r>
            <a:r>
              <a:rPr lang="en-US" dirty="0"/>
              <a:t>are mutations that  affect a single or a few base  pairs  in just a single </a:t>
            </a:r>
            <a:r>
              <a:rPr lang="en-US" dirty="0" smtClean="0"/>
              <a:t>gene. </a:t>
            </a:r>
          </a:p>
          <a:p>
            <a:pPr marL="285750" indent="-285750">
              <a:buFont typeface="Arial" panose="020B0604020202020204" pitchFamily="34" charset="0"/>
              <a:buChar char="•"/>
            </a:pPr>
            <a:r>
              <a:rPr lang="en-US" b="1" dirty="0" smtClean="0"/>
              <a:t>Chromosomal aberrations </a:t>
            </a:r>
            <a:r>
              <a:rPr lang="en-US" dirty="0"/>
              <a:t>refer to changes in the normal structure or number of chromosomes.</a:t>
            </a:r>
            <a:endParaRPr lang="en-ZA" dirty="0"/>
          </a:p>
        </p:txBody>
      </p:sp>
      <p:sp>
        <p:nvSpPr>
          <p:cNvPr id="12" name="TextBox 11"/>
          <p:cNvSpPr txBox="1"/>
          <p:nvPr/>
        </p:nvSpPr>
        <p:spPr>
          <a:xfrm>
            <a:off x="131323" y="103202"/>
            <a:ext cx="8881353" cy="646331"/>
          </a:xfrm>
          <a:prstGeom prst="rect">
            <a:avLst/>
          </a:prstGeom>
          <a:solidFill>
            <a:schemeClr val="bg1"/>
          </a:solidFill>
        </p:spPr>
        <p:txBody>
          <a:bodyPr wrap="square" rtlCol="0">
            <a:spAutoFit/>
          </a:bodyPr>
          <a:lstStyle/>
          <a:p>
            <a:endParaRPr lang="en-ZA" dirty="0" smtClean="0"/>
          </a:p>
          <a:p>
            <a:endParaRPr lang="en-ZA" dirty="0"/>
          </a:p>
        </p:txBody>
      </p:sp>
    </p:spTree>
    <p:extLst>
      <p:ext uri="{BB962C8B-B14F-4D97-AF65-F5344CB8AC3E}">
        <p14:creationId xmlns:p14="http://schemas.microsoft.com/office/powerpoint/2010/main" val="295876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additive="base">
                                        <p:cTn id="1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 calcmode="lin" valueType="num">
                                      <p:cBhvr additive="base">
                                        <p:cTn id="2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 calcmode="lin" valueType="num">
                                      <p:cBhvr additive="base">
                                        <p:cTn id="2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 calcmode="lin" valueType="num">
                                      <p:cBhvr additive="base">
                                        <p:cTn id="3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 calcmode="lin" valueType="num">
                                      <p:cBhvr additive="base">
                                        <p:cTn id="3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 calcmode="lin" valueType="num">
                                      <p:cBhvr additive="base">
                                        <p:cTn id="4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
                                            <p:txEl>
                                              <p:pRg st="1" end="1"/>
                                            </p:txEl>
                                          </p:spTgt>
                                        </p:tgtEl>
                                        <p:attrNameLst>
                                          <p:attrName>style.visibility</p:attrName>
                                        </p:attrNameLst>
                                      </p:cBhvr>
                                      <p:to>
                                        <p:strVal val="visible"/>
                                      </p:to>
                                    </p:set>
                                    <p:anim calcmode="lin" valueType="num">
                                      <p:cBhvr additive="base">
                                        <p:cTn id="5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ZA" dirty="0" smtClean="0"/>
              <a:t>Genetic Modification</a:t>
            </a:r>
            <a:endParaRPr lang="en-ZA"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n-ZA" sz="2400" b="1" dirty="0"/>
              <a:t>Genetic engineering</a:t>
            </a:r>
            <a:r>
              <a:rPr lang="en-ZA" sz="2400" dirty="0"/>
              <a:t>, also called </a:t>
            </a:r>
            <a:r>
              <a:rPr lang="en-ZA" sz="2400" b="1" dirty="0"/>
              <a:t>genetic modification</a:t>
            </a:r>
            <a:r>
              <a:rPr lang="en-ZA" sz="2400" dirty="0"/>
              <a:t>, is the direct </a:t>
            </a:r>
            <a:r>
              <a:rPr lang="en-ZA" sz="2400" b="1" dirty="0"/>
              <a:t>manipulation</a:t>
            </a:r>
            <a:r>
              <a:rPr lang="en-ZA" sz="2400" dirty="0"/>
              <a:t> of an organism's genome using biotechnology. It is a set of technologies used to change the </a:t>
            </a:r>
            <a:r>
              <a:rPr lang="en-ZA" sz="2400" b="1" dirty="0" smtClean="0"/>
              <a:t>genetic </a:t>
            </a:r>
            <a:r>
              <a:rPr lang="en-ZA" sz="2400" dirty="0" smtClean="0"/>
              <a:t>makeup </a:t>
            </a:r>
            <a:r>
              <a:rPr lang="en-ZA" sz="2400" dirty="0"/>
              <a:t>of cells, including the transfer of </a:t>
            </a:r>
            <a:r>
              <a:rPr lang="en-ZA" sz="2400" b="1" dirty="0" smtClean="0"/>
              <a:t>genes </a:t>
            </a:r>
            <a:r>
              <a:rPr lang="en-ZA" sz="2400" dirty="0" smtClean="0"/>
              <a:t>within </a:t>
            </a:r>
            <a:r>
              <a:rPr lang="en-ZA" sz="2400" dirty="0"/>
              <a:t>and across species boundaries to produce improved or novel organisms.</a:t>
            </a:r>
          </a:p>
          <a:p>
            <a:pPr marL="0" indent="0">
              <a:buNone/>
            </a:pPr>
            <a:endParaRPr lang="en-ZA" sz="3000" b="1" dirty="0" smtClean="0"/>
          </a:p>
          <a:p>
            <a:pPr marL="0" indent="0">
              <a:buNone/>
            </a:pPr>
            <a:endParaRPr lang="en-ZA" sz="3000" b="1" dirty="0"/>
          </a:p>
        </p:txBody>
      </p:sp>
      <p:pic>
        <p:nvPicPr>
          <p:cNvPr id="4" name="Picture 3" descr="http://agbiosafety.unl.edu/images/basic_2.jpg"/>
          <p:cNvPicPr/>
          <p:nvPr/>
        </p:nvPicPr>
        <p:blipFill>
          <a:blip r:embed="rId2">
            <a:extLst>
              <a:ext uri="{28A0092B-C50C-407E-A947-70E740481C1C}">
                <a14:useLocalDpi xmlns:a14="http://schemas.microsoft.com/office/drawing/2010/main" val="0"/>
              </a:ext>
            </a:extLst>
          </a:blip>
          <a:srcRect/>
          <a:stretch>
            <a:fillRect/>
          </a:stretch>
        </p:blipFill>
        <p:spPr bwMode="auto">
          <a:xfrm>
            <a:off x="3142034" y="3657600"/>
            <a:ext cx="2276272" cy="2258330"/>
          </a:xfrm>
          <a:prstGeom prst="rect">
            <a:avLst/>
          </a:prstGeom>
          <a:noFill/>
          <a:ln>
            <a:noFill/>
          </a:ln>
        </p:spPr>
      </p:pic>
    </p:spTree>
    <p:extLst>
      <p:ext uri="{BB962C8B-B14F-4D97-AF65-F5344CB8AC3E}">
        <p14:creationId xmlns:p14="http://schemas.microsoft.com/office/powerpoint/2010/main" val="103201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563" y="875489"/>
            <a:ext cx="8297692" cy="526297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buFont typeface="Arial" panose="020B0604020202020204" pitchFamily="34" charset="0"/>
              <a:buChar char="•"/>
            </a:pPr>
            <a:r>
              <a:rPr lang="en-ZA" sz="2400" b="1" dirty="0"/>
              <a:t>GM </a:t>
            </a:r>
            <a:r>
              <a:rPr lang="en-ZA" sz="2400" b="1" dirty="0" smtClean="0"/>
              <a:t>plants</a:t>
            </a:r>
          </a:p>
          <a:p>
            <a:r>
              <a:rPr lang="en-ZA" sz="2400" dirty="0" smtClean="0"/>
              <a:t>-Between </a:t>
            </a:r>
            <a:r>
              <a:rPr lang="en-ZA" sz="2400" dirty="0"/>
              <a:t>70% and 80% maize in SA is GMO</a:t>
            </a:r>
          </a:p>
          <a:p>
            <a:r>
              <a:rPr lang="en-ZA" sz="2400" dirty="0" smtClean="0"/>
              <a:t>-</a:t>
            </a:r>
            <a:r>
              <a:rPr lang="en-ZA" sz="2400" dirty="0" err="1" smtClean="0"/>
              <a:t>Bt</a:t>
            </a:r>
            <a:r>
              <a:rPr lang="en-ZA" sz="2400" dirty="0" smtClean="0"/>
              <a:t> </a:t>
            </a:r>
            <a:r>
              <a:rPr lang="en-ZA" sz="2400" dirty="0"/>
              <a:t>crops – contain the protein (</a:t>
            </a:r>
            <a:r>
              <a:rPr lang="en-ZA" sz="2400" dirty="0" err="1"/>
              <a:t>Bt</a:t>
            </a:r>
            <a:r>
              <a:rPr lang="en-ZA" sz="2400" dirty="0"/>
              <a:t>) which kills bugs if they digest it. Less pesticide needed</a:t>
            </a:r>
            <a:r>
              <a:rPr lang="en-ZA" sz="2400" dirty="0" smtClean="0"/>
              <a:t>.</a:t>
            </a:r>
          </a:p>
          <a:p>
            <a:endParaRPr lang="en-ZA" sz="2400" dirty="0"/>
          </a:p>
          <a:p>
            <a:pPr marL="342900" indent="-342900">
              <a:buFont typeface="Arial" panose="020B0604020202020204" pitchFamily="34" charset="0"/>
              <a:buChar char="•"/>
            </a:pPr>
            <a:r>
              <a:rPr lang="en-ZA" sz="2400" b="1" dirty="0"/>
              <a:t>GM animals </a:t>
            </a:r>
          </a:p>
          <a:p>
            <a:r>
              <a:rPr lang="en-ZA" sz="2400" dirty="0" err="1"/>
              <a:t>Enviropig</a:t>
            </a:r>
            <a:r>
              <a:rPr lang="en-ZA" sz="2400" dirty="0"/>
              <a:t>, featherless chicken, sudden death mosquitoes, fast growing salmon. Each has it own benefits. </a:t>
            </a:r>
            <a:endParaRPr lang="en-ZA" sz="2400" dirty="0" smtClean="0"/>
          </a:p>
          <a:p>
            <a:endParaRPr lang="en-ZA" sz="2400" dirty="0"/>
          </a:p>
          <a:p>
            <a:endParaRPr lang="en-ZA" sz="2400" dirty="0"/>
          </a:p>
          <a:p>
            <a:pPr marL="285750" indent="-285750">
              <a:buFont typeface="Arial" panose="020B0604020202020204" pitchFamily="34" charset="0"/>
              <a:buChar char="•"/>
            </a:pPr>
            <a:r>
              <a:rPr lang="en-ZA" sz="2400" b="1" dirty="0"/>
              <a:t>Objections</a:t>
            </a:r>
          </a:p>
          <a:p>
            <a:r>
              <a:rPr lang="en-ZA" sz="2400" dirty="0"/>
              <a:t>            - Playing with nature/God</a:t>
            </a:r>
          </a:p>
          <a:p>
            <a:r>
              <a:rPr lang="en-ZA" sz="2400" dirty="0"/>
              <a:t>            - Not safe (health wise)</a:t>
            </a:r>
          </a:p>
          <a:p>
            <a:r>
              <a:rPr lang="en-ZA" sz="2400" dirty="0"/>
              <a:t>            - Not good for the environment</a:t>
            </a:r>
          </a:p>
        </p:txBody>
      </p:sp>
      <p:pic>
        <p:nvPicPr>
          <p:cNvPr id="3" name="Picture 2" descr="http://img.enkivillage.com/s/upload/images/2015/01/25f175228a1b17e8a829138f69e50472.jpg"/>
          <p:cNvPicPr/>
          <p:nvPr/>
        </p:nvPicPr>
        <p:blipFill>
          <a:blip r:embed="rId2">
            <a:extLst>
              <a:ext uri="{28A0092B-C50C-407E-A947-70E740481C1C}">
                <a14:useLocalDpi xmlns:a14="http://schemas.microsoft.com/office/drawing/2010/main" val="0"/>
              </a:ext>
            </a:extLst>
          </a:blip>
          <a:srcRect/>
          <a:stretch>
            <a:fillRect/>
          </a:stretch>
        </p:blipFill>
        <p:spPr bwMode="auto">
          <a:xfrm>
            <a:off x="5808427" y="3638145"/>
            <a:ext cx="2897828" cy="2480868"/>
          </a:xfrm>
          <a:prstGeom prst="rect">
            <a:avLst/>
          </a:prstGeom>
          <a:noFill/>
          <a:ln>
            <a:noFill/>
          </a:ln>
        </p:spPr>
      </p:pic>
      <p:sp>
        <p:nvSpPr>
          <p:cNvPr id="4" name="TextBox 3"/>
          <p:cNvSpPr txBox="1"/>
          <p:nvPr/>
        </p:nvSpPr>
        <p:spPr>
          <a:xfrm>
            <a:off x="359925" y="271019"/>
            <a:ext cx="8346330"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ZA" sz="2800" b="1" dirty="0" smtClean="0"/>
              <a:t>GMO</a:t>
            </a:r>
            <a:endParaRPr lang="en-ZA" sz="2800" b="1" dirty="0"/>
          </a:p>
        </p:txBody>
      </p:sp>
    </p:spTree>
    <p:extLst>
      <p:ext uri="{BB962C8B-B14F-4D97-AF65-F5344CB8AC3E}">
        <p14:creationId xmlns:p14="http://schemas.microsoft.com/office/powerpoint/2010/main" val="3258664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ZA" dirty="0" smtClean="0"/>
              <a:t>Cloning</a:t>
            </a:r>
            <a:endParaRPr lang="en-ZA" dirty="0"/>
          </a:p>
        </p:txBody>
      </p:sp>
      <p:sp>
        <p:nvSpPr>
          <p:cNvPr id="3" name="Content Placeholder 2"/>
          <p:cNvSpPr>
            <a:spLocks noGrp="1"/>
          </p:cNvSpPr>
          <p:nvPr>
            <p:ph idx="1"/>
          </p:nvPr>
        </p:nvSpPr>
        <p:spPr>
          <a:xfrm>
            <a:off x="457200" y="1600200"/>
            <a:ext cx="8229600" cy="5170251"/>
          </a:xfrm>
        </p:spPr>
        <p:style>
          <a:lnRef idx="1">
            <a:schemeClr val="accent3"/>
          </a:lnRef>
          <a:fillRef idx="2">
            <a:schemeClr val="accent3"/>
          </a:fillRef>
          <a:effectRef idx="1">
            <a:schemeClr val="accent3"/>
          </a:effectRef>
          <a:fontRef idx="minor">
            <a:schemeClr val="dk1"/>
          </a:fontRef>
        </p:style>
        <p:txBody>
          <a:bodyPr/>
          <a:lstStyle/>
          <a:p>
            <a:r>
              <a:rPr lang="en-ZA" sz="2400" dirty="0"/>
              <a:t>In biology, </a:t>
            </a:r>
            <a:r>
              <a:rPr lang="en-ZA" sz="2400" b="1" dirty="0"/>
              <a:t>cloning</a:t>
            </a:r>
            <a:r>
              <a:rPr lang="en-ZA" sz="2400" dirty="0"/>
              <a:t> is the process of producing similar populations of genetically identical individuals that occurs in nature when organisms such as bacteria, insects or plants reproduce asexually.</a:t>
            </a:r>
          </a:p>
          <a:p>
            <a:endParaRPr lang="en-ZA" dirty="0"/>
          </a:p>
        </p:txBody>
      </p:sp>
      <p:pic>
        <p:nvPicPr>
          <p:cNvPr id="4" name="Picture 3" descr="https://upload.wikimedia.org/wikipedia/commons/thumb/8/8c/Dolly_clone.svg/2000px-Dolly_clone.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7447" y="2686530"/>
            <a:ext cx="3507779" cy="3840730"/>
          </a:xfrm>
          <a:prstGeom prst="rect">
            <a:avLst/>
          </a:prstGeom>
          <a:noFill/>
          <a:ln>
            <a:noFill/>
          </a:ln>
        </p:spPr>
      </p:pic>
    </p:spTree>
    <p:extLst>
      <p:ext uri="{BB962C8B-B14F-4D97-AF65-F5344CB8AC3E}">
        <p14:creationId xmlns:p14="http://schemas.microsoft.com/office/powerpoint/2010/main" val="324544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DE-PPT-Presentation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277"/>
            <a:ext cx="9144000" cy="6858000"/>
          </a:xfrm>
          <a:prstGeom prst="rect">
            <a:avLst/>
          </a:prstGeom>
        </p:spPr>
      </p:pic>
      <p:sp>
        <p:nvSpPr>
          <p:cNvPr id="5" name="Title 1"/>
          <p:cNvSpPr>
            <a:spLocks noGrp="1"/>
          </p:cNvSpPr>
          <p:nvPr>
            <p:ph type="title"/>
          </p:nvPr>
        </p:nvSpPr>
        <p:spPr>
          <a:xfrm>
            <a:off x="739302" y="943374"/>
            <a:ext cx="8326877" cy="518696"/>
          </a:xfrm>
          <a:solidFill>
            <a:schemeClr val="accent2">
              <a:lumMod val="40000"/>
              <a:lumOff val="60000"/>
            </a:schemeClr>
          </a:solidFill>
        </p:spPr>
        <p:txBody>
          <a:bodyPr>
            <a:noAutofit/>
          </a:bodyPr>
          <a:lstStyle/>
          <a:p>
            <a:r>
              <a:rPr lang="en-ZA" altLang="en-US" sz="4000" b="1" dirty="0" smtClean="0">
                <a:solidFill>
                  <a:srgbClr val="C00000"/>
                </a:solidFill>
              </a:rPr>
              <a:t>GENE MUTATIONS</a:t>
            </a:r>
            <a:endParaRPr lang="en-US" sz="4000" b="1" dirty="0">
              <a:solidFill>
                <a:srgbClr val="C00000"/>
              </a:solidFill>
            </a:endParaRPr>
          </a:p>
        </p:txBody>
      </p:sp>
      <p:sp>
        <p:nvSpPr>
          <p:cNvPr id="2" name="Rectangle 1"/>
          <p:cNvSpPr/>
          <p:nvPr/>
        </p:nvSpPr>
        <p:spPr>
          <a:xfrm>
            <a:off x="603115" y="1720840"/>
            <a:ext cx="7558391" cy="727571"/>
          </a:xfrm>
          <a:prstGeom prst="rect">
            <a:avLst/>
          </a:prstGeom>
        </p:spPr>
        <p:txBody>
          <a:bodyPr wrap="square">
            <a:spAutoFit/>
          </a:bodyPr>
          <a:lstStyle/>
          <a:p>
            <a:pPr algn="ctr">
              <a:lnSpc>
                <a:spcPct val="90000"/>
              </a:lnSpc>
              <a:buClr>
                <a:schemeClr val="tx1"/>
              </a:buClr>
            </a:pPr>
            <a:endParaRPr lang="en-GB" altLang="en-US" sz="2400" dirty="0"/>
          </a:p>
          <a:p>
            <a:pPr algn="ctr">
              <a:lnSpc>
                <a:spcPct val="80000"/>
              </a:lnSpc>
            </a:pPr>
            <a:endParaRPr lang="en-GB" altLang="en-US" sz="2400" dirty="0"/>
          </a:p>
        </p:txBody>
      </p:sp>
      <p:sp>
        <p:nvSpPr>
          <p:cNvPr id="3" name="Rectangle 2"/>
          <p:cNvSpPr/>
          <p:nvPr/>
        </p:nvSpPr>
        <p:spPr>
          <a:xfrm>
            <a:off x="970411" y="1564719"/>
            <a:ext cx="7716387" cy="1477328"/>
          </a:xfrm>
          <a:prstGeom prst="rect">
            <a:avLst/>
          </a:prstGeom>
        </p:spPr>
        <p:txBody>
          <a:bodyPr wrap="square">
            <a:spAutoFit/>
          </a:bodyPr>
          <a:lstStyle/>
          <a:p>
            <a:r>
              <a:rPr lang="en-ZA" dirty="0"/>
              <a:t>• </a:t>
            </a:r>
            <a:r>
              <a:rPr lang="en-ZA" b="1" dirty="0"/>
              <a:t>Haemophilia</a:t>
            </a:r>
            <a:r>
              <a:rPr lang="en-ZA" dirty="0"/>
              <a:t>: Absence of the protein needed for the formation </a:t>
            </a:r>
            <a:r>
              <a:rPr lang="en-ZA" dirty="0" smtClean="0"/>
              <a:t>of blood </a:t>
            </a:r>
            <a:r>
              <a:rPr lang="en-ZA" dirty="0"/>
              <a:t>clots </a:t>
            </a:r>
            <a:r>
              <a:rPr lang="en-ZA" dirty="0" smtClean="0"/>
              <a:t>    </a:t>
            </a:r>
          </a:p>
          <a:p>
            <a:r>
              <a:rPr lang="en-ZA" dirty="0"/>
              <a:t> </a:t>
            </a:r>
            <a:r>
              <a:rPr lang="en-ZA" dirty="0" smtClean="0"/>
              <a:t>   due </a:t>
            </a:r>
            <a:r>
              <a:rPr lang="en-ZA" dirty="0"/>
              <a:t>to a mutant gene.</a:t>
            </a:r>
          </a:p>
          <a:p>
            <a:r>
              <a:rPr lang="en-ZA" dirty="0"/>
              <a:t>• </a:t>
            </a:r>
            <a:r>
              <a:rPr lang="en-ZA" b="1" dirty="0"/>
              <a:t>Colour blindness</a:t>
            </a:r>
            <a:r>
              <a:rPr lang="en-ZA" dirty="0"/>
              <a:t>: Absence of the proteins that make up either </a:t>
            </a:r>
            <a:r>
              <a:rPr lang="en-ZA" dirty="0" smtClean="0"/>
              <a:t>the red </a:t>
            </a:r>
            <a:r>
              <a:rPr lang="en-ZA" dirty="0"/>
              <a:t>or green </a:t>
            </a:r>
            <a:r>
              <a:rPr lang="en-ZA" dirty="0" smtClean="0"/>
              <a:t> </a:t>
            </a:r>
          </a:p>
          <a:p>
            <a:r>
              <a:rPr lang="en-ZA" dirty="0"/>
              <a:t> </a:t>
            </a:r>
            <a:r>
              <a:rPr lang="en-ZA" dirty="0" smtClean="0"/>
              <a:t>   cones/photoreceptors </a:t>
            </a:r>
            <a:r>
              <a:rPr lang="en-ZA" dirty="0"/>
              <a:t>in the eye.</a:t>
            </a:r>
          </a:p>
          <a:p>
            <a:r>
              <a:rPr lang="en-ZA" dirty="0"/>
              <a:t>• </a:t>
            </a:r>
            <a:r>
              <a:rPr lang="en-ZA" b="1" dirty="0"/>
              <a:t>Albinism</a:t>
            </a:r>
            <a:r>
              <a:rPr lang="en-ZA" dirty="0"/>
              <a:t>: Absence of the protein that forms the pigment melanin.</a:t>
            </a:r>
          </a:p>
        </p:txBody>
      </p:sp>
      <p:sp>
        <p:nvSpPr>
          <p:cNvPr id="11" name="Title 1"/>
          <p:cNvSpPr txBox="1">
            <a:spLocks/>
          </p:cNvSpPr>
          <p:nvPr/>
        </p:nvSpPr>
        <p:spPr>
          <a:xfrm>
            <a:off x="603115" y="3429000"/>
            <a:ext cx="8394969" cy="518696"/>
          </a:xfrm>
          <a:prstGeom prst="rect">
            <a:avLst/>
          </a:prstGeom>
          <a:solidFill>
            <a:schemeClr val="accent2">
              <a:lumMod val="40000"/>
              <a:lumOff val="60000"/>
            </a:schemeClr>
          </a:solid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ZA" altLang="en-US" sz="3600" b="1" dirty="0" smtClean="0">
                <a:solidFill>
                  <a:srgbClr val="C00000"/>
                </a:solidFill>
              </a:rPr>
              <a:t>CHROMOSOMAL ABERRATIONS</a:t>
            </a:r>
            <a:endParaRPr lang="en-US" sz="3600" b="1" dirty="0">
              <a:solidFill>
                <a:srgbClr val="C00000"/>
              </a:solidFill>
            </a:endParaRPr>
          </a:p>
        </p:txBody>
      </p:sp>
      <p:sp>
        <p:nvSpPr>
          <p:cNvPr id="6" name="Rectangle 5"/>
          <p:cNvSpPr/>
          <p:nvPr/>
        </p:nvSpPr>
        <p:spPr>
          <a:xfrm>
            <a:off x="970412" y="4234244"/>
            <a:ext cx="7716386" cy="646331"/>
          </a:xfrm>
          <a:prstGeom prst="rect">
            <a:avLst/>
          </a:prstGeom>
        </p:spPr>
        <p:txBody>
          <a:bodyPr wrap="square">
            <a:spAutoFit/>
          </a:bodyPr>
          <a:lstStyle/>
          <a:p>
            <a:pPr marL="285750" indent="-285750">
              <a:buFont typeface="Arial" panose="020B0604020202020204" pitchFamily="34" charset="0"/>
              <a:buChar char="•"/>
            </a:pPr>
            <a:r>
              <a:rPr lang="en-US" b="1" dirty="0"/>
              <a:t>Down </a:t>
            </a:r>
            <a:r>
              <a:rPr lang="en-US" b="1" dirty="0" smtClean="0"/>
              <a:t>syndrome: </a:t>
            </a:r>
            <a:r>
              <a:rPr lang="en-US" dirty="0" smtClean="0"/>
              <a:t>There </a:t>
            </a:r>
            <a:r>
              <a:rPr lang="en-US" dirty="0"/>
              <a:t>is an extra chromosome (47 instead  of 46) in the  zygote.</a:t>
            </a:r>
            <a:endParaRPr lang="en-ZA" dirty="0"/>
          </a:p>
        </p:txBody>
      </p:sp>
      <p:sp>
        <p:nvSpPr>
          <p:cNvPr id="8" name="TextBox 7"/>
          <p:cNvSpPr txBox="1"/>
          <p:nvPr/>
        </p:nvSpPr>
        <p:spPr>
          <a:xfrm>
            <a:off x="145915" y="0"/>
            <a:ext cx="8852170" cy="923330"/>
          </a:xfrm>
          <a:prstGeom prst="rect">
            <a:avLst/>
          </a:prstGeom>
          <a:solidFill>
            <a:schemeClr val="bg1"/>
          </a:solidFill>
        </p:spPr>
        <p:txBody>
          <a:bodyPr wrap="square" rtlCol="0">
            <a:spAutoFit/>
          </a:bodyPr>
          <a:lstStyle/>
          <a:p>
            <a:endParaRPr lang="en-ZA" dirty="0" smtClean="0"/>
          </a:p>
          <a:p>
            <a:endParaRPr lang="en-ZA" dirty="0"/>
          </a:p>
          <a:p>
            <a:endParaRPr lang="en-ZA" dirty="0"/>
          </a:p>
        </p:txBody>
      </p:sp>
    </p:spTree>
    <p:extLst>
      <p:ext uri="{BB962C8B-B14F-4D97-AF65-F5344CB8AC3E}">
        <p14:creationId xmlns:p14="http://schemas.microsoft.com/office/powerpoint/2010/main" val="363378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 calcmode="lin" valueType="num">
                                      <p:cBhvr additive="base">
                                        <p:cTn id="3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DE-PPT-Presentation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603116" y="841866"/>
            <a:ext cx="8540884" cy="518696"/>
          </a:xfrm>
          <a:solidFill>
            <a:schemeClr val="accent3"/>
          </a:solidFill>
        </p:spPr>
        <p:txBody>
          <a:bodyPr>
            <a:noAutofit/>
          </a:bodyPr>
          <a:lstStyle/>
          <a:p>
            <a:r>
              <a:rPr lang="en-ZA" altLang="en-US" sz="3200" dirty="0" smtClean="0">
                <a:solidFill>
                  <a:schemeClr val="bg1"/>
                </a:solidFill>
                <a:hlinkClick r:id="rId3" action="ppaction://hlinkfile"/>
              </a:rPr>
              <a:t>SEX-LINKED INHERITANCE</a:t>
            </a:r>
            <a:endParaRPr lang="en-US" sz="3200" b="1" dirty="0">
              <a:solidFill>
                <a:schemeClr val="bg1"/>
              </a:solidFill>
            </a:endParaRPr>
          </a:p>
        </p:txBody>
      </p:sp>
      <p:sp>
        <p:nvSpPr>
          <p:cNvPr id="2" name="Rectangle 1"/>
          <p:cNvSpPr/>
          <p:nvPr/>
        </p:nvSpPr>
        <p:spPr>
          <a:xfrm>
            <a:off x="603115" y="1720840"/>
            <a:ext cx="7558391" cy="727571"/>
          </a:xfrm>
          <a:prstGeom prst="rect">
            <a:avLst/>
          </a:prstGeom>
        </p:spPr>
        <p:txBody>
          <a:bodyPr wrap="square">
            <a:spAutoFit/>
          </a:bodyPr>
          <a:lstStyle/>
          <a:p>
            <a:pPr algn="ctr">
              <a:lnSpc>
                <a:spcPct val="90000"/>
              </a:lnSpc>
              <a:buClr>
                <a:schemeClr val="tx1"/>
              </a:buClr>
            </a:pPr>
            <a:endParaRPr lang="en-GB" altLang="en-US" sz="2400" dirty="0"/>
          </a:p>
          <a:p>
            <a:pPr algn="ctr">
              <a:lnSpc>
                <a:spcPct val="80000"/>
              </a:lnSpc>
            </a:pPr>
            <a:endParaRPr lang="en-GB" altLang="en-US" sz="2400" dirty="0"/>
          </a:p>
        </p:txBody>
      </p:sp>
      <p:sp>
        <p:nvSpPr>
          <p:cNvPr id="7" name="Rectangle 3"/>
          <p:cNvSpPr txBox="1">
            <a:spLocks noChangeArrowheads="1"/>
          </p:cNvSpPr>
          <p:nvPr/>
        </p:nvSpPr>
        <p:spPr>
          <a:xfrm>
            <a:off x="457200" y="3210128"/>
            <a:ext cx="8229600" cy="291603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en-US" altLang="en-US" sz="2400" b="1" dirty="0" smtClean="0"/>
              <a:t>Genes</a:t>
            </a:r>
            <a:r>
              <a:rPr lang="en-US" altLang="en-US" sz="2400" dirty="0" smtClean="0"/>
              <a:t> located on a </a:t>
            </a:r>
            <a:r>
              <a:rPr lang="en-US" altLang="en-US" sz="2400" b="1" dirty="0" smtClean="0"/>
              <a:t>sex chromosome </a:t>
            </a:r>
            <a:r>
              <a:rPr lang="en-US" altLang="en-US" sz="2400" dirty="0" smtClean="0"/>
              <a:t>are called </a:t>
            </a:r>
            <a:r>
              <a:rPr lang="en-US" altLang="en-US" sz="2400" b="1" dirty="0" smtClean="0"/>
              <a:t>sex linked genes.</a:t>
            </a:r>
          </a:p>
          <a:p>
            <a:pPr>
              <a:lnSpc>
                <a:spcPct val="90000"/>
              </a:lnSpc>
            </a:pPr>
            <a:r>
              <a:rPr lang="en-US" altLang="en-US" sz="2400" dirty="0" smtClean="0"/>
              <a:t>In </a:t>
            </a:r>
            <a:r>
              <a:rPr lang="en-US" altLang="en-US" sz="2400" b="1" dirty="0" smtClean="0"/>
              <a:t>humans</a:t>
            </a:r>
            <a:r>
              <a:rPr lang="en-US" altLang="en-US" sz="2400" dirty="0" smtClean="0"/>
              <a:t> the term usually </a:t>
            </a:r>
            <a:r>
              <a:rPr lang="en-US" altLang="en-US" sz="2400" b="1" dirty="0" smtClean="0"/>
              <a:t>refers to X-linked </a:t>
            </a:r>
            <a:r>
              <a:rPr lang="en-US" altLang="en-US" sz="2400" dirty="0" smtClean="0"/>
              <a:t>characteristics: genes located only </a:t>
            </a:r>
            <a:r>
              <a:rPr lang="en-US" altLang="en-US" sz="2400" b="1" dirty="0" smtClean="0"/>
              <a:t>on X chromosomes</a:t>
            </a:r>
            <a:r>
              <a:rPr lang="en-US" altLang="en-US" sz="2400" dirty="0" smtClean="0"/>
              <a:t>.</a:t>
            </a:r>
          </a:p>
          <a:p>
            <a:pPr>
              <a:lnSpc>
                <a:spcPct val="90000"/>
              </a:lnSpc>
            </a:pPr>
            <a:r>
              <a:rPr lang="en-US" altLang="en-US" sz="2400" b="1" dirty="0" smtClean="0"/>
              <a:t>Fathers</a:t>
            </a:r>
            <a:r>
              <a:rPr lang="en-US" altLang="en-US" sz="2400" dirty="0" smtClean="0"/>
              <a:t> can pass </a:t>
            </a:r>
            <a:r>
              <a:rPr lang="en-US" altLang="en-US" sz="2400" b="1" dirty="0" smtClean="0"/>
              <a:t>X-linked alleles </a:t>
            </a:r>
            <a:r>
              <a:rPr lang="en-US" altLang="en-US" sz="2400" dirty="0" smtClean="0"/>
              <a:t>to their </a:t>
            </a:r>
            <a:r>
              <a:rPr lang="en-US" altLang="en-US" sz="2400" b="1" dirty="0" smtClean="0"/>
              <a:t>daughters</a:t>
            </a:r>
            <a:r>
              <a:rPr lang="en-US" altLang="en-US" sz="2400" dirty="0" smtClean="0"/>
              <a:t>, but not sons.</a:t>
            </a:r>
          </a:p>
          <a:p>
            <a:pPr>
              <a:lnSpc>
                <a:spcPct val="90000"/>
              </a:lnSpc>
            </a:pPr>
            <a:r>
              <a:rPr lang="en-US" altLang="en-US" sz="2400" b="1" dirty="0" smtClean="0"/>
              <a:t>Mothers</a:t>
            </a:r>
            <a:r>
              <a:rPr lang="en-US" altLang="en-US" sz="2400" dirty="0" smtClean="0"/>
              <a:t> can pass </a:t>
            </a:r>
            <a:r>
              <a:rPr lang="en-US" altLang="en-US" sz="2400" b="1" dirty="0" smtClean="0"/>
              <a:t>sex-linked alleles</a:t>
            </a:r>
            <a:r>
              <a:rPr lang="en-US" altLang="en-US" sz="2400" dirty="0" smtClean="0"/>
              <a:t> to </a:t>
            </a:r>
            <a:r>
              <a:rPr lang="en-US" altLang="en-US" sz="2400" b="1" dirty="0" smtClean="0"/>
              <a:t>both </a:t>
            </a:r>
            <a:r>
              <a:rPr lang="en-US" altLang="en-US" sz="2400" dirty="0" smtClean="0"/>
              <a:t>sons and daughters.</a:t>
            </a:r>
          </a:p>
        </p:txBody>
      </p:sp>
      <p:sp>
        <p:nvSpPr>
          <p:cNvPr id="3" name="TextBox 2"/>
          <p:cNvSpPr txBox="1"/>
          <p:nvPr/>
        </p:nvSpPr>
        <p:spPr>
          <a:xfrm>
            <a:off x="126460" y="0"/>
            <a:ext cx="9017540" cy="923330"/>
          </a:xfrm>
          <a:prstGeom prst="rect">
            <a:avLst/>
          </a:prstGeom>
          <a:solidFill>
            <a:schemeClr val="bg1"/>
          </a:solidFill>
        </p:spPr>
        <p:txBody>
          <a:bodyPr wrap="square" rtlCol="0">
            <a:spAutoFit/>
          </a:bodyPr>
          <a:lstStyle/>
          <a:p>
            <a:endParaRPr lang="en-ZA" dirty="0" smtClean="0"/>
          </a:p>
          <a:p>
            <a:endParaRPr lang="en-ZA" dirty="0"/>
          </a:p>
          <a:p>
            <a:endParaRPr lang="en-ZA" dirty="0"/>
          </a:p>
        </p:txBody>
      </p:sp>
      <p:pic>
        <p:nvPicPr>
          <p:cNvPr id="8" name="Picture 7" descr="http://i.livescience.com/images/i/000/030/435/i02/chromosomes_top-image.jpg?1346173817"/>
          <p:cNvPicPr/>
          <p:nvPr/>
        </p:nvPicPr>
        <p:blipFill>
          <a:blip r:embed="rId4">
            <a:extLst>
              <a:ext uri="{28A0092B-C50C-407E-A947-70E740481C1C}">
                <a14:useLocalDpi xmlns:a14="http://schemas.microsoft.com/office/drawing/2010/main" val="0"/>
              </a:ext>
            </a:extLst>
          </a:blip>
          <a:srcRect/>
          <a:stretch>
            <a:fillRect/>
          </a:stretch>
        </p:blipFill>
        <p:spPr bwMode="auto">
          <a:xfrm>
            <a:off x="3159005" y="1498162"/>
            <a:ext cx="2738437" cy="1711966"/>
          </a:xfrm>
          <a:prstGeom prst="rect">
            <a:avLst/>
          </a:prstGeom>
          <a:noFill/>
          <a:ln>
            <a:noFill/>
          </a:ln>
        </p:spPr>
      </p:pic>
      <p:sp>
        <p:nvSpPr>
          <p:cNvPr id="6" name="TextBox 5"/>
          <p:cNvSpPr txBox="1"/>
          <p:nvPr/>
        </p:nvSpPr>
        <p:spPr>
          <a:xfrm>
            <a:off x="6313252" y="2800421"/>
            <a:ext cx="2709152" cy="307777"/>
          </a:xfrm>
          <a:prstGeom prst="rect">
            <a:avLst/>
          </a:prstGeom>
          <a:noFill/>
        </p:spPr>
        <p:txBody>
          <a:bodyPr wrap="square" rtlCol="0">
            <a:spAutoFit/>
          </a:bodyPr>
          <a:lstStyle/>
          <a:p>
            <a:r>
              <a:rPr lang="en-ZA" sz="1400" b="1" dirty="0" err="1" smtClean="0">
                <a:solidFill>
                  <a:srgbClr val="7030A0"/>
                </a:solidFill>
              </a:rPr>
              <a:t>Gonosomes</a:t>
            </a:r>
            <a:r>
              <a:rPr lang="en-ZA" sz="1400" b="1" dirty="0" smtClean="0">
                <a:solidFill>
                  <a:srgbClr val="7030A0"/>
                </a:solidFill>
              </a:rPr>
              <a:t>/sex</a:t>
            </a:r>
            <a:r>
              <a:rPr lang="en-ZA" sz="1400" b="1" dirty="0" smtClean="0"/>
              <a:t> </a:t>
            </a:r>
            <a:r>
              <a:rPr lang="en-ZA" sz="1400" b="1" dirty="0" smtClean="0">
                <a:solidFill>
                  <a:srgbClr val="7030A0"/>
                </a:solidFill>
              </a:rPr>
              <a:t>chromosomes</a:t>
            </a:r>
            <a:endParaRPr lang="en-ZA" sz="1400" b="1" dirty="0">
              <a:solidFill>
                <a:srgbClr val="7030A0"/>
              </a:solidFill>
            </a:endParaRPr>
          </a:p>
        </p:txBody>
      </p:sp>
      <p:cxnSp>
        <p:nvCxnSpPr>
          <p:cNvPr id="10" name="Straight Arrow Connector 9"/>
          <p:cNvCxnSpPr>
            <a:stCxn id="6" idx="1"/>
          </p:cNvCxnSpPr>
          <p:nvPr/>
        </p:nvCxnSpPr>
        <p:spPr>
          <a:xfrm flipH="1" flipV="1">
            <a:off x="5898586" y="2954309"/>
            <a:ext cx="414666"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34848" y="1930736"/>
            <a:ext cx="1257299" cy="307777"/>
          </a:xfrm>
          <a:prstGeom prst="rect">
            <a:avLst/>
          </a:prstGeom>
          <a:noFill/>
        </p:spPr>
        <p:txBody>
          <a:bodyPr wrap="square" rtlCol="0">
            <a:spAutoFit/>
          </a:bodyPr>
          <a:lstStyle/>
          <a:p>
            <a:r>
              <a:rPr lang="en-ZA" sz="1400" b="1" dirty="0" smtClean="0">
                <a:solidFill>
                  <a:srgbClr val="7030A0"/>
                </a:solidFill>
              </a:rPr>
              <a:t>Autosomes</a:t>
            </a:r>
            <a:endParaRPr lang="en-ZA" sz="1400" b="1" dirty="0">
              <a:solidFill>
                <a:srgbClr val="7030A0"/>
              </a:solidFill>
            </a:endParaRPr>
          </a:p>
        </p:txBody>
      </p:sp>
      <p:cxnSp>
        <p:nvCxnSpPr>
          <p:cNvPr id="13" name="Straight Arrow Connector 12"/>
          <p:cNvCxnSpPr/>
          <p:nvPr/>
        </p:nvCxnSpPr>
        <p:spPr>
          <a:xfrm flipH="1" flipV="1">
            <a:off x="5968492" y="2084625"/>
            <a:ext cx="414666"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30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DE-PPT-Presentation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00"/>
            <a:ext cx="9144000" cy="6858000"/>
          </a:xfrm>
          <a:prstGeom prst="rect">
            <a:avLst/>
          </a:prstGeom>
        </p:spPr>
      </p:pic>
      <p:sp>
        <p:nvSpPr>
          <p:cNvPr id="5" name="Title 1"/>
          <p:cNvSpPr>
            <a:spLocks noGrp="1"/>
          </p:cNvSpPr>
          <p:nvPr>
            <p:ph type="title"/>
          </p:nvPr>
        </p:nvSpPr>
        <p:spPr>
          <a:xfrm>
            <a:off x="970412" y="841866"/>
            <a:ext cx="8051991" cy="518696"/>
          </a:xfrm>
          <a:solidFill>
            <a:schemeClr val="accent3"/>
          </a:solidFill>
        </p:spPr>
        <p:txBody>
          <a:bodyPr>
            <a:noAutofit/>
          </a:bodyPr>
          <a:lstStyle/>
          <a:p>
            <a:r>
              <a:rPr lang="en-ZA" altLang="en-US" sz="3200" dirty="0" smtClean="0">
                <a:solidFill>
                  <a:schemeClr val="bg1"/>
                </a:solidFill>
              </a:rPr>
              <a:t>SEX-LINKED DISEASES</a:t>
            </a:r>
            <a:endParaRPr lang="en-US" sz="3200" b="1" dirty="0">
              <a:solidFill>
                <a:schemeClr val="bg1"/>
              </a:solidFill>
            </a:endParaRPr>
          </a:p>
        </p:txBody>
      </p:sp>
      <p:sp>
        <p:nvSpPr>
          <p:cNvPr id="2" name="Rectangle 1"/>
          <p:cNvSpPr/>
          <p:nvPr/>
        </p:nvSpPr>
        <p:spPr>
          <a:xfrm>
            <a:off x="603115" y="1720840"/>
            <a:ext cx="7558391" cy="727571"/>
          </a:xfrm>
          <a:prstGeom prst="rect">
            <a:avLst/>
          </a:prstGeom>
        </p:spPr>
        <p:txBody>
          <a:bodyPr wrap="square">
            <a:spAutoFit/>
          </a:bodyPr>
          <a:lstStyle/>
          <a:p>
            <a:pPr algn="ctr">
              <a:lnSpc>
                <a:spcPct val="90000"/>
              </a:lnSpc>
              <a:buClr>
                <a:schemeClr val="tx1"/>
              </a:buClr>
            </a:pPr>
            <a:endParaRPr lang="en-GB" altLang="en-US" sz="2400" dirty="0"/>
          </a:p>
          <a:p>
            <a:pPr algn="ctr">
              <a:lnSpc>
                <a:spcPct val="80000"/>
              </a:lnSpc>
            </a:pPr>
            <a:endParaRPr lang="en-GB" altLang="en-US" sz="2400" dirty="0"/>
          </a:p>
        </p:txBody>
      </p:sp>
      <p:sp>
        <p:nvSpPr>
          <p:cNvPr id="10" name="Rectangle 1027"/>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800" dirty="0" smtClean="0"/>
              <a:t>If a sex linked trait is due to a </a:t>
            </a:r>
            <a:r>
              <a:rPr lang="en-US" altLang="en-US" sz="2800" b="1" dirty="0" smtClean="0"/>
              <a:t>recessive allele</a:t>
            </a:r>
            <a:r>
              <a:rPr lang="en-US" altLang="en-US" sz="2800" dirty="0" smtClean="0"/>
              <a:t>:</a:t>
            </a:r>
          </a:p>
          <a:p>
            <a:pPr lvl="1"/>
            <a:r>
              <a:rPr lang="en-US" altLang="en-US" sz="2400" dirty="0" smtClean="0"/>
              <a:t>A </a:t>
            </a:r>
            <a:r>
              <a:rPr lang="en-US" altLang="en-US" sz="2400" b="1" dirty="0" smtClean="0"/>
              <a:t>female</a:t>
            </a:r>
            <a:r>
              <a:rPr lang="en-US" altLang="en-US" sz="2400" dirty="0" smtClean="0"/>
              <a:t> will express the </a:t>
            </a:r>
            <a:r>
              <a:rPr lang="en-US" altLang="en-US" sz="2400" b="1" dirty="0" smtClean="0"/>
              <a:t>phenotype</a:t>
            </a:r>
            <a:r>
              <a:rPr lang="en-US" altLang="en-US" sz="2400" dirty="0" smtClean="0"/>
              <a:t> only if she is </a:t>
            </a:r>
            <a:r>
              <a:rPr lang="en-US" altLang="en-US" sz="2400" b="1" dirty="0" smtClean="0"/>
              <a:t>homozygous recessive</a:t>
            </a:r>
            <a:r>
              <a:rPr lang="en-US" altLang="en-US" sz="2400" dirty="0" smtClean="0"/>
              <a:t>.</a:t>
            </a:r>
          </a:p>
          <a:p>
            <a:pPr lvl="1"/>
            <a:r>
              <a:rPr lang="en-US" altLang="en-US" sz="2400" dirty="0" smtClean="0"/>
              <a:t>If a </a:t>
            </a:r>
            <a:r>
              <a:rPr lang="en-US" altLang="en-US" sz="2400" b="1" dirty="0" smtClean="0"/>
              <a:t>male</a:t>
            </a:r>
            <a:r>
              <a:rPr lang="en-US" altLang="en-US" sz="2400" dirty="0" smtClean="0"/>
              <a:t> receives the </a:t>
            </a:r>
            <a:r>
              <a:rPr lang="en-US" altLang="en-US" sz="2400" b="1" dirty="0" smtClean="0"/>
              <a:t>recessive allele from his mother </a:t>
            </a:r>
            <a:r>
              <a:rPr lang="en-US" altLang="en-US" sz="2400" dirty="0" smtClean="0"/>
              <a:t>he will express the </a:t>
            </a:r>
            <a:r>
              <a:rPr lang="en-US" altLang="en-US" sz="2400" b="1" dirty="0" smtClean="0"/>
              <a:t>phenotype</a:t>
            </a:r>
            <a:r>
              <a:rPr lang="en-US" altLang="en-US" sz="2400" dirty="0" smtClean="0"/>
              <a:t>.</a:t>
            </a:r>
          </a:p>
          <a:p>
            <a:r>
              <a:rPr lang="en-US" altLang="en-US" sz="2800" b="1" dirty="0" smtClean="0"/>
              <a:t>Far more males </a:t>
            </a:r>
            <a:r>
              <a:rPr lang="en-US" altLang="en-US" sz="2800" dirty="0" smtClean="0"/>
              <a:t>have disorders that are inherited as sex linked recessives than females.</a:t>
            </a:r>
          </a:p>
          <a:p>
            <a:r>
              <a:rPr lang="en-US" altLang="en-US" sz="2800" b="1" dirty="0" smtClean="0"/>
              <a:t>Examples</a:t>
            </a:r>
            <a:r>
              <a:rPr lang="en-US" altLang="en-US" sz="2800" dirty="0" smtClean="0"/>
              <a:t>: 	</a:t>
            </a:r>
            <a:r>
              <a:rPr lang="en-US" altLang="en-US" sz="2800" b="1" dirty="0" err="1" smtClean="0">
                <a:solidFill>
                  <a:schemeClr val="accent6">
                    <a:lumMod val="50000"/>
                  </a:schemeClr>
                </a:solidFill>
              </a:rPr>
              <a:t>Colour</a:t>
            </a:r>
            <a:r>
              <a:rPr lang="en-US" altLang="en-US" sz="2800" b="1" dirty="0" smtClean="0">
                <a:solidFill>
                  <a:schemeClr val="accent6">
                    <a:lumMod val="50000"/>
                  </a:schemeClr>
                </a:solidFill>
              </a:rPr>
              <a:t> blindness</a:t>
            </a:r>
          </a:p>
          <a:p>
            <a:pPr>
              <a:buFont typeface="Wingdings" pitchFamily="2" charset="2"/>
              <a:buNone/>
            </a:pPr>
            <a:r>
              <a:rPr lang="en-US" altLang="en-US" sz="2800" b="1" dirty="0" smtClean="0">
                <a:solidFill>
                  <a:schemeClr val="accent6">
                    <a:lumMod val="50000"/>
                  </a:schemeClr>
                </a:solidFill>
              </a:rPr>
              <a:t>				            </a:t>
            </a:r>
            <a:r>
              <a:rPr lang="en-US" altLang="en-US" sz="2800" b="1" dirty="0" err="1" smtClean="0">
                <a:solidFill>
                  <a:schemeClr val="accent6">
                    <a:lumMod val="50000"/>
                  </a:schemeClr>
                </a:solidFill>
              </a:rPr>
              <a:t>Haemophilia</a:t>
            </a:r>
            <a:endParaRPr lang="en-US" altLang="en-US" sz="2800" b="1" dirty="0" smtClean="0">
              <a:solidFill>
                <a:schemeClr val="accent6">
                  <a:lumMod val="50000"/>
                </a:schemeClr>
              </a:solidFill>
            </a:endParaRPr>
          </a:p>
        </p:txBody>
      </p:sp>
      <p:sp>
        <p:nvSpPr>
          <p:cNvPr id="6" name="TextBox 5"/>
          <p:cNvSpPr txBox="1"/>
          <p:nvPr/>
        </p:nvSpPr>
        <p:spPr>
          <a:xfrm>
            <a:off x="153212" y="0"/>
            <a:ext cx="8837576" cy="923330"/>
          </a:xfrm>
          <a:prstGeom prst="rect">
            <a:avLst/>
          </a:prstGeom>
          <a:solidFill>
            <a:schemeClr val="bg1"/>
          </a:solidFill>
        </p:spPr>
        <p:txBody>
          <a:bodyPr wrap="square" rtlCol="0">
            <a:spAutoFit/>
          </a:bodyPr>
          <a:lstStyle/>
          <a:p>
            <a:endParaRPr lang="en-ZA" dirty="0" smtClean="0"/>
          </a:p>
          <a:p>
            <a:endParaRPr lang="en-ZA" dirty="0"/>
          </a:p>
          <a:p>
            <a:endParaRPr lang="en-ZA" dirty="0"/>
          </a:p>
        </p:txBody>
      </p:sp>
    </p:spTree>
    <p:extLst>
      <p:ext uri="{BB962C8B-B14F-4D97-AF65-F5344CB8AC3E}">
        <p14:creationId xmlns:p14="http://schemas.microsoft.com/office/powerpoint/2010/main" val="248914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DE-PPT-Presentation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00"/>
            <a:ext cx="9144000" cy="6858000"/>
          </a:xfrm>
          <a:prstGeom prst="rect">
            <a:avLst/>
          </a:prstGeom>
        </p:spPr>
      </p:pic>
      <p:sp>
        <p:nvSpPr>
          <p:cNvPr id="5" name="Title 1"/>
          <p:cNvSpPr>
            <a:spLocks noGrp="1"/>
          </p:cNvSpPr>
          <p:nvPr>
            <p:ph type="title"/>
          </p:nvPr>
        </p:nvSpPr>
        <p:spPr>
          <a:xfrm>
            <a:off x="154766" y="841866"/>
            <a:ext cx="8867637" cy="518696"/>
          </a:xfrm>
          <a:solidFill>
            <a:schemeClr val="accent3"/>
          </a:solidFill>
        </p:spPr>
        <p:txBody>
          <a:bodyPr>
            <a:noAutofit/>
          </a:bodyPr>
          <a:lstStyle/>
          <a:p>
            <a:r>
              <a:rPr lang="en-ZA" altLang="en-US" sz="3200" dirty="0" smtClean="0">
                <a:solidFill>
                  <a:schemeClr val="bg1"/>
                </a:solidFill>
              </a:rPr>
              <a:t>SEX LINKED INHERITANCE - HAEMOPHILIA</a:t>
            </a:r>
            <a:endParaRPr lang="en-US" sz="3200" b="1" dirty="0">
              <a:solidFill>
                <a:schemeClr val="bg1"/>
              </a:solidFill>
            </a:endParaRPr>
          </a:p>
        </p:txBody>
      </p:sp>
      <p:sp>
        <p:nvSpPr>
          <p:cNvPr id="2" name="Rectangle 1"/>
          <p:cNvSpPr/>
          <p:nvPr/>
        </p:nvSpPr>
        <p:spPr>
          <a:xfrm>
            <a:off x="603115" y="1720840"/>
            <a:ext cx="7558391" cy="727571"/>
          </a:xfrm>
          <a:prstGeom prst="rect">
            <a:avLst/>
          </a:prstGeom>
        </p:spPr>
        <p:txBody>
          <a:bodyPr wrap="square">
            <a:spAutoFit/>
          </a:bodyPr>
          <a:lstStyle/>
          <a:p>
            <a:pPr algn="ctr">
              <a:lnSpc>
                <a:spcPct val="90000"/>
              </a:lnSpc>
              <a:buClr>
                <a:schemeClr val="tx1"/>
              </a:buClr>
            </a:pPr>
            <a:endParaRPr lang="en-GB" altLang="en-US" sz="2400" dirty="0"/>
          </a:p>
          <a:p>
            <a:pPr algn="ctr">
              <a:lnSpc>
                <a:spcPct val="80000"/>
              </a:lnSpc>
            </a:pPr>
            <a:endParaRPr lang="en-GB" altLang="en-US" sz="2400" dirty="0"/>
          </a:p>
        </p:txBody>
      </p:sp>
      <p:sp>
        <p:nvSpPr>
          <p:cNvPr id="3" name="Rectangle 2"/>
          <p:cNvSpPr/>
          <p:nvPr/>
        </p:nvSpPr>
        <p:spPr>
          <a:xfrm>
            <a:off x="536576" y="1525081"/>
            <a:ext cx="8198862" cy="923330"/>
          </a:xfrm>
          <a:prstGeom prst="rect">
            <a:avLst/>
          </a:prstGeom>
        </p:spPr>
        <p:txBody>
          <a:bodyPr wrap="square">
            <a:spAutoFit/>
          </a:bodyPr>
          <a:lstStyle/>
          <a:p>
            <a:r>
              <a:rPr lang="nl-NL" altLang="en-US" dirty="0"/>
              <a:t>Haemophilia is caused by a </a:t>
            </a:r>
            <a:r>
              <a:rPr lang="nl-NL" altLang="en-US" b="1" dirty="0"/>
              <a:t>recessive allele </a:t>
            </a:r>
            <a:r>
              <a:rPr lang="nl-NL" altLang="en-US" dirty="0"/>
              <a:t>on the </a:t>
            </a:r>
            <a:r>
              <a:rPr lang="nl-NL" altLang="en-US" b="1" dirty="0" smtClean="0"/>
              <a:t>X-chromosome</a:t>
            </a:r>
            <a:r>
              <a:rPr lang="nl-NL" altLang="en-US" dirty="0"/>
              <a:t>. Males have only one X-chromosome – they mainly suffer from this disorder. </a:t>
            </a:r>
            <a:endParaRPr lang="nl-NL" altLang="en-US" dirty="0" smtClean="0"/>
          </a:p>
          <a:p>
            <a:r>
              <a:rPr lang="nl-NL" altLang="en-US" dirty="0" smtClean="0"/>
              <a:t>Cross </a:t>
            </a:r>
            <a:r>
              <a:rPr lang="nl-NL" altLang="en-US" dirty="0"/>
              <a:t>a </a:t>
            </a:r>
            <a:r>
              <a:rPr lang="nl-NL" altLang="en-US" b="1" dirty="0"/>
              <a:t>mother</a:t>
            </a:r>
            <a:r>
              <a:rPr lang="nl-NL" altLang="en-US" dirty="0"/>
              <a:t> who is normal but a </a:t>
            </a:r>
            <a:r>
              <a:rPr lang="nl-NL" altLang="en-US" b="1" dirty="0" smtClean="0"/>
              <a:t>carrier</a:t>
            </a:r>
            <a:r>
              <a:rPr lang="nl-NL" altLang="en-US" dirty="0" smtClean="0"/>
              <a:t>, </a:t>
            </a:r>
            <a:r>
              <a:rPr lang="nl-NL" altLang="en-US" dirty="0"/>
              <a:t>with a </a:t>
            </a:r>
            <a:r>
              <a:rPr lang="nl-NL" altLang="en-US" b="1" dirty="0"/>
              <a:t>haemophiliac father</a:t>
            </a:r>
            <a:r>
              <a:rPr lang="nl-NL" altLang="en-US" dirty="0"/>
              <a:t>.</a:t>
            </a:r>
            <a:endParaRPr lang="en-ZA" dirty="0"/>
          </a:p>
        </p:txBody>
      </p:sp>
      <p:sp>
        <p:nvSpPr>
          <p:cNvPr id="7" name="Rectangle 3"/>
          <p:cNvSpPr txBox="1">
            <a:spLocks noChangeArrowheads="1"/>
          </p:cNvSpPr>
          <p:nvPr/>
        </p:nvSpPr>
        <p:spPr>
          <a:xfrm>
            <a:off x="466928" y="2511501"/>
            <a:ext cx="7931150" cy="44116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buFont typeface="Wingdings" pitchFamily="2" charset="2"/>
              <a:buNone/>
            </a:pPr>
            <a:r>
              <a:rPr lang="en-US" altLang="en-US" sz="1700" b="1" dirty="0" smtClean="0"/>
              <a:t>P</a:t>
            </a:r>
            <a:r>
              <a:rPr lang="en-US" altLang="en-US" sz="1700" b="1" baseline="-25000" dirty="0" smtClean="0"/>
              <a:t>1</a:t>
            </a:r>
            <a:r>
              <a:rPr lang="en-US" altLang="en-US" sz="1700" b="1" dirty="0" smtClean="0"/>
              <a:t>	</a:t>
            </a:r>
            <a:r>
              <a:rPr lang="en-US" altLang="en-US" sz="1700" dirty="0" smtClean="0"/>
              <a:t>phenotype	</a:t>
            </a:r>
            <a:r>
              <a:rPr lang="en-US" altLang="en-US" sz="1700" b="1" dirty="0" smtClean="0"/>
              <a:t>Male </a:t>
            </a:r>
            <a:r>
              <a:rPr lang="en-US" altLang="en-US" sz="1700" b="1" dirty="0" err="1" smtClean="0"/>
              <a:t>haemophiliac</a:t>
            </a:r>
            <a:r>
              <a:rPr lang="en-US" altLang="en-US" sz="1700" b="1" dirty="0" smtClean="0"/>
              <a:t>          x           Female normal</a:t>
            </a:r>
          </a:p>
          <a:p>
            <a:pPr>
              <a:lnSpc>
                <a:spcPct val="80000"/>
              </a:lnSpc>
              <a:buFont typeface="Wingdings" pitchFamily="2" charset="2"/>
              <a:buNone/>
            </a:pPr>
            <a:endParaRPr lang="en-US" altLang="en-US" sz="1700" dirty="0" smtClean="0"/>
          </a:p>
          <a:p>
            <a:pPr>
              <a:lnSpc>
                <a:spcPct val="80000"/>
              </a:lnSpc>
              <a:buFont typeface="Wingdings" pitchFamily="2" charset="2"/>
              <a:buNone/>
            </a:pPr>
            <a:r>
              <a:rPr lang="en-US" altLang="en-US" sz="1700" dirty="0" smtClean="0"/>
              <a:t>	genotype        </a:t>
            </a:r>
            <a:r>
              <a:rPr lang="en-US" altLang="en-US" sz="1700" b="1" dirty="0" err="1" smtClean="0"/>
              <a:t>X</a:t>
            </a:r>
            <a:r>
              <a:rPr lang="en-US" altLang="en-US" sz="1700" b="1" baseline="30000" dirty="0" err="1" smtClean="0"/>
              <a:t>h</a:t>
            </a:r>
            <a:r>
              <a:rPr lang="en-US" altLang="en-US" sz="1700" b="1" dirty="0" err="1" smtClean="0"/>
              <a:t>Y</a:t>
            </a:r>
            <a:r>
              <a:rPr lang="en-US" altLang="en-US" sz="1700" b="1" dirty="0" smtClean="0"/>
              <a:t>               x            </a:t>
            </a:r>
            <a:r>
              <a:rPr lang="en-US" altLang="en-US" sz="1700" b="1" dirty="0" err="1" smtClean="0"/>
              <a:t>X</a:t>
            </a:r>
            <a:r>
              <a:rPr lang="en-US" altLang="en-US" sz="1700" b="1" baseline="30000" dirty="0" err="1" smtClean="0"/>
              <a:t>H</a:t>
            </a:r>
            <a:r>
              <a:rPr lang="en-US" altLang="en-US" sz="1700" b="1" dirty="0" err="1" smtClean="0"/>
              <a:t>X</a:t>
            </a:r>
            <a:r>
              <a:rPr lang="en-US" altLang="en-US" sz="1700" b="1" baseline="30000" dirty="0" err="1" smtClean="0"/>
              <a:t>h</a:t>
            </a:r>
            <a:endParaRPr lang="en-US" altLang="en-US" sz="1700" b="1" dirty="0" smtClean="0"/>
          </a:p>
          <a:p>
            <a:pPr>
              <a:lnSpc>
                <a:spcPct val="80000"/>
              </a:lnSpc>
              <a:buFont typeface="Wingdings" pitchFamily="2" charset="2"/>
              <a:buNone/>
            </a:pPr>
            <a:endParaRPr lang="en-US" altLang="en-US" sz="1700" dirty="0" smtClean="0"/>
          </a:p>
          <a:p>
            <a:pPr>
              <a:lnSpc>
                <a:spcPct val="80000"/>
              </a:lnSpc>
              <a:buFont typeface="Wingdings" pitchFamily="2" charset="2"/>
              <a:buNone/>
            </a:pPr>
            <a:r>
              <a:rPr lang="en-US" altLang="en-US" sz="1700" i="1" dirty="0" smtClean="0"/>
              <a:t>	Meiosis                                </a:t>
            </a:r>
            <a:r>
              <a:rPr lang="fr-FR" altLang="en-US" sz="1700" b="1" dirty="0" smtClean="0"/>
              <a:t>	</a:t>
            </a:r>
          </a:p>
          <a:p>
            <a:pPr>
              <a:lnSpc>
                <a:spcPct val="80000"/>
              </a:lnSpc>
              <a:buFont typeface="Wingdings" pitchFamily="2" charset="2"/>
              <a:buNone/>
            </a:pPr>
            <a:r>
              <a:rPr lang="fr-FR" altLang="en-US" sz="1700" b="1" dirty="0" smtClean="0"/>
              <a:t>	   </a:t>
            </a:r>
            <a:r>
              <a:rPr lang="fr-FR" altLang="en-US" sz="1700" dirty="0" smtClean="0"/>
              <a:t> 	    </a:t>
            </a:r>
            <a:endParaRPr lang="en-GB" altLang="en-US" sz="1700" dirty="0" smtClean="0"/>
          </a:p>
          <a:p>
            <a:pPr>
              <a:lnSpc>
                <a:spcPct val="80000"/>
              </a:lnSpc>
              <a:buNone/>
            </a:pPr>
            <a:r>
              <a:rPr lang="en-US" altLang="en-US" sz="1700" b="1" dirty="0" smtClean="0"/>
              <a:t>Gametes</a:t>
            </a:r>
            <a:r>
              <a:rPr lang="en-US" altLang="en-US" sz="1700" dirty="0" smtClean="0"/>
              <a:t>             </a:t>
            </a:r>
            <a:r>
              <a:rPr lang="en-US" altLang="en-US" sz="1700" b="1" dirty="0" err="1" smtClean="0"/>
              <a:t>X</a:t>
            </a:r>
            <a:r>
              <a:rPr lang="en-US" altLang="en-US" sz="1700" b="1" baseline="30000" dirty="0" err="1" smtClean="0"/>
              <a:t>h</a:t>
            </a:r>
            <a:r>
              <a:rPr lang="en-US" altLang="en-US" sz="1700" b="1" baseline="30000" dirty="0" smtClean="0"/>
              <a:t>             </a:t>
            </a:r>
            <a:r>
              <a:rPr lang="en-US" altLang="en-US" sz="1700" b="1" dirty="0" smtClean="0"/>
              <a:t>Y</a:t>
            </a:r>
            <a:r>
              <a:rPr lang="en-US" altLang="en-US" sz="1700" dirty="0" smtClean="0"/>
              <a:t>                        </a:t>
            </a:r>
            <a:r>
              <a:rPr lang="en-US" altLang="en-US" sz="1700" b="1" dirty="0" smtClean="0"/>
              <a:t>X</a:t>
            </a:r>
            <a:r>
              <a:rPr lang="en-US" altLang="en-US" sz="1700" b="1" baseline="30000" dirty="0" smtClean="0"/>
              <a:t>H            </a:t>
            </a:r>
            <a:r>
              <a:rPr lang="en-US" altLang="en-US" sz="1700" b="1" dirty="0" err="1" smtClean="0"/>
              <a:t>X</a:t>
            </a:r>
            <a:r>
              <a:rPr lang="en-US" altLang="en-US" sz="1700" b="1" baseline="30000" dirty="0" err="1" smtClean="0"/>
              <a:t>h</a:t>
            </a:r>
            <a:endParaRPr lang="en-US" altLang="en-US" sz="1700" b="1" dirty="0"/>
          </a:p>
          <a:p>
            <a:pPr>
              <a:lnSpc>
                <a:spcPct val="80000"/>
              </a:lnSpc>
              <a:buFont typeface="Wingdings" pitchFamily="2" charset="2"/>
              <a:buNone/>
            </a:pPr>
            <a:endParaRPr lang="en-US" altLang="en-US" sz="1700" dirty="0" smtClean="0"/>
          </a:p>
          <a:p>
            <a:pPr>
              <a:lnSpc>
                <a:spcPct val="80000"/>
              </a:lnSpc>
              <a:buFont typeface="Wingdings" pitchFamily="2" charset="2"/>
              <a:buNone/>
            </a:pPr>
            <a:r>
              <a:rPr lang="en-US" altLang="en-US" sz="1700" dirty="0" smtClean="0"/>
              <a:t> </a:t>
            </a:r>
          </a:p>
          <a:p>
            <a:pPr>
              <a:lnSpc>
                <a:spcPct val="80000"/>
              </a:lnSpc>
              <a:buFont typeface="Wingdings" pitchFamily="2" charset="2"/>
              <a:buNone/>
            </a:pPr>
            <a:r>
              <a:rPr lang="en-US" altLang="en-US" sz="1700" i="1" dirty="0" err="1" smtClean="0"/>
              <a:t>Fertilisation</a:t>
            </a:r>
            <a:r>
              <a:rPr lang="en-US" altLang="en-US" sz="1700" i="1" dirty="0" smtClean="0"/>
              <a:t> </a:t>
            </a:r>
            <a:endParaRPr lang="en-GB" altLang="en-US" sz="1700" dirty="0" smtClean="0"/>
          </a:p>
          <a:p>
            <a:pPr>
              <a:lnSpc>
                <a:spcPct val="80000"/>
              </a:lnSpc>
              <a:buFont typeface="Wingdings" pitchFamily="2" charset="2"/>
              <a:buNone/>
            </a:pPr>
            <a:r>
              <a:rPr lang="en-US" altLang="en-US" sz="1700" b="1" dirty="0" smtClean="0"/>
              <a:t>	</a:t>
            </a:r>
          </a:p>
          <a:p>
            <a:pPr>
              <a:lnSpc>
                <a:spcPct val="80000"/>
              </a:lnSpc>
              <a:buFont typeface="Wingdings" pitchFamily="2" charset="2"/>
              <a:buNone/>
            </a:pPr>
            <a:endParaRPr lang="en-US" altLang="en-US" sz="1700" b="1" dirty="0" smtClean="0"/>
          </a:p>
          <a:p>
            <a:pPr>
              <a:lnSpc>
                <a:spcPct val="80000"/>
              </a:lnSpc>
              <a:buFont typeface="Wingdings" pitchFamily="2" charset="2"/>
              <a:buNone/>
            </a:pPr>
            <a:endParaRPr lang="en-US" altLang="en-US" sz="1700" b="1" dirty="0" smtClean="0"/>
          </a:p>
          <a:p>
            <a:pPr>
              <a:lnSpc>
                <a:spcPct val="80000"/>
              </a:lnSpc>
              <a:buFont typeface="Wingdings" pitchFamily="2" charset="2"/>
              <a:buNone/>
            </a:pPr>
            <a:r>
              <a:rPr lang="en-US" altLang="en-US" sz="1700" b="1" dirty="0" smtClean="0"/>
              <a:t>F</a:t>
            </a:r>
            <a:r>
              <a:rPr lang="en-US" altLang="en-US" sz="1700" b="1" baseline="-25000" dirty="0" smtClean="0"/>
              <a:t>1 </a:t>
            </a:r>
            <a:r>
              <a:rPr lang="en-US" altLang="en-US" sz="1700" dirty="0" smtClean="0"/>
              <a:t>Genotype:              </a:t>
            </a:r>
            <a:r>
              <a:rPr lang="en-US" altLang="en-US" sz="1700" b="1" dirty="0" err="1" smtClean="0"/>
              <a:t>X</a:t>
            </a:r>
            <a:r>
              <a:rPr lang="en-US" altLang="en-US" sz="1700" b="1" baseline="30000" dirty="0" err="1" smtClean="0"/>
              <a:t>H</a:t>
            </a:r>
            <a:r>
              <a:rPr lang="en-US" altLang="en-US" sz="1700" b="1" dirty="0" err="1" smtClean="0"/>
              <a:t>X</a:t>
            </a:r>
            <a:r>
              <a:rPr lang="en-US" altLang="en-US" sz="1700" b="1" baseline="30000" dirty="0" err="1" smtClean="0"/>
              <a:t>h</a:t>
            </a:r>
            <a:r>
              <a:rPr lang="en-US" altLang="en-US" sz="1700" b="1" dirty="0" smtClean="0"/>
              <a:t>,              </a:t>
            </a:r>
            <a:r>
              <a:rPr lang="en-US" altLang="en-US" sz="1700" b="1" dirty="0" err="1" smtClean="0"/>
              <a:t>X</a:t>
            </a:r>
            <a:r>
              <a:rPr lang="en-US" altLang="en-US" sz="1700" b="1" baseline="30000" dirty="0" err="1" smtClean="0"/>
              <a:t>h</a:t>
            </a:r>
            <a:r>
              <a:rPr lang="en-US" altLang="en-US" sz="1700" b="1" dirty="0" err="1" smtClean="0"/>
              <a:t>X</a:t>
            </a:r>
            <a:r>
              <a:rPr lang="en-US" altLang="en-US" sz="1700" b="1" baseline="30000" dirty="0" err="1" smtClean="0"/>
              <a:t>h</a:t>
            </a:r>
            <a:r>
              <a:rPr lang="en-US" altLang="en-US" sz="1700" b="1" dirty="0" smtClean="0"/>
              <a:t>,              X</a:t>
            </a:r>
            <a:r>
              <a:rPr lang="en-US" altLang="en-US" sz="1700" b="1" baseline="30000" dirty="0" smtClean="0"/>
              <a:t>H</a:t>
            </a:r>
            <a:r>
              <a:rPr lang="en-US" altLang="en-US" sz="1700" b="1" dirty="0" smtClean="0"/>
              <a:t>Y,              </a:t>
            </a:r>
            <a:r>
              <a:rPr lang="en-US" altLang="en-US" sz="1700" b="1" dirty="0" err="1" smtClean="0"/>
              <a:t>X</a:t>
            </a:r>
            <a:r>
              <a:rPr lang="en-US" altLang="en-US" sz="1700" b="1" baseline="30000" dirty="0" err="1" smtClean="0"/>
              <a:t>h</a:t>
            </a:r>
            <a:r>
              <a:rPr lang="en-US" altLang="en-US" sz="1700" b="1" dirty="0" err="1" smtClean="0"/>
              <a:t>Y</a:t>
            </a:r>
            <a:endParaRPr lang="en-US" altLang="en-US" sz="1700" dirty="0" smtClean="0"/>
          </a:p>
          <a:p>
            <a:pPr>
              <a:lnSpc>
                <a:spcPct val="80000"/>
              </a:lnSpc>
              <a:buFont typeface="Wingdings" pitchFamily="2" charset="2"/>
              <a:buNone/>
            </a:pPr>
            <a:r>
              <a:rPr lang="en-US" altLang="en-US" sz="1700" dirty="0" smtClean="0"/>
              <a:t>      Phenotype:        Normal        </a:t>
            </a:r>
            <a:r>
              <a:rPr lang="en-US" altLang="en-US" sz="1700" dirty="0" err="1" smtClean="0"/>
              <a:t>Haemophilia</a:t>
            </a:r>
            <a:r>
              <a:rPr lang="en-US" altLang="en-US" sz="1700" dirty="0" smtClean="0"/>
              <a:t>     Normal     </a:t>
            </a:r>
            <a:r>
              <a:rPr lang="en-US" altLang="en-US" sz="1700" dirty="0" err="1" smtClean="0"/>
              <a:t>Haemophilia</a:t>
            </a:r>
            <a:endParaRPr lang="en-US" altLang="en-US" sz="1700" dirty="0" smtClean="0"/>
          </a:p>
          <a:p>
            <a:pPr>
              <a:lnSpc>
                <a:spcPct val="80000"/>
              </a:lnSpc>
              <a:buFont typeface="Wingdings" pitchFamily="2" charset="2"/>
              <a:buNone/>
            </a:pPr>
            <a:r>
              <a:rPr lang="en-US" altLang="en-US" sz="1700" dirty="0" smtClean="0"/>
              <a:t>                                   female              </a:t>
            </a:r>
            <a:r>
              <a:rPr lang="en-US" altLang="en-US" sz="1700" dirty="0" err="1" smtClean="0"/>
              <a:t>female</a:t>
            </a:r>
            <a:r>
              <a:rPr lang="en-US" altLang="en-US" sz="1700" dirty="0" smtClean="0"/>
              <a:t>           male            </a:t>
            </a:r>
            <a:r>
              <a:rPr lang="en-US" altLang="en-US" sz="1700" dirty="0" err="1" smtClean="0"/>
              <a:t>male</a:t>
            </a:r>
            <a:r>
              <a:rPr lang="en-US" altLang="en-US" sz="1700" dirty="0" smtClean="0"/>
              <a:t> </a:t>
            </a:r>
            <a:endParaRPr lang="en-GB" altLang="en-US" sz="1700" b="1" dirty="0" smtClean="0"/>
          </a:p>
        </p:txBody>
      </p:sp>
      <p:sp>
        <p:nvSpPr>
          <p:cNvPr id="6" name="Oval 5"/>
          <p:cNvSpPr/>
          <p:nvPr/>
        </p:nvSpPr>
        <p:spPr>
          <a:xfrm>
            <a:off x="1838528" y="3962402"/>
            <a:ext cx="457200" cy="4572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
        <p:nvSpPr>
          <p:cNvPr id="9" name="Oval 8"/>
          <p:cNvSpPr/>
          <p:nvPr/>
        </p:nvSpPr>
        <p:spPr>
          <a:xfrm>
            <a:off x="2467584" y="3962402"/>
            <a:ext cx="457200" cy="4572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
        <p:nvSpPr>
          <p:cNvPr id="10" name="Oval 9"/>
          <p:cNvSpPr/>
          <p:nvPr/>
        </p:nvSpPr>
        <p:spPr>
          <a:xfrm>
            <a:off x="3748393" y="3962402"/>
            <a:ext cx="457200" cy="4572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
        <p:nvSpPr>
          <p:cNvPr id="12" name="Oval 11"/>
          <p:cNvSpPr/>
          <p:nvPr/>
        </p:nvSpPr>
        <p:spPr>
          <a:xfrm>
            <a:off x="4392038" y="3962402"/>
            <a:ext cx="457200" cy="4572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cxnSp>
        <p:nvCxnSpPr>
          <p:cNvPr id="13" name="Straight Connector 12"/>
          <p:cNvCxnSpPr/>
          <p:nvPr/>
        </p:nvCxnSpPr>
        <p:spPr>
          <a:xfrm>
            <a:off x="2295728" y="3317132"/>
            <a:ext cx="262646" cy="544749"/>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Straight Connector 14"/>
          <p:cNvCxnSpPr/>
          <p:nvPr/>
        </p:nvCxnSpPr>
        <p:spPr>
          <a:xfrm>
            <a:off x="4056434" y="3317132"/>
            <a:ext cx="515566" cy="544749"/>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flipH="1">
            <a:off x="3891064" y="3317132"/>
            <a:ext cx="165370" cy="544749"/>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flipH="1">
            <a:off x="2067128" y="3317132"/>
            <a:ext cx="228600" cy="544749"/>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739041626"/>
              </p:ext>
            </p:extLst>
          </p:nvPr>
        </p:nvGraphicFramePr>
        <p:xfrm>
          <a:off x="2295728" y="4602912"/>
          <a:ext cx="2367063" cy="1097280"/>
        </p:xfrm>
        <a:graphic>
          <a:graphicData uri="http://schemas.openxmlformats.org/drawingml/2006/table">
            <a:tbl>
              <a:tblPr firstRow="1" bandRow="1">
                <a:tableStyleId>{5C22544A-7EE6-4342-B048-85BDC9FD1C3A}</a:tableStyleId>
              </a:tblPr>
              <a:tblGrid>
                <a:gridCol w="789021"/>
                <a:gridCol w="789021"/>
                <a:gridCol w="789021"/>
              </a:tblGrid>
              <a:tr h="294496">
                <a:tc>
                  <a:txBody>
                    <a:bodyPr/>
                    <a:lstStyle/>
                    <a:p>
                      <a:r>
                        <a:rPr lang="en-ZA" sz="1000" dirty="0" smtClean="0"/>
                        <a:t>Gametes</a:t>
                      </a:r>
                      <a:endParaRPr lang="en-ZA" sz="1000" dirty="0"/>
                    </a:p>
                  </a:txBody>
                  <a:tcPr/>
                </a:tc>
                <a:tc>
                  <a:txBody>
                    <a:bodyPr/>
                    <a:lstStyle/>
                    <a:p>
                      <a:pPr algn="ctr"/>
                      <a:r>
                        <a:rPr lang="en-US" altLang="en-US" sz="1800" b="1" dirty="0" err="1" smtClean="0"/>
                        <a:t>X</a:t>
                      </a:r>
                      <a:r>
                        <a:rPr lang="en-US" altLang="en-US" sz="1800" b="1" baseline="30000" dirty="0" err="1" smtClean="0"/>
                        <a:t>h</a:t>
                      </a:r>
                      <a:endParaRPr lang="en-ZA" dirty="0"/>
                    </a:p>
                  </a:txBody>
                  <a:tcPr/>
                </a:tc>
                <a:tc>
                  <a:txBody>
                    <a:bodyPr/>
                    <a:lstStyle/>
                    <a:p>
                      <a:pPr algn="ctr"/>
                      <a:r>
                        <a:rPr lang="en-ZA" dirty="0" smtClean="0"/>
                        <a:t>Y</a:t>
                      </a:r>
                      <a:endParaRPr lang="en-ZA" dirty="0"/>
                    </a:p>
                  </a:txBody>
                  <a:tcPr/>
                </a:tc>
              </a:tr>
              <a:tr h="294496">
                <a:tc>
                  <a:txBody>
                    <a:bodyPr/>
                    <a:lstStyle/>
                    <a:p>
                      <a:pPr algn="ctr"/>
                      <a:r>
                        <a:rPr lang="en-US" altLang="en-US" sz="1800" b="1" dirty="0" smtClean="0"/>
                        <a:t>X</a:t>
                      </a:r>
                      <a:r>
                        <a:rPr lang="en-US" altLang="en-US" sz="1800" b="1" baseline="30000" dirty="0" smtClean="0"/>
                        <a:t>H</a:t>
                      </a:r>
                      <a:endParaRPr lang="en-ZA" dirty="0"/>
                    </a:p>
                  </a:txBody>
                  <a:tcPr/>
                </a:tc>
                <a:tc>
                  <a:txBody>
                    <a:bodyPr/>
                    <a:lstStyle/>
                    <a:p>
                      <a:pPr algn="ctr"/>
                      <a:r>
                        <a:rPr lang="en-US" altLang="en-US" sz="1800" b="1" dirty="0" err="1" smtClean="0"/>
                        <a:t>X</a:t>
                      </a:r>
                      <a:r>
                        <a:rPr lang="en-US" altLang="en-US" sz="1800" b="1" baseline="30000" dirty="0" err="1" smtClean="0"/>
                        <a:t>H</a:t>
                      </a:r>
                      <a:r>
                        <a:rPr lang="en-US" altLang="en-US" sz="1800" b="1" dirty="0" err="1" smtClean="0"/>
                        <a:t>X</a:t>
                      </a:r>
                      <a:r>
                        <a:rPr lang="en-US" altLang="en-US" sz="1800" b="1" baseline="30000" dirty="0" err="1" smtClean="0"/>
                        <a:t>h</a:t>
                      </a:r>
                      <a:endParaRPr lang="en-ZA" dirty="0"/>
                    </a:p>
                  </a:txBody>
                  <a:tcPr/>
                </a:tc>
                <a:tc>
                  <a:txBody>
                    <a:bodyPr/>
                    <a:lstStyle/>
                    <a:p>
                      <a:pPr algn="ctr"/>
                      <a:r>
                        <a:rPr lang="en-US" altLang="en-US" sz="1800" b="1" dirty="0" smtClean="0"/>
                        <a:t>X</a:t>
                      </a:r>
                      <a:r>
                        <a:rPr lang="en-US" altLang="en-US" sz="1800" b="1" baseline="30000" dirty="0" smtClean="0"/>
                        <a:t>H</a:t>
                      </a:r>
                      <a:r>
                        <a:rPr lang="en-US" altLang="en-US" sz="1800" b="1" dirty="0" smtClean="0"/>
                        <a:t>Y</a:t>
                      </a:r>
                      <a:endParaRPr lang="en-ZA" dirty="0"/>
                    </a:p>
                  </a:txBody>
                  <a:tcPr/>
                </a:tc>
              </a:tr>
              <a:tr h="29449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en-US" sz="1800" b="1" dirty="0" err="1" smtClean="0"/>
                        <a:t>X</a:t>
                      </a:r>
                      <a:r>
                        <a:rPr lang="en-US" altLang="en-US" sz="1800" b="1" baseline="30000" dirty="0" err="1" smtClean="0"/>
                        <a:t>h</a:t>
                      </a:r>
                      <a:endParaRPr lang="en-ZA" dirty="0"/>
                    </a:p>
                  </a:txBody>
                  <a:tcPr/>
                </a:tc>
                <a:tc>
                  <a:txBody>
                    <a:bodyPr/>
                    <a:lstStyle/>
                    <a:p>
                      <a:pPr algn="ctr"/>
                      <a:r>
                        <a:rPr lang="en-US" altLang="en-US" sz="1800" b="1" dirty="0" err="1" smtClean="0"/>
                        <a:t>X</a:t>
                      </a:r>
                      <a:r>
                        <a:rPr lang="en-US" altLang="en-US" sz="1800" b="1" baseline="30000" dirty="0" err="1" smtClean="0"/>
                        <a:t>h</a:t>
                      </a:r>
                      <a:r>
                        <a:rPr lang="en-US" altLang="en-US" sz="1800" b="1" dirty="0" err="1" smtClean="0"/>
                        <a:t>X</a:t>
                      </a:r>
                      <a:r>
                        <a:rPr lang="en-US" altLang="en-US" sz="1800" b="1" baseline="30000" dirty="0" err="1" smtClean="0"/>
                        <a:t>h</a:t>
                      </a:r>
                      <a:endParaRPr lang="en-ZA"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en-US" sz="1800" b="1" dirty="0" err="1" smtClean="0"/>
                        <a:t>X</a:t>
                      </a:r>
                      <a:r>
                        <a:rPr lang="en-US" altLang="en-US" sz="1800" b="1" baseline="30000" dirty="0" err="1" smtClean="0"/>
                        <a:t>h</a:t>
                      </a:r>
                      <a:r>
                        <a:rPr lang="en-US" altLang="en-US" sz="1800" b="1" dirty="0" err="1" smtClean="0"/>
                        <a:t>Y</a:t>
                      </a:r>
                      <a:endParaRPr lang="en-ZA" dirty="0"/>
                    </a:p>
                  </a:txBody>
                  <a:tcPr/>
                </a:tc>
              </a:tr>
            </a:tbl>
          </a:graphicData>
        </a:graphic>
      </p:graphicFrame>
      <p:sp>
        <p:nvSpPr>
          <p:cNvPr id="16" name="TextBox 15"/>
          <p:cNvSpPr txBox="1"/>
          <p:nvPr/>
        </p:nvSpPr>
        <p:spPr>
          <a:xfrm>
            <a:off x="154765" y="18500"/>
            <a:ext cx="8867638" cy="923330"/>
          </a:xfrm>
          <a:prstGeom prst="rect">
            <a:avLst/>
          </a:prstGeom>
          <a:solidFill>
            <a:schemeClr val="bg1"/>
          </a:solidFill>
        </p:spPr>
        <p:txBody>
          <a:bodyPr wrap="square" rtlCol="0">
            <a:spAutoFit/>
          </a:bodyPr>
          <a:lstStyle/>
          <a:p>
            <a:endParaRPr lang="en-ZA" dirty="0" smtClean="0"/>
          </a:p>
          <a:p>
            <a:endParaRPr lang="en-ZA" dirty="0"/>
          </a:p>
          <a:p>
            <a:endParaRPr lang="en-ZA" dirty="0"/>
          </a:p>
        </p:txBody>
      </p:sp>
    </p:spTree>
    <p:extLst>
      <p:ext uri="{BB962C8B-B14F-4D97-AF65-F5344CB8AC3E}">
        <p14:creationId xmlns:p14="http://schemas.microsoft.com/office/powerpoint/2010/main" val="22838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7">
                                            <p:txEl>
                                              <p:pRg st="14" end="14"/>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DE-PPT-Presentation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solidFill>
            <a:schemeClr val="accent6">
              <a:lumMod val="60000"/>
              <a:lumOff val="40000"/>
            </a:schemeClr>
          </a:solidFill>
        </p:spPr>
      </p:pic>
      <p:sp>
        <p:nvSpPr>
          <p:cNvPr id="5" name="Title 1"/>
          <p:cNvSpPr>
            <a:spLocks noGrp="1"/>
          </p:cNvSpPr>
          <p:nvPr>
            <p:ph type="title"/>
          </p:nvPr>
        </p:nvSpPr>
        <p:spPr>
          <a:xfrm>
            <a:off x="603115" y="841866"/>
            <a:ext cx="8463064" cy="518696"/>
          </a:xfrm>
          <a:solidFill>
            <a:schemeClr val="bg2">
              <a:lumMod val="50000"/>
            </a:schemeClr>
          </a:solidFill>
        </p:spPr>
        <p:txBody>
          <a:bodyPr>
            <a:noAutofit/>
          </a:bodyPr>
          <a:lstStyle/>
          <a:p>
            <a:r>
              <a:rPr lang="en-ZA" altLang="en-US" sz="3200" dirty="0" smtClean="0">
                <a:solidFill>
                  <a:schemeClr val="bg1"/>
                </a:solidFill>
              </a:rPr>
              <a:t>GENETIC PEDIGREE DIAGRAMS</a:t>
            </a:r>
            <a:endParaRPr lang="en-US" sz="3200" b="1" dirty="0">
              <a:solidFill>
                <a:schemeClr val="bg1"/>
              </a:solidFill>
            </a:endParaRPr>
          </a:p>
        </p:txBody>
      </p:sp>
      <p:sp>
        <p:nvSpPr>
          <p:cNvPr id="2" name="Rectangle 1"/>
          <p:cNvSpPr/>
          <p:nvPr/>
        </p:nvSpPr>
        <p:spPr>
          <a:xfrm>
            <a:off x="603115" y="1720840"/>
            <a:ext cx="7558391" cy="727571"/>
          </a:xfrm>
          <a:prstGeom prst="rect">
            <a:avLst/>
          </a:prstGeom>
        </p:spPr>
        <p:txBody>
          <a:bodyPr wrap="square">
            <a:spAutoFit/>
          </a:bodyPr>
          <a:lstStyle/>
          <a:p>
            <a:pPr algn="ctr">
              <a:lnSpc>
                <a:spcPct val="90000"/>
              </a:lnSpc>
              <a:buClr>
                <a:schemeClr val="tx1"/>
              </a:buClr>
            </a:pPr>
            <a:endParaRPr lang="en-GB" altLang="en-US" sz="2400" dirty="0"/>
          </a:p>
          <a:p>
            <a:pPr algn="ctr">
              <a:lnSpc>
                <a:spcPct val="80000"/>
              </a:lnSpc>
            </a:pPr>
            <a:endParaRPr lang="en-GB" altLang="en-US" sz="2400" dirty="0"/>
          </a:p>
        </p:txBody>
      </p:sp>
      <p:sp>
        <p:nvSpPr>
          <p:cNvPr id="10" name="Rectangle 3"/>
          <p:cNvSpPr txBox="1">
            <a:spLocks noChangeArrowheads="1"/>
          </p:cNvSpPr>
          <p:nvPr/>
        </p:nvSpPr>
        <p:spPr>
          <a:xfrm>
            <a:off x="457200" y="1719263"/>
            <a:ext cx="7931150" cy="44116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buFont typeface="Wingdings" pitchFamily="2" charset="2"/>
              <a:buNone/>
            </a:pPr>
            <a:r>
              <a:rPr lang="en-US" altLang="en-US" sz="1700" b="1" dirty="0" smtClean="0"/>
              <a:t>	</a:t>
            </a:r>
            <a:endParaRPr lang="en-GB" altLang="en-US" sz="1700" dirty="0" smtClean="0"/>
          </a:p>
        </p:txBody>
      </p:sp>
      <p:sp>
        <p:nvSpPr>
          <p:cNvPr id="6" name="Rectangle 5"/>
          <p:cNvSpPr/>
          <p:nvPr/>
        </p:nvSpPr>
        <p:spPr>
          <a:xfrm>
            <a:off x="970411" y="1479916"/>
            <a:ext cx="7560745" cy="369332"/>
          </a:xfrm>
          <a:prstGeom prst="rect">
            <a:avLst/>
          </a:prstGeom>
        </p:spPr>
        <p:txBody>
          <a:bodyPr wrap="square">
            <a:spAutoFit/>
          </a:bodyPr>
          <a:lstStyle/>
          <a:p>
            <a:r>
              <a:rPr lang="en-ZA" altLang="en-US" dirty="0"/>
              <a:t>Shows the pattern of inheritance of characteristics over a few generations</a:t>
            </a:r>
            <a:endParaRPr lang="en-ZA" dirty="0"/>
          </a:p>
        </p:txBody>
      </p:sp>
      <p:sp>
        <p:nvSpPr>
          <p:cNvPr id="8" name="Rectangle 3"/>
          <p:cNvSpPr txBox="1">
            <a:spLocks noChangeArrowheads="1"/>
          </p:cNvSpPr>
          <p:nvPr/>
        </p:nvSpPr>
        <p:spPr>
          <a:xfrm>
            <a:off x="457200" y="1719263"/>
            <a:ext cx="8229600" cy="44116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Font typeface="Wingdings" pitchFamily="2" charset="2"/>
              <a:buNone/>
            </a:pPr>
            <a:r>
              <a:rPr lang="en-ZA" altLang="en-US" sz="2600" b="1" dirty="0" smtClean="0"/>
              <a:t>   </a:t>
            </a:r>
            <a:r>
              <a:rPr lang="en-ZA" altLang="en-US" sz="1700" b="1" dirty="0" smtClean="0"/>
              <a:t>Follow the following steps when interpreting pedigree diagrams: </a:t>
            </a:r>
          </a:p>
          <a:p>
            <a:pPr>
              <a:buFont typeface="Wingdings" pitchFamily="2" charset="2"/>
              <a:buNone/>
            </a:pPr>
            <a:endParaRPr lang="en-ZA" altLang="en-US" sz="1700" b="1" dirty="0" smtClean="0"/>
          </a:p>
          <a:p>
            <a:pPr>
              <a:buClr>
                <a:schemeClr val="tx1"/>
              </a:buClr>
            </a:pPr>
            <a:r>
              <a:rPr lang="en-ZA" altLang="en-US" sz="1700" dirty="0" smtClean="0"/>
              <a:t>Study any </a:t>
            </a:r>
            <a:r>
              <a:rPr lang="en-ZA" altLang="en-US" sz="1700" b="1" dirty="0" smtClean="0"/>
              <a:t>key and opening statement/s</a:t>
            </a:r>
            <a:r>
              <a:rPr lang="en-ZA" altLang="en-US" sz="1700" dirty="0" smtClean="0"/>
              <a:t> and look for </a:t>
            </a:r>
            <a:r>
              <a:rPr lang="en-ZA" altLang="en-US" sz="1700" b="1" dirty="0" smtClean="0"/>
              <a:t>dominant characteristics</a:t>
            </a:r>
            <a:r>
              <a:rPr lang="en-ZA" altLang="en-US" sz="1700" dirty="0" smtClean="0"/>
              <a:t> and phenotypes</a:t>
            </a:r>
          </a:p>
          <a:p>
            <a:pPr>
              <a:buClr>
                <a:schemeClr val="tx1"/>
              </a:buClr>
            </a:pPr>
            <a:r>
              <a:rPr lang="en-ZA" altLang="en-US" sz="1700" dirty="0" smtClean="0"/>
              <a:t>Fill in the </a:t>
            </a:r>
            <a:r>
              <a:rPr lang="en-ZA" altLang="en-US" sz="1700" b="1" dirty="0" smtClean="0"/>
              <a:t>genotype of all the individuals with the recessive condition-</a:t>
            </a:r>
            <a:r>
              <a:rPr lang="en-ZA" altLang="en-US" sz="1700" dirty="0" smtClean="0"/>
              <a:t> it has to have 2 </a:t>
            </a:r>
            <a:r>
              <a:rPr lang="en-ZA" altLang="en-US" sz="1700" b="1" dirty="0" smtClean="0"/>
              <a:t>lower case </a:t>
            </a:r>
            <a:r>
              <a:rPr lang="en-ZA" altLang="en-US" sz="1700" dirty="0" smtClean="0"/>
              <a:t>letters e.g. </a:t>
            </a:r>
            <a:r>
              <a:rPr lang="en-ZA" altLang="en-US" sz="1700" dirty="0" err="1" smtClean="0"/>
              <a:t>ff</a:t>
            </a:r>
            <a:endParaRPr lang="en-ZA" altLang="en-US" sz="1700" dirty="0" smtClean="0"/>
          </a:p>
          <a:p>
            <a:pPr>
              <a:buClr>
                <a:schemeClr val="tx1"/>
              </a:buClr>
            </a:pPr>
            <a:r>
              <a:rPr lang="en-ZA" altLang="en-US" sz="1700" dirty="0" smtClean="0"/>
              <a:t>For every individual in the diagram that has the recessive condition, it means that each gene was obtained from each of the parents. </a:t>
            </a:r>
            <a:r>
              <a:rPr lang="en-ZA" altLang="en-US" sz="1700" b="1" dirty="0" smtClean="0"/>
              <a:t>Work backwards </a:t>
            </a:r>
            <a:r>
              <a:rPr lang="en-ZA" altLang="en-US" sz="1700" dirty="0" smtClean="0"/>
              <a:t>and fill </a:t>
            </a:r>
            <a:r>
              <a:rPr lang="en-ZA" altLang="en-US" sz="1700" b="1" dirty="0" smtClean="0"/>
              <a:t>in one recessive gene for each parent.</a:t>
            </a:r>
          </a:p>
          <a:p>
            <a:pPr>
              <a:buClr>
                <a:schemeClr val="tx1"/>
              </a:buClr>
            </a:pPr>
            <a:r>
              <a:rPr lang="en-ZA" altLang="en-US" sz="1700" dirty="0" smtClean="0"/>
              <a:t>If the </a:t>
            </a:r>
            <a:r>
              <a:rPr lang="en-ZA" altLang="en-US" sz="1700" b="1" dirty="0" smtClean="0"/>
              <a:t>parents showed the dominant characteristic </a:t>
            </a:r>
            <a:r>
              <a:rPr lang="en-ZA" altLang="en-US" sz="1700" dirty="0" smtClean="0"/>
              <a:t>fill in the </a:t>
            </a:r>
            <a:r>
              <a:rPr lang="en-ZA" altLang="en-US" sz="1700" b="1" dirty="0" smtClean="0"/>
              <a:t>second letter </a:t>
            </a:r>
            <a:r>
              <a:rPr lang="en-ZA" altLang="en-US" sz="1700" dirty="0" smtClean="0"/>
              <a:t>which has to be a </a:t>
            </a:r>
            <a:r>
              <a:rPr lang="en-ZA" altLang="en-US" sz="1700" b="1" dirty="0" smtClean="0"/>
              <a:t>capital letter</a:t>
            </a:r>
            <a:r>
              <a:rPr lang="en-ZA" altLang="en-US" sz="1700" dirty="0" smtClean="0"/>
              <a:t>.</a:t>
            </a:r>
          </a:p>
          <a:p>
            <a:pPr>
              <a:buClr>
                <a:schemeClr val="tx1"/>
              </a:buClr>
            </a:pPr>
            <a:r>
              <a:rPr lang="en-ZA" altLang="en-US" sz="1700" dirty="0" smtClean="0"/>
              <a:t>Any other individual showing the dominant characteristic will most likely be homozygous dominant – two capital letters.</a:t>
            </a:r>
            <a:endParaRPr lang="en-GB" altLang="en-US" sz="1700" dirty="0" smtClean="0"/>
          </a:p>
        </p:txBody>
      </p:sp>
      <p:sp>
        <p:nvSpPr>
          <p:cNvPr id="9" name="TextBox 8"/>
          <p:cNvSpPr txBox="1"/>
          <p:nvPr/>
        </p:nvSpPr>
        <p:spPr>
          <a:xfrm>
            <a:off x="0" y="0"/>
            <a:ext cx="9066179" cy="923330"/>
          </a:xfrm>
          <a:prstGeom prst="rect">
            <a:avLst/>
          </a:prstGeom>
          <a:solidFill>
            <a:schemeClr val="bg1"/>
          </a:solidFill>
        </p:spPr>
        <p:txBody>
          <a:bodyPr wrap="square" rtlCol="0">
            <a:spAutoFit/>
          </a:bodyPr>
          <a:lstStyle/>
          <a:p>
            <a:endParaRPr lang="en-ZA" dirty="0" smtClean="0"/>
          </a:p>
          <a:p>
            <a:endParaRPr lang="en-ZA" dirty="0"/>
          </a:p>
          <a:p>
            <a:endParaRPr lang="en-ZA" dirty="0"/>
          </a:p>
        </p:txBody>
      </p:sp>
    </p:spTree>
    <p:extLst>
      <p:ext uri="{BB962C8B-B14F-4D97-AF65-F5344CB8AC3E}">
        <p14:creationId xmlns:p14="http://schemas.microsoft.com/office/powerpoint/2010/main" val="349373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normAutofit fontScale="90000"/>
          </a:bodyPr>
          <a:lstStyle/>
          <a:p>
            <a:pPr eaLnBrk="1" hangingPunct="1"/>
            <a:r>
              <a:rPr lang="en-ZA" altLang="en-US" sz="3500" dirty="0" smtClean="0"/>
              <a:t>Example  – earlobes</a:t>
            </a:r>
            <a:br>
              <a:rPr lang="en-ZA" altLang="en-US" sz="3500" dirty="0" smtClean="0"/>
            </a:br>
            <a:r>
              <a:rPr lang="en-ZA" altLang="en-US" sz="1800" dirty="0" smtClean="0"/>
              <a:t>Please note: Unattached earlobes are dominant (F) and Attached earlobes are recessive (f)– complete missing genotypes</a:t>
            </a:r>
            <a:r>
              <a:rPr lang="en-ZA" altLang="en-US" sz="1800" b="0" dirty="0" smtClean="0"/>
              <a:t> </a:t>
            </a:r>
            <a:endParaRPr lang="en-GB" altLang="en-US" sz="1800" b="0" dirty="0" smtClean="0"/>
          </a:p>
        </p:txBody>
      </p:sp>
      <p:sp>
        <p:nvSpPr>
          <p:cNvPr id="20486" name="Rectangle 6"/>
          <p:cNvSpPr>
            <a:spLocks noChangeArrowheads="1"/>
          </p:cNvSpPr>
          <p:nvPr/>
        </p:nvSpPr>
        <p:spPr bwMode="auto">
          <a:xfrm>
            <a:off x="1187450" y="1773238"/>
            <a:ext cx="647700" cy="431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487" name="Oval 7"/>
          <p:cNvSpPr>
            <a:spLocks noChangeArrowheads="1"/>
          </p:cNvSpPr>
          <p:nvPr/>
        </p:nvSpPr>
        <p:spPr bwMode="auto">
          <a:xfrm>
            <a:off x="2339975" y="1773238"/>
            <a:ext cx="719138"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488" name="Oval 8"/>
          <p:cNvSpPr>
            <a:spLocks noChangeArrowheads="1"/>
          </p:cNvSpPr>
          <p:nvPr/>
        </p:nvSpPr>
        <p:spPr bwMode="auto">
          <a:xfrm>
            <a:off x="755650" y="3284538"/>
            <a:ext cx="719138"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489" name="Rectangle 9"/>
          <p:cNvSpPr>
            <a:spLocks noChangeArrowheads="1"/>
          </p:cNvSpPr>
          <p:nvPr/>
        </p:nvSpPr>
        <p:spPr bwMode="auto">
          <a:xfrm>
            <a:off x="1979613" y="3357563"/>
            <a:ext cx="6477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490" name="Rectangle 10"/>
          <p:cNvSpPr>
            <a:spLocks noChangeArrowheads="1"/>
          </p:cNvSpPr>
          <p:nvPr/>
        </p:nvSpPr>
        <p:spPr bwMode="auto">
          <a:xfrm>
            <a:off x="2808288" y="3355975"/>
            <a:ext cx="6477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491" name="Rectangle 11"/>
          <p:cNvSpPr>
            <a:spLocks noChangeArrowheads="1"/>
          </p:cNvSpPr>
          <p:nvPr/>
        </p:nvSpPr>
        <p:spPr bwMode="auto">
          <a:xfrm>
            <a:off x="3779838" y="3357563"/>
            <a:ext cx="647700" cy="431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492" name="Rectangle 12"/>
          <p:cNvSpPr>
            <a:spLocks noChangeArrowheads="1"/>
          </p:cNvSpPr>
          <p:nvPr/>
        </p:nvSpPr>
        <p:spPr bwMode="auto">
          <a:xfrm>
            <a:off x="5219700" y="1773238"/>
            <a:ext cx="6477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493" name="Oval 13"/>
          <p:cNvSpPr>
            <a:spLocks noChangeArrowheads="1"/>
          </p:cNvSpPr>
          <p:nvPr/>
        </p:nvSpPr>
        <p:spPr bwMode="auto">
          <a:xfrm>
            <a:off x="6732588" y="1700213"/>
            <a:ext cx="719137"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494" name="Oval 14"/>
          <p:cNvSpPr>
            <a:spLocks noChangeArrowheads="1"/>
          </p:cNvSpPr>
          <p:nvPr/>
        </p:nvSpPr>
        <p:spPr bwMode="auto">
          <a:xfrm>
            <a:off x="6804025" y="3284538"/>
            <a:ext cx="719138"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495" name="Oval 15"/>
          <p:cNvSpPr>
            <a:spLocks noChangeArrowheads="1"/>
          </p:cNvSpPr>
          <p:nvPr/>
        </p:nvSpPr>
        <p:spPr bwMode="auto">
          <a:xfrm>
            <a:off x="5219700" y="3284538"/>
            <a:ext cx="719138" cy="5032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496" name="Oval 16"/>
          <p:cNvSpPr>
            <a:spLocks noChangeArrowheads="1"/>
          </p:cNvSpPr>
          <p:nvPr/>
        </p:nvSpPr>
        <p:spPr bwMode="auto">
          <a:xfrm>
            <a:off x="3924300" y="5516563"/>
            <a:ext cx="719138"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497" name="Oval 17"/>
          <p:cNvSpPr>
            <a:spLocks noChangeArrowheads="1"/>
          </p:cNvSpPr>
          <p:nvPr/>
        </p:nvSpPr>
        <p:spPr bwMode="auto">
          <a:xfrm>
            <a:off x="5292725" y="5445125"/>
            <a:ext cx="719138"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498" name="Line 18"/>
          <p:cNvSpPr>
            <a:spLocks noChangeShapeType="1"/>
          </p:cNvSpPr>
          <p:nvPr/>
        </p:nvSpPr>
        <p:spPr bwMode="auto">
          <a:xfrm>
            <a:off x="1835150" y="1989138"/>
            <a:ext cx="504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499" name="Line 19"/>
          <p:cNvSpPr>
            <a:spLocks noChangeShapeType="1"/>
          </p:cNvSpPr>
          <p:nvPr/>
        </p:nvSpPr>
        <p:spPr bwMode="auto">
          <a:xfrm>
            <a:off x="2051050" y="1989138"/>
            <a:ext cx="0" cy="935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00" name="Line 21"/>
          <p:cNvSpPr>
            <a:spLocks noChangeShapeType="1"/>
          </p:cNvSpPr>
          <p:nvPr/>
        </p:nvSpPr>
        <p:spPr bwMode="auto">
          <a:xfrm>
            <a:off x="1116013" y="2924175"/>
            <a:ext cx="3024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01" name="Line 22"/>
          <p:cNvSpPr>
            <a:spLocks noChangeShapeType="1"/>
          </p:cNvSpPr>
          <p:nvPr/>
        </p:nvSpPr>
        <p:spPr bwMode="auto">
          <a:xfrm>
            <a:off x="1116013" y="29241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02" name="Line 23"/>
          <p:cNvSpPr>
            <a:spLocks noChangeShapeType="1"/>
          </p:cNvSpPr>
          <p:nvPr/>
        </p:nvSpPr>
        <p:spPr bwMode="auto">
          <a:xfrm>
            <a:off x="2268538" y="2924175"/>
            <a:ext cx="0" cy="433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04" name="Line 25"/>
          <p:cNvSpPr>
            <a:spLocks noChangeShapeType="1"/>
          </p:cNvSpPr>
          <p:nvPr/>
        </p:nvSpPr>
        <p:spPr bwMode="auto">
          <a:xfrm>
            <a:off x="4140200" y="2924175"/>
            <a:ext cx="0" cy="433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05" name="Line 26"/>
          <p:cNvSpPr>
            <a:spLocks noChangeShapeType="1"/>
          </p:cNvSpPr>
          <p:nvPr/>
        </p:nvSpPr>
        <p:spPr bwMode="auto">
          <a:xfrm>
            <a:off x="5867400" y="1916113"/>
            <a:ext cx="8651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06" name="Line 27"/>
          <p:cNvSpPr>
            <a:spLocks noChangeShapeType="1"/>
          </p:cNvSpPr>
          <p:nvPr/>
        </p:nvSpPr>
        <p:spPr bwMode="auto">
          <a:xfrm>
            <a:off x="6372225" y="1916113"/>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07" name="Line 28"/>
          <p:cNvSpPr>
            <a:spLocks noChangeShapeType="1"/>
          </p:cNvSpPr>
          <p:nvPr/>
        </p:nvSpPr>
        <p:spPr bwMode="auto">
          <a:xfrm>
            <a:off x="4427538" y="3573463"/>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08" name="Line 29"/>
          <p:cNvSpPr>
            <a:spLocks noChangeShapeType="1"/>
          </p:cNvSpPr>
          <p:nvPr/>
        </p:nvSpPr>
        <p:spPr bwMode="auto">
          <a:xfrm>
            <a:off x="4859338" y="3573463"/>
            <a:ext cx="0" cy="151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09" name="Line 30"/>
          <p:cNvSpPr>
            <a:spLocks noChangeShapeType="1"/>
          </p:cNvSpPr>
          <p:nvPr/>
        </p:nvSpPr>
        <p:spPr bwMode="auto">
          <a:xfrm>
            <a:off x="4284663" y="5084763"/>
            <a:ext cx="13668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10" name="Line 31"/>
          <p:cNvSpPr>
            <a:spLocks noChangeShapeType="1"/>
          </p:cNvSpPr>
          <p:nvPr/>
        </p:nvSpPr>
        <p:spPr bwMode="auto">
          <a:xfrm>
            <a:off x="4284663" y="508476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11" name="Line 32"/>
          <p:cNvSpPr>
            <a:spLocks noChangeShapeType="1"/>
          </p:cNvSpPr>
          <p:nvPr/>
        </p:nvSpPr>
        <p:spPr bwMode="auto">
          <a:xfrm>
            <a:off x="5651500" y="50847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12" name="Line 33"/>
          <p:cNvSpPr>
            <a:spLocks noChangeShapeType="1"/>
          </p:cNvSpPr>
          <p:nvPr/>
        </p:nvSpPr>
        <p:spPr bwMode="auto">
          <a:xfrm>
            <a:off x="5508625" y="2852738"/>
            <a:ext cx="1584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13" name="Line 34"/>
          <p:cNvSpPr>
            <a:spLocks noChangeShapeType="1"/>
          </p:cNvSpPr>
          <p:nvPr/>
        </p:nvSpPr>
        <p:spPr bwMode="auto">
          <a:xfrm>
            <a:off x="5508625" y="28527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14" name="Line 35"/>
          <p:cNvSpPr>
            <a:spLocks noChangeShapeType="1"/>
          </p:cNvSpPr>
          <p:nvPr/>
        </p:nvSpPr>
        <p:spPr bwMode="auto">
          <a:xfrm>
            <a:off x="7092950" y="28527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0515" name="Text Box 36"/>
          <p:cNvSpPr txBox="1">
            <a:spLocks noChangeArrowheads="1"/>
          </p:cNvSpPr>
          <p:nvPr/>
        </p:nvSpPr>
        <p:spPr bwMode="auto">
          <a:xfrm>
            <a:off x="250825" y="4149725"/>
            <a:ext cx="2519363"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a:t>Key:</a:t>
            </a:r>
          </a:p>
          <a:p>
            <a:pPr eaLnBrk="1" hangingPunct="1">
              <a:spcBef>
                <a:spcPct val="50000"/>
              </a:spcBef>
            </a:pPr>
            <a:endParaRPr lang="en-ZA" altLang="en-US"/>
          </a:p>
          <a:p>
            <a:pPr eaLnBrk="1" hangingPunct="1">
              <a:spcBef>
                <a:spcPct val="50000"/>
              </a:spcBef>
            </a:pPr>
            <a:endParaRPr lang="en-ZA" altLang="en-US"/>
          </a:p>
          <a:p>
            <a:pPr eaLnBrk="1" hangingPunct="1">
              <a:spcBef>
                <a:spcPct val="50000"/>
              </a:spcBef>
            </a:pPr>
            <a:endParaRPr lang="en-ZA" altLang="en-US"/>
          </a:p>
          <a:p>
            <a:pPr eaLnBrk="1" hangingPunct="1">
              <a:spcBef>
                <a:spcPct val="50000"/>
              </a:spcBef>
            </a:pPr>
            <a:endParaRPr lang="en-GB" altLang="en-US"/>
          </a:p>
        </p:txBody>
      </p:sp>
      <p:sp>
        <p:nvSpPr>
          <p:cNvPr id="20516" name="Rectangle 37"/>
          <p:cNvSpPr>
            <a:spLocks noChangeArrowheads="1"/>
          </p:cNvSpPr>
          <p:nvPr/>
        </p:nvSpPr>
        <p:spPr bwMode="auto">
          <a:xfrm>
            <a:off x="395288" y="4581525"/>
            <a:ext cx="360362"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517" name="Rectangle 39"/>
          <p:cNvSpPr>
            <a:spLocks noChangeArrowheads="1"/>
          </p:cNvSpPr>
          <p:nvPr/>
        </p:nvSpPr>
        <p:spPr bwMode="auto">
          <a:xfrm>
            <a:off x="395288" y="5013325"/>
            <a:ext cx="360362"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518" name="Oval 40"/>
          <p:cNvSpPr>
            <a:spLocks noChangeArrowheads="1"/>
          </p:cNvSpPr>
          <p:nvPr/>
        </p:nvSpPr>
        <p:spPr bwMode="auto">
          <a:xfrm>
            <a:off x="395288" y="5445125"/>
            <a:ext cx="433387"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519" name="Oval 41"/>
          <p:cNvSpPr>
            <a:spLocks noChangeArrowheads="1"/>
          </p:cNvSpPr>
          <p:nvPr/>
        </p:nvSpPr>
        <p:spPr bwMode="auto">
          <a:xfrm>
            <a:off x="395288" y="5949950"/>
            <a:ext cx="433387" cy="358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520" name="Text Box 42"/>
          <p:cNvSpPr txBox="1">
            <a:spLocks noChangeArrowheads="1"/>
          </p:cNvSpPr>
          <p:nvPr/>
        </p:nvSpPr>
        <p:spPr bwMode="auto">
          <a:xfrm>
            <a:off x="900113" y="4581525"/>
            <a:ext cx="18716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000"/>
              <a:t>Male with attached earlobes</a:t>
            </a:r>
            <a:endParaRPr lang="en-GB" altLang="en-US" sz="1000"/>
          </a:p>
        </p:txBody>
      </p:sp>
      <p:sp>
        <p:nvSpPr>
          <p:cNvPr id="20521" name="Text Box 43"/>
          <p:cNvSpPr txBox="1">
            <a:spLocks noChangeArrowheads="1"/>
          </p:cNvSpPr>
          <p:nvPr/>
        </p:nvSpPr>
        <p:spPr bwMode="auto">
          <a:xfrm>
            <a:off x="900113" y="5013325"/>
            <a:ext cx="215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000"/>
              <a:t>Male with unattached earlobes</a:t>
            </a:r>
            <a:endParaRPr lang="en-GB" altLang="en-US" sz="1000"/>
          </a:p>
        </p:txBody>
      </p:sp>
      <p:sp>
        <p:nvSpPr>
          <p:cNvPr id="20522" name="Text Box 44"/>
          <p:cNvSpPr txBox="1">
            <a:spLocks noChangeArrowheads="1"/>
          </p:cNvSpPr>
          <p:nvPr/>
        </p:nvSpPr>
        <p:spPr bwMode="auto">
          <a:xfrm>
            <a:off x="900113" y="5516563"/>
            <a:ext cx="215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000"/>
              <a:t>Female with attached earlobes</a:t>
            </a:r>
            <a:endParaRPr lang="en-GB" altLang="en-US" sz="1000"/>
          </a:p>
        </p:txBody>
      </p:sp>
      <p:sp>
        <p:nvSpPr>
          <p:cNvPr id="20523" name="Text Box 45"/>
          <p:cNvSpPr txBox="1">
            <a:spLocks noChangeArrowheads="1"/>
          </p:cNvSpPr>
          <p:nvPr/>
        </p:nvSpPr>
        <p:spPr bwMode="auto">
          <a:xfrm>
            <a:off x="827088" y="6021388"/>
            <a:ext cx="215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000"/>
              <a:t>Female with unattached earlobes</a:t>
            </a:r>
            <a:endParaRPr lang="en-GB" altLang="en-US" sz="1000"/>
          </a:p>
        </p:txBody>
      </p:sp>
      <p:sp>
        <p:nvSpPr>
          <p:cNvPr id="29742" name="Text Box 46"/>
          <p:cNvSpPr txBox="1">
            <a:spLocks noChangeArrowheads="1"/>
          </p:cNvSpPr>
          <p:nvPr/>
        </p:nvSpPr>
        <p:spPr bwMode="auto">
          <a:xfrm>
            <a:off x="1331913" y="1844675"/>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ff</a:t>
            </a:r>
            <a:endParaRPr lang="en-GB" altLang="en-US" b="1"/>
          </a:p>
        </p:txBody>
      </p:sp>
      <p:sp>
        <p:nvSpPr>
          <p:cNvPr id="29743" name="Text Box 47"/>
          <p:cNvSpPr txBox="1">
            <a:spLocks noChangeArrowheads="1"/>
          </p:cNvSpPr>
          <p:nvPr/>
        </p:nvSpPr>
        <p:spPr bwMode="auto">
          <a:xfrm>
            <a:off x="2484438" y="1844675"/>
            <a:ext cx="503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dirty="0" err="1"/>
              <a:t>Ff</a:t>
            </a:r>
            <a:endParaRPr lang="en-GB" altLang="en-US" b="1" dirty="0"/>
          </a:p>
        </p:txBody>
      </p:sp>
      <p:sp>
        <p:nvSpPr>
          <p:cNvPr id="29744" name="Text Box 48"/>
          <p:cNvSpPr txBox="1">
            <a:spLocks noChangeArrowheads="1"/>
          </p:cNvSpPr>
          <p:nvPr/>
        </p:nvSpPr>
        <p:spPr bwMode="auto">
          <a:xfrm>
            <a:off x="5003800" y="1844675"/>
            <a:ext cx="792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      Ff</a:t>
            </a:r>
            <a:endParaRPr lang="en-GB" altLang="en-US" b="1"/>
          </a:p>
        </p:txBody>
      </p:sp>
      <p:sp>
        <p:nvSpPr>
          <p:cNvPr id="29745" name="Text Box 49"/>
          <p:cNvSpPr txBox="1">
            <a:spLocks noChangeArrowheads="1"/>
          </p:cNvSpPr>
          <p:nvPr/>
        </p:nvSpPr>
        <p:spPr bwMode="auto">
          <a:xfrm>
            <a:off x="6948488" y="17732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ff</a:t>
            </a:r>
            <a:endParaRPr lang="en-GB" altLang="en-US" b="1"/>
          </a:p>
        </p:txBody>
      </p:sp>
      <p:sp>
        <p:nvSpPr>
          <p:cNvPr id="29748" name="Text Box 52"/>
          <p:cNvSpPr txBox="1">
            <a:spLocks noChangeArrowheads="1"/>
          </p:cNvSpPr>
          <p:nvPr/>
        </p:nvSpPr>
        <p:spPr bwMode="auto">
          <a:xfrm>
            <a:off x="900113" y="3357563"/>
            <a:ext cx="360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ff</a:t>
            </a:r>
            <a:endParaRPr lang="en-GB" altLang="en-US" b="1"/>
          </a:p>
        </p:txBody>
      </p:sp>
      <p:sp>
        <p:nvSpPr>
          <p:cNvPr id="29749" name="Text Box 53"/>
          <p:cNvSpPr txBox="1">
            <a:spLocks noChangeArrowheads="1"/>
          </p:cNvSpPr>
          <p:nvPr/>
        </p:nvSpPr>
        <p:spPr bwMode="auto">
          <a:xfrm>
            <a:off x="3924300" y="3429000"/>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dirty="0" err="1"/>
              <a:t>ff</a:t>
            </a:r>
            <a:endParaRPr lang="en-GB" altLang="en-US" b="1" dirty="0"/>
          </a:p>
        </p:txBody>
      </p:sp>
      <p:sp>
        <p:nvSpPr>
          <p:cNvPr id="29750" name="Text Box 54"/>
          <p:cNvSpPr txBox="1">
            <a:spLocks noChangeArrowheads="1"/>
          </p:cNvSpPr>
          <p:nvPr/>
        </p:nvSpPr>
        <p:spPr bwMode="auto">
          <a:xfrm>
            <a:off x="5364163" y="3357563"/>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Ff</a:t>
            </a:r>
            <a:endParaRPr lang="en-GB" altLang="en-US" b="1"/>
          </a:p>
        </p:txBody>
      </p:sp>
      <p:sp>
        <p:nvSpPr>
          <p:cNvPr id="29751" name="Text Box 55"/>
          <p:cNvSpPr txBox="1">
            <a:spLocks noChangeArrowheads="1"/>
          </p:cNvSpPr>
          <p:nvPr/>
        </p:nvSpPr>
        <p:spPr bwMode="auto">
          <a:xfrm>
            <a:off x="4140200" y="5589588"/>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a:t>ff</a:t>
            </a:r>
            <a:endParaRPr lang="en-GB" altLang="en-US" b="1"/>
          </a:p>
        </p:txBody>
      </p:sp>
      <p:sp>
        <p:nvSpPr>
          <p:cNvPr id="29752" name="Text Box 56"/>
          <p:cNvSpPr txBox="1">
            <a:spLocks noChangeArrowheads="1"/>
          </p:cNvSpPr>
          <p:nvPr/>
        </p:nvSpPr>
        <p:spPr bwMode="auto">
          <a:xfrm>
            <a:off x="6804025" y="3429000"/>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dirty="0"/>
              <a:t>   </a:t>
            </a:r>
            <a:r>
              <a:rPr lang="en-ZA" altLang="en-US" b="1" dirty="0" err="1"/>
              <a:t>ff</a:t>
            </a:r>
            <a:endParaRPr lang="en-GB" altLang="en-US" b="1" dirty="0"/>
          </a:p>
        </p:txBody>
      </p:sp>
      <p:sp>
        <p:nvSpPr>
          <p:cNvPr id="29753" name="Text Box 57"/>
          <p:cNvSpPr txBox="1">
            <a:spLocks noChangeArrowheads="1"/>
          </p:cNvSpPr>
          <p:nvPr/>
        </p:nvSpPr>
        <p:spPr bwMode="auto">
          <a:xfrm>
            <a:off x="5364163" y="5516563"/>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dirty="0" err="1"/>
              <a:t>Ff</a:t>
            </a:r>
            <a:endParaRPr lang="en-GB" altLang="en-US" b="1" dirty="0"/>
          </a:p>
        </p:txBody>
      </p:sp>
      <p:sp>
        <p:nvSpPr>
          <p:cNvPr id="2" name="TextBox 1"/>
          <p:cNvSpPr txBox="1">
            <a:spLocks noChangeArrowheads="1"/>
          </p:cNvSpPr>
          <p:nvPr/>
        </p:nvSpPr>
        <p:spPr bwMode="auto">
          <a:xfrm>
            <a:off x="2051050" y="3429000"/>
            <a:ext cx="57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Ff</a:t>
            </a:r>
          </a:p>
        </p:txBody>
      </p:sp>
      <p:sp>
        <p:nvSpPr>
          <p:cNvPr id="3" name="TextBox 2"/>
          <p:cNvSpPr txBox="1">
            <a:spLocks noChangeArrowheads="1"/>
          </p:cNvSpPr>
          <p:nvPr/>
        </p:nvSpPr>
        <p:spPr bwMode="auto">
          <a:xfrm>
            <a:off x="2914650" y="3429000"/>
            <a:ext cx="469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err="1"/>
              <a:t>Ff</a:t>
            </a:r>
            <a:endParaRPr lang="en-US" altLang="en-US" dirty="0"/>
          </a:p>
        </p:txBody>
      </p:sp>
      <p:cxnSp>
        <p:nvCxnSpPr>
          <p:cNvPr id="10" name="Straight Arrow Connector 9"/>
          <p:cNvCxnSpPr>
            <a:endCxn id="20497" idx="0"/>
          </p:cNvCxnSpPr>
          <p:nvPr/>
        </p:nvCxnSpPr>
        <p:spPr>
          <a:xfrm>
            <a:off x="4140200" y="3900791"/>
            <a:ext cx="1512094" cy="154433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a:off x="5508625" y="3798888"/>
            <a:ext cx="0" cy="182562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TextBox 12"/>
          <p:cNvSpPr txBox="1"/>
          <p:nvPr/>
        </p:nvSpPr>
        <p:spPr>
          <a:xfrm>
            <a:off x="125410" y="4543354"/>
            <a:ext cx="900118" cy="1600438"/>
          </a:xfrm>
          <a:prstGeom prst="rect">
            <a:avLst/>
          </a:prstGeom>
          <a:noFill/>
        </p:spPr>
        <p:txBody>
          <a:bodyPr wrap="none" rtlCol="0">
            <a:spAutoFit/>
          </a:bodyPr>
          <a:lstStyle/>
          <a:p>
            <a:r>
              <a:rPr lang="en-ZA" sz="1400" b="1" dirty="0" smtClean="0"/>
              <a:t>Recessive</a:t>
            </a:r>
          </a:p>
          <a:p>
            <a:endParaRPr lang="en-ZA" sz="1400" dirty="0"/>
          </a:p>
          <a:p>
            <a:endParaRPr lang="en-ZA" sz="1400" dirty="0" smtClean="0"/>
          </a:p>
          <a:p>
            <a:endParaRPr lang="en-ZA" sz="1400" dirty="0"/>
          </a:p>
          <a:p>
            <a:r>
              <a:rPr lang="en-ZA" sz="1400" b="1" dirty="0"/>
              <a:t>Recessive</a:t>
            </a:r>
          </a:p>
          <a:p>
            <a:endParaRPr lang="en-ZA" sz="1400" dirty="0" smtClean="0"/>
          </a:p>
          <a:p>
            <a:endParaRPr lang="en-ZA" sz="1400" dirty="0"/>
          </a:p>
        </p:txBody>
      </p:sp>
    </p:spTree>
    <p:extLst>
      <p:ext uri="{BB962C8B-B14F-4D97-AF65-F5344CB8AC3E}">
        <p14:creationId xmlns:p14="http://schemas.microsoft.com/office/powerpoint/2010/main" val="1303894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9751"/>
                                        </p:tgtEl>
                                        <p:attrNameLst>
                                          <p:attrName>style.visibility</p:attrName>
                                        </p:attrNameLst>
                                      </p:cBhvr>
                                      <p:to>
                                        <p:strVal val="visible"/>
                                      </p:to>
                                    </p:set>
                                    <p:animEffect transition="in" filter="fade">
                                      <p:cBhvr>
                                        <p:cTn id="13" dur="1000"/>
                                        <p:tgtEl>
                                          <p:spTgt spid="29751"/>
                                        </p:tgtEl>
                                      </p:cBhvr>
                                    </p:animEffect>
                                    <p:anim calcmode="lin" valueType="num">
                                      <p:cBhvr>
                                        <p:cTn id="14" dur="1000" fill="hold"/>
                                        <p:tgtEl>
                                          <p:spTgt spid="29751"/>
                                        </p:tgtEl>
                                        <p:attrNameLst>
                                          <p:attrName>ppt_x</p:attrName>
                                        </p:attrNameLst>
                                      </p:cBhvr>
                                      <p:tavLst>
                                        <p:tav tm="0">
                                          <p:val>
                                            <p:strVal val="#ppt_x"/>
                                          </p:val>
                                        </p:tav>
                                        <p:tav tm="100000">
                                          <p:val>
                                            <p:strVal val="#ppt_x"/>
                                          </p:val>
                                        </p:tav>
                                      </p:tavLst>
                                    </p:anim>
                                    <p:anim calcmode="lin" valueType="num">
                                      <p:cBhvr>
                                        <p:cTn id="15" dur="1000" fill="hold"/>
                                        <p:tgtEl>
                                          <p:spTgt spid="2975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9749"/>
                                        </p:tgtEl>
                                        <p:attrNameLst>
                                          <p:attrName>style.visibility</p:attrName>
                                        </p:attrNameLst>
                                      </p:cBhvr>
                                      <p:to>
                                        <p:strVal val="visible"/>
                                      </p:to>
                                    </p:set>
                                    <p:animEffect transition="in" filter="fade">
                                      <p:cBhvr>
                                        <p:cTn id="20" dur="1000"/>
                                        <p:tgtEl>
                                          <p:spTgt spid="29749"/>
                                        </p:tgtEl>
                                      </p:cBhvr>
                                    </p:animEffect>
                                    <p:anim calcmode="lin" valueType="num">
                                      <p:cBhvr>
                                        <p:cTn id="21" dur="1000" fill="hold"/>
                                        <p:tgtEl>
                                          <p:spTgt spid="29749"/>
                                        </p:tgtEl>
                                        <p:attrNameLst>
                                          <p:attrName>ppt_x</p:attrName>
                                        </p:attrNameLst>
                                      </p:cBhvr>
                                      <p:tavLst>
                                        <p:tav tm="0">
                                          <p:val>
                                            <p:strVal val="#ppt_x"/>
                                          </p:val>
                                        </p:tav>
                                        <p:tav tm="100000">
                                          <p:val>
                                            <p:strVal val="#ppt_x"/>
                                          </p:val>
                                        </p:tav>
                                      </p:tavLst>
                                    </p:anim>
                                    <p:anim calcmode="lin" valueType="num">
                                      <p:cBhvr>
                                        <p:cTn id="22" dur="1000" fill="hold"/>
                                        <p:tgtEl>
                                          <p:spTgt spid="2974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9748"/>
                                        </p:tgtEl>
                                        <p:attrNameLst>
                                          <p:attrName>style.visibility</p:attrName>
                                        </p:attrNameLst>
                                      </p:cBhvr>
                                      <p:to>
                                        <p:strVal val="visible"/>
                                      </p:to>
                                    </p:set>
                                    <p:animEffect transition="in" filter="fade">
                                      <p:cBhvr>
                                        <p:cTn id="27" dur="1000"/>
                                        <p:tgtEl>
                                          <p:spTgt spid="29748"/>
                                        </p:tgtEl>
                                      </p:cBhvr>
                                    </p:animEffect>
                                    <p:anim calcmode="lin" valueType="num">
                                      <p:cBhvr>
                                        <p:cTn id="28" dur="1000" fill="hold"/>
                                        <p:tgtEl>
                                          <p:spTgt spid="29748"/>
                                        </p:tgtEl>
                                        <p:attrNameLst>
                                          <p:attrName>ppt_x</p:attrName>
                                        </p:attrNameLst>
                                      </p:cBhvr>
                                      <p:tavLst>
                                        <p:tav tm="0">
                                          <p:val>
                                            <p:strVal val="#ppt_x"/>
                                          </p:val>
                                        </p:tav>
                                        <p:tav tm="100000">
                                          <p:val>
                                            <p:strVal val="#ppt_x"/>
                                          </p:val>
                                        </p:tav>
                                      </p:tavLst>
                                    </p:anim>
                                    <p:anim calcmode="lin" valueType="num">
                                      <p:cBhvr>
                                        <p:cTn id="29" dur="1000" fill="hold"/>
                                        <p:tgtEl>
                                          <p:spTgt spid="2974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9742"/>
                                        </p:tgtEl>
                                        <p:attrNameLst>
                                          <p:attrName>style.visibility</p:attrName>
                                        </p:attrNameLst>
                                      </p:cBhvr>
                                      <p:to>
                                        <p:strVal val="visible"/>
                                      </p:to>
                                    </p:set>
                                    <p:animEffect transition="in" filter="fade">
                                      <p:cBhvr>
                                        <p:cTn id="34" dur="1000"/>
                                        <p:tgtEl>
                                          <p:spTgt spid="29742"/>
                                        </p:tgtEl>
                                      </p:cBhvr>
                                    </p:animEffect>
                                    <p:anim calcmode="lin" valueType="num">
                                      <p:cBhvr>
                                        <p:cTn id="35" dur="1000" fill="hold"/>
                                        <p:tgtEl>
                                          <p:spTgt spid="29742"/>
                                        </p:tgtEl>
                                        <p:attrNameLst>
                                          <p:attrName>ppt_x</p:attrName>
                                        </p:attrNameLst>
                                      </p:cBhvr>
                                      <p:tavLst>
                                        <p:tav tm="0">
                                          <p:val>
                                            <p:strVal val="#ppt_x"/>
                                          </p:val>
                                        </p:tav>
                                        <p:tav tm="100000">
                                          <p:val>
                                            <p:strVal val="#ppt_x"/>
                                          </p:val>
                                        </p:tav>
                                      </p:tavLst>
                                    </p:anim>
                                    <p:anim calcmode="lin" valueType="num">
                                      <p:cBhvr>
                                        <p:cTn id="36" dur="1000" fill="hold"/>
                                        <p:tgtEl>
                                          <p:spTgt spid="2974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9752"/>
                                        </p:tgtEl>
                                        <p:attrNameLst>
                                          <p:attrName>style.visibility</p:attrName>
                                        </p:attrNameLst>
                                      </p:cBhvr>
                                      <p:to>
                                        <p:strVal val="visible"/>
                                      </p:to>
                                    </p:set>
                                    <p:animEffect transition="in" filter="fade">
                                      <p:cBhvr>
                                        <p:cTn id="41" dur="1000"/>
                                        <p:tgtEl>
                                          <p:spTgt spid="29752"/>
                                        </p:tgtEl>
                                      </p:cBhvr>
                                    </p:animEffect>
                                    <p:anim calcmode="lin" valueType="num">
                                      <p:cBhvr>
                                        <p:cTn id="42" dur="1000" fill="hold"/>
                                        <p:tgtEl>
                                          <p:spTgt spid="29752"/>
                                        </p:tgtEl>
                                        <p:attrNameLst>
                                          <p:attrName>ppt_x</p:attrName>
                                        </p:attrNameLst>
                                      </p:cBhvr>
                                      <p:tavLst>
                                        <p:tav tm="0">
                                          <p:val>
                                            <p:strVal val="#ppt_x"/>
                                          </p:val>
                                        </p:tav>
                                        <p:tav tm="100000">
                                          <p:val>
                                            <p:strVal val="#ppt_x"/>
                                          </p:val>
                                        </p:tav>
                                      </p:tavLst>
                                    </p:anim>
                                    <p:anim calcmode="lin" valueType="num">
                                      <p:cBhvr>
                                        <p:cTn id="43" dur="1000" fill="hold"/>
                                        <p:tgtEl>
                                          <p:spTgt spid="2975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9745">
                                            <p:txEl>
                                              <p:pRg st="0" end="0"/>
                                            </p:txEl>
                                          </p:spTgt>
                                        </p:tgtEl>
                                        <p:attrNameLst>
                                          <p:attrName>style.visibility</p:attrName>
                                        </p:attrNameLst>
                                      </p:cBhvr>
                                      <p:to>
                                        <p:strVal val="visible"/>
                                      </p:to>
                                    </p:set>
                                    <p:animEffect transition="in" filter="fade">
                                      <p:cBhvr>
                                        <p:cTn id="48" dur="1000"/>
                                        <p:tgtEl>
                                          <p:spTgt spid="29745">
                                            <p:txEl>
                                              <p:pRg st="0" end="0"/>
                                            </p:txEl>
                                          </p:spTgt>
                                        </p:tgtEl>
                                      </p:cBhvr>
                                    </p:animEffect>
                                    <p:anim calcmode="lin" valueType="num">
                                      <p:cBhvr>
                                        <p:cTn id="49" dur="1000" fill="hold"/>
                                        <p:tgtEl>
                                          <p:spTgt spid="29745">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297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9753"/>
                                        </p:tgtEl>
                                        <p:attrNameLst>
                                          <p:attrName>style.visibility</p:attrName>
                                        </p:attrNameLst>
                                      </p:cBhvr>
                                      <p:to>
                                        <p:strVal val="visible"/>
                                      </p:to>
                                    </p:set>
                                    <p:anim calcmode="lin" valueType="num">
                                      <p:cBhvr additive="base">
                                        <p:cTn id="67" dur="500" fill="hold"/>
                                        <p:tgtEl>
                                          <p:spTgt spid="29753"/>
                                        </p:tgtEl>
                                        <p:attrNameLst>
                                          <p:attrName>ppt_x</p:attrName>
                                        </p:attrNameLst>
                                      </p:cBhvr>
                                      <p:tavLst>
                                        <p:tav tm="0">
                                          <p:val>
                                            <p:strVal val="#ppt_x"/>
                                          </p:val>
                                        </p:tav>
                                        <p:tav tm="100000">
                                          <p:val>
                                            <p:strVal val="#ppt_x"/>
                                          </p:val>
                                        </p:tav>
                                      </p:tavLst>
                                    </p:anim>
                                    <p:anim calcmode="lin" valueType="num">
                                      <p:cBhvr additive="base">
                                        <p:cTn id="68" dur="500" fill="hold"/>
                                        <p:tgtEl>
                                          <p:spTgt spid="297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2" grpId="0"/>
      <p:bldP spid="29745" grpId="0" build="allAtOnce"/>
      <p:bldP spid="29748" grpId="0"/>
      <p:bldP spid="29749" grpId="0"/>
      <p:bldP spid="29751" grpId="0"/>
      <p:bldP spid="29752" grpId="0"/>
      <p:bldP spid="29753"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468313" y="404813"/>
            <a:ext cx="7543800" cy="1295400"/>
          </a:xfrm>
        </p:spPr>
        <p:txBody>
          <a:bodyPr>
            <a:normAutofit/>
          </a:bodyPr>
          <a:lstStyle/>
          <a:p>
            <a:pPr algn="ctr" eaLnBrk="1" hangingPunct="1"/>
            <a:r>
              <a:rPr lang="en-ZA" altLang="en-US" sz="2200" dirty="0" smtClean="0"/>
              <a:t>Activity 1</a:t>
            </a:r>
            <a:br>
              <a:rPr lang="en-ZA" altLang="en-US" sz="2200" dirty="0" smtClean="0"/>
            </a:br>
            <a:r>
              <a:rPr lang="en-ZA" altLang="en-US" sz="2200" dirty="0" smtClean="0"/>
              <a:t>   </a:t>
            </a:r>
            <a:r>
              <a:rPr lang="en-ZA" altLang="en-US" sz="1600" dirty="0" smtClean="0"/>
              <a:t>The diagram below shows the inheritance of broad/thin lips in humans. Broad lips (B) is dominant over thin lips(b).</a:t>
            </a:r>
            <a:r>
              <a:rPr lang="en-ZA" altLang="en-US" sz="1600" b="1" dirty="0" smtClean="0"/>
              <a:t> Individual 2 is homozygous</a:t>
            </a:r>
            <a:r>
              <a:rPr lang="en-ZA" altLang="en-US" sz="1600" dirty="0" smtClean="0"/>
              <a:t>. </a:t>
            </a:r>
            <a:r>
              <a:rPr lang="en-GB" altLang="en-US" sz="1600" dirty="0" smtClean="0"/>
              <a:t>Use the letters B and b and write down the phenotypes and genotypes of the individuals.</a:t>
            </a:r>
          </a:p>
        </p:txBody>
      </p:sp>
      <p:sp>
        <p:nvSpPr>
          <p:cNvPr id="24582" name="Rectangle 3"/>
          <p:cNvSpPr>
            <a:spLocks noChangeArrowheads="1"/>
          </p:cNvSpPr>
          <p:nvPr/>
        </p:nvSpPr>
        <p:spPr bwMode="auto">
          <a:xfrm>
            <a:off x="539750" y="1773238"/>
            <a:ext cx="6477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583" name="Oval 4"/>
          <p:cNvSpPr>
            <a:spLocks noChangeArrowheads="1"/>
          </p:cNvSpPr>
          <p:nvPr/>
        </p:nvSpPr>
        <p:spPr bwMode="auto">
          <a:xfrm>
            <a:off x="2339975" y="1773238"/>
            <a:ext cx="719138" cy="504825"/>
          </a:xfrm>
          <a:prstGeom prst="ellipse">
            <a:avLst/>
          </a:prstGeom>
          <a:solidFill>
            <a:schemeClr val="bg2">
              <a:lumMod val="75000"/>
            </a:schemeClr>
          </a:solidFill>
          <a:ln w="9525">
            <a:solidFill>
              <a:schemeClr val="tx1"/>
            </a:solidFill>
            <a:round/>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584" name="Oval 5"/>
          <p:cNvSpPr>
            <a:spLocks noChangeArrowheads="1"/>
          </p:cNvSpPr>
          <p:nvPr/>
        </p:nvSpPr>
        <p:spPr bwMode="auto">
          <a:xfrm>
            <a:off x="755650" y="3284538"/>
            <a:ext cx="719138" cy="504825"/>
          </a:xfrm>
          <a:prstGeom prst="ellipse">
            <a:avLst/>
          </a:prstGeom>
          <a:solidFill>
            <a:schemeClr val="bg2">
              <a:lumMod val="75000"/>
            </a:schemeClr>
          </a:solidFill>
          <a:ln w="9525">
            <a:solidFill>
              <a:schemeClr val="tx1"/>
            </a:solidFill>
            <a:round/>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585" name="Rectangle 6"/>
          <p:cNvSpPr>
            <a:spLocks noChangeArrowheads="1"/>
          </p:cNvSpPr>
          <p:nvPr/>
        </p:nvSpPr>
        <p:spPr bwMode="auto">
          <a:xfrm>
            <a:off x="1979613" y="3357563"/>
            <a:ext cx="647700" cy="431800"/>
          </a:xfrm>
          <a:prstGeom prst="rect">
            <a:avLst/>
          </a:prstGeom>
          <a:solidFill>
            <a:schemeClr val="bg2">
              <a:lumMod val="75000"/>
            </a:schemeClr>
          </a:solidFill>
          <a:ln w="9525">
            <a:solidFill>
              <a:schemeClr val="tx1"/>
            </a:solidFill>
            <a:miter lim="800000"/>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586" name="Oval 12"/>
          <p:cNvSpPr>
            <a:spLocks noChangeArrowheads="1"/>
          </p:cNvSpPr>
          <p:nvPr/>
        </p:nvSpPr>
        <p:spPr bwMode="auto">
          <a:xfrm>
            <a:off x="5795963" y="3284538"/>
            <a:ext cx="719137" cy="5032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587" name="Oval 13"/>
          <p:cNvSpPr>
            <a:spLocks noChangeArrowheads="1"/>
          </p:cNvSpPr>
          <p:nvPr/>
        </p:nvSpPr>
        <p:spPr bwMode="auto">
          <a:xfrm>
            <a:off x="2916238" y="5516563"/>
            <a:ext cx="719137"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588" name="Line 15"/>
          <p:cNvSpPr>
            <a:spLocks noChangeShapeType="1"/>
          </p:cNvSpPr>
          <p:nvPr/>
        </p:nvSpPr>
        <p:spPr bwMode="auto">
          <a:xfrm>
            <a:off x="1187450" y="1989138"/>
            <a:ext cx="1152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589" name="Line 16"/>
          <p:cNvSpPr>
            <a:spLocks noChangeShapeType="1"/>
          </p:cNvSpPr>
          <p:nvPr/>
        </p:nvSpPr>
        <p:spPr bwMode="auto">
          <a:xfrm>
            <a:off x="1692275" y="1989138"/>
            <a:ext cx="0" cy="935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590" name="Line 18"/>
          <p:cNvSpPr>
            <a:spLocks noChangeShapeType="1"/>
          </p:cNvSpPr>
          <p:nvPr/>
        </p:nvSpPr>
        <p:spPr bwMode="auto">
          <a:xfrm>
            <a:off x="1116013" y="29241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591" name="Line 19"/>
          <p:cNvSpPr>
            <a:spLocks noChangeShapeType="1"/>
          </p:cNvSpPr>
          <p:nvPr/>
        </p:nvSpPr>
        <p:spPr bwMode="auto">
          <a:xfrm>
            <a:off x="2268538" y="2924175"/>
            <a:ext cx="0" cy="433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592" name="Line 25"/>
          <p:cNvSpPr>
            <a:spLocks noChangeShapeType="1"/>
          </p:cNvSpPr>
          <p:nvPr/>
        </p:nvSpPr>
        <p:spPr bwMode="auto">
          <a:xfrm>
            <a:off x="4859338" y="3573463"/>
            <a:ext cx="0" cy="2016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593" name="Line 26"/>
          <p:cNvSpPr>
            <a:spLocks noChangeShapeType="1"/>
          </p:cNvSpPr>
          <p:nvPr/>
        </p:nvSpPr>
        <p:spPr bwMode="auto">
          <a:xfrm>
            <a:off x="3203575" y="5084763"/>
            <a:ext cx="3384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594" name="Text Box 32"/>
          <p:cNvSpPr txBox="1">
            <a:spLocks noChangeArrowheads="1"/>
          </p:cNvSpPr>
          <p:nvPr/>
        </p:nvSpPr>
        <p:spPr bwMode="auto">
          <a:xfrm>
            <a:off x="250825" y="4149725"/>
            <a:ext cx="2519363"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a:t>Key:</a:t>
            </a:r>
          </a:p>
          <a:p>
            <a:pPr eaLnBrk="1" hangingPunct="1">
              <a:spcBef>
                <a:spcPct val="50000"/>
              </a:spcBef>
            </a:pPr>
            <a:endParaRPr lang="en-ZA" altLang="en-US"/>
          </a:p>
          <a:p>
            <a:pPr eaLnBrk="1" hangingPunct="1">
              <a:spcBef>
                <a:spcPct val="50000"/>
              </a:spcBef>
            </a:pPr>
            <a:endParaRPr lang="en-ZA" altLang="en-US"/>
          </a:p>
          <a:p>
            <a:pPr eaLnBrk="1" hangingPunct="1">
              <a:spcBef>
                <a:spcPct val="50000"/>
              </a:spcBef>
            </a:pPr>
            <a:endParaRPr lang="en-ZA" altLang="en-US"/>
          </a:p>
          <a:p>
            <a:pPr eaLnBrk="1" hangingPunct="1">
              <a:spcBef>
                <a:spcPct val="50000"/>
              </a:spcBef>
            </a:pPr>
            <a:endParaRPr lang="en-GB" altLang="en-US"/>
          </a:p>
        </p:txBody>
      </p:sp>
      <p:sp>
        <p:nvSpPr>
          <p:cNvPr id="24595" name="Rectangle 33"/>
          <p:cNvSpPr>
            <a:spLocks noChangeArrowheads="1"/>
          </p:cNvSpPr>
          <p:nvPr/>
        </p:nvSpPr>
        <p:spPr bwMode="auto">
          <a:xfrm>
            <a:off x="395288" y="4581525"/>
            <a:ext cx="360362" cy="287338"/>
          </a:xfrm>
          <a:prstGeom prst="rect">
            <a:avLst/>
          </a:prstGeom>
          <a:solidFill>
            <a:schemeClr val="bg2">
              <a:lumMod val="75000"/>
            </a:schemeClr>
          </a:solidFill>
          <a:ln w="9525">
            <a:solidFill>
              <a:schemeClr val="tx1"/>
            </a:solidFill>
            <a:miter lim="800000"/>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596" name="Rectangle 34"/>
          <p:cNvSpPr>
            <a:spLocks noChangeArrowheads="1"/>
          </p:cNvSpPr>
          <p:nvPr/>
        </p:nvSpPr>
        <p:spPr bwMode="auto">
          <a:xfrm>
            <a:off x="395288" y="5013325"/>
            <a:ext cx="360362"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597" name="Oval 35"/>
          <p:cNvSpPr>
            <a:spLocks noChangeArrowheads="1"/>
          </p:cNvSpPr>
          <p:nvPr/>
        </p:nvSpPr>
        <p:spPr bwMode="auto">
          <a:xfrm>
            <a:off x="395288" y="5445125"/>
            <a:ext cx="433387" cy="358775"/>
          </a:xfrm>
          <a:prstGeom prst="ellipse">
            <a:avLst/>
          </a:prstGeom>
          <a:solidFill>
            <a:schemeClr val="bg2">
              <a:lumMod val="75000"/>
            </a:schemeClr>
          </a:solidFill>
          <a:ln w="9525">
            <a:solidFill>
              <a:schemeClr val="tx1"/>
            </a:solidFill>
            <a:round/>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598" name="Oval 36"/>
          <p:cNvSpPr>
            <a:spLocks noChangeArrowheads="1"/>
          </p:cNvSpPr>
          <p:nvPr/>
        </p:nvSpPr>
        <p:spPr bwMode="auto">
          <a:xfrm>
            <a:off x="395288" y="5949950"/>
            <a:ext cx="433387" cy="358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599" name="Text Box 37"/>
          <p:cNvSpPr txBox="1">
            <a:spLocks noChangeArrowheads="1"/>
          </p:cNvSpPr>
          <p:nvPr/>
        </p:nvSpPr>
        <p:spPr bwMode="auto">
          <a:xfrm>
            <a:off x="900113" y="4581525"/>
            <a:ext cx="187166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000" dirty="0"/>
              <a:t>Male with </a:t>
            </a:r>
            <a:r>
              <a:rPr lang="en-ZA" altLang="en-US" sz="1000" dirty="0" smtClean="0"/>
              <a:t>broad lips</a:t>
            </a:r>
            <a:endParaRPr lang="en-GB" altLang="en-US" sz="1000" dirty="0"/>
          </a:p>
        </p:txBody>
      </p:sp>
      <p:sp>
        <p:nvSpPr>
          <p:cNvPr id="24600" name="Text Box 38"/>
          <p:cNvSpPr txBox="1">
            <a:spLocks noChangeArrowheads="1"/>
          </p:cNvSpPr>
          <p:nvPr/>
        </p:nvSpPr>
        <p:spPr bwMode="auto">
          <a:xfrm>
            <a:off x="900113" y="5013325"/>
            <a:ext cx="215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000" dirty="0"/>
              <a:t>Male </a:t>
            </a:r>
            <a:r>
              <a:rPr lang="en-ZA" altLang="en-US" sz="1000" dirty="0" smtClean="0"/>
              <a:t>with thin lips</a:t>
            </a:r>
            <a:endParaRPr lang="en-GB" altLang="en-US" sz="1000" dirty="0"/>
          </a:p>
        </p:txBody>
      </p:sp>
      <p:sp>
        <p:nvSpPr>
          <p:cNvPr id="24601" name="Text Box 39"/>
          <p:cNvSpPr txBox="1">
            <a:spLocks noChangeArrowheads="1"/>
          </p:cNvSpPr>
          <p:nvPr/>
        </p:nvSpPr>
        <p:spPr bwMode="auto">
          <a:xfrm>
            <a:off x="900113" y="5516563"/>
            <a:ext cx="21590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000" dirty="0"/>
              <a:t>Female with </a:t>
            </a:r>
            <a:r>
              <a:rPr lang="en-ZA" altLang="en-US" sz="1000" dirty="0" smtClean="0"/>
              <a:t>broad lips</a:t>
            </a:r>
            <a:endParaRPr lang="en-GB" altLang="en-US" sz="1000" dirty="0"/>
          </a:p>
        </p:txBody>
      </p:sp>
      <p:sp>
        <p:nvSpPr>
          <p:cNvPr id="24602" name="Text Box 40"/>
          <p:cNvSpPr txBox="1">
            <a:spLocks noChangeArrowheads="1"/>
          </p:cNvSpPr>
          <p:nvPr/>
        </p:nvSpPr>
        <p:spPr bwMode="auto">
          <a:xfrm>
            <a:off x="-2635959" y="4995120"/>
            <a:ext cx="2159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000"/>
              <a:t>Female with blue eyes</a:t>
            </a:r>
            <a:endParaRPr lang="en-GB" altLang="en-US" sz="1000"/>
          </a:p>
        </p:txBody>
      </p:sp>
      <p:sp>
        <p:nvSpPr>
          <p:cNvPr id="24603" name="Text Box 42"/>
          <p:cNvSpPr txBox="1">
            <a:spLocks noChangeArrowheads="1"/>
          </p:cNvSpPr>
          <p:nvPr/>
        </p:nvSpPr>
        <p:spPr bwMode="auto">
          <a:xfrm>
            <a:off x="2484438" y="1844675"/>
            <a:ext cx="503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b="1" dirty="0" smtClean="0"/>
              <a:t> 2</a:t>
            </a:r>
            <a:endParaRPr lang="en-GB" altLang="en-US" b="1" dirty="0"/>
          </a:p>
        </p:txBody>
      </p:sp>
      <p:sp>
        <p:nvSpPr>
          <p:cNvPr id="24604" name="Line 51"/>
          <p:cNvSpPr>
            <a:spLocks noChangeShapeType="1"/>
          </p:cNvSpPr>
          <p:nvPr/>
        </p:nvSpPr>
        <p:spPr bwMode="auto">
          <a:xfrm>
            <a:off x="1116013" y="2924175"/>
            <a:ext cx="1152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605" name="Line 52"/>
          <p:cNvSpPr>
            <a:spLocks noChangeShapeType="1"/>
          </p:cNvSpPr>
          <p:nvPr/>
        </p:nvSpPr>
        <p:spPr bwMode="auto">
          <a:xfrm>
            <a:off x="2627313" y="3573463"/>
            <a:ext cx="3168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606" name="Rectangle 53"/>
          <p:cNvSpPr>
            <a:spLocks noChangeArrowheads="1"/>
          </p:cNvSpPr>
          <p:nvPr/>
        </p:nvSpPr>
        <p:spPr bwMode="auto">
          <a:xfrm>
            <a:off x="5435600" y="5589588"/>
            <a:ext cx="6477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607" name="Rectangle 54"/>
          <p:cNvSpPr>
            <a:spLocks noChangeArrowheads="1"/>
          </p:cNvSpPr>
          <p:nvPr/>
        </p:nvSpPr>
        <p:spPr bwMode="auto">
          <a:xfrm>
            <a:off x="4572000" y="5589588"/>
            <a:ext cx="6477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608" name="Rectangle 55"/>
          <p:cNvSpPr>
            <a:spLocks noChangeArrowheads="1"/>
          </p:cNvSpPr>
          <p:nvPr/>
        </p:nvSpPr>
        <p:spPr bwMode="auto">
          <a:xfrm>
            <a:off x="3708400" y="5589588"/>
            <a:ext cx="647700" cy="431800"/>
          </a:xfrm>
          <a:prstGeom prst="rect">
            <a:avLst/>
          </a:prstGeom>
          <a:solidFill>
            <a:schemeClr val="bg2">
              <a:lumMod val="75000"/>
            </a:schemeClr>
          </a:solidFill>
          <a:ln w="9525">
            <a:solidFill>
              <a:schemeClr val="tx1"/>
            </a:solidFill>
            <a:miter lim="800000"/>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609" name="Oval 57"/>
          <p:cNvSpPr>
            <a:spLocks noChangeArrowheads="1"/>
          </p:cNvSpPr>
          <p:nvPr/>
        </p:nvSpPr>
        <p:spPr bwMode="auto">
          <a:xfrm>
            <a:off x="6300788" y="5516563"/>
            <a:ext cx="719137" cy="504825"/>
          </a:xfrm>
          <a:prstGeom prst="ellipse">
            <a:avLst/>
          </a:prstGeom>
          <a:solidFill>
            <a:schemeClr val="bg2">
              <a:lumMod val="75000"/>
            </a:schemeClr>
          </a:solidFill>
          <a:ln w="9525">
            <a:solidFill>
              <a:schemeClr val="tx1"/>
            </a:solidFill>
            <a:round/>
            <a:headEnd/>
            <a:tailEnd/>
          </a:ln>
          <a:effectLs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610" name="Line 58"/>
          <p:cNvSpPr>
            <a:spLocks noChangeShapeType="1"/>
          </p:cNvSpPr>
          <p:nvPr/>
        </p:nvSpPr>
        <p:spPr bwMode="auto">
          <a:xfrm>
            <a:off x="3203575" y="508476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611" name="Line 59"/>
          <p:cNvSpPr>
            <a:spLocks noChangeShapeType="1"/>
          </p:cNvSpPr>
          <p:nvPr/>
        </p:nvSpPr>
        <p:spPr bwMode="auto">
          <a:xfrm>
            <a:off x="4067175" y="508476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612" name="Line 60"/>
          <p:cNvSpPr>
            <a:spLocks noChangeShapeType="1"/>
          </p:cNvSpPr>
          <p:nvPr/>
        </p:nvSpPr>
        <p:spPr bwMode="auto">
          <a:xfrm>
            <a:off x="6588125" y="508476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613" name="Line 61"/>
          <p:cNvSpPr>
            <a:spLocks noChangeShapeType="1"/>
          </p:cNvSpPr>
          <p:nvPr/>
        </p:nvSpPr>
        <p:spPr bwMode="auto">
          <a:xfrm>
            <a:off x="5724525" y="508476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614" name="Line 64"/>
          <p:cNvSpPr>
            <a:spLocks noChangeShapeType="1"/>
          </p:cNvSpPr>
          <p:nvPr/>
        </p:nvSpPr>
        <p:spPr bwMode="auto">
          <a:xfrm>
            <a:off x="250825" y="4149725"/>
            <a:ext cx="23050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615" name="Line 66"/>
          <p:cNvSpPr>
            <a:spLocks noChangeShapeType="1"/>
          </p:cNvSpPr>
          <p:nvPr/>
        </p:nvSpPr>
        <p:spPr bwMode="auto">
          <a:xfrm>
            <a:off x="2555875" y="4149725"/>
            <a:ext cx="0" cy="2303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616" name="Line 67"/>
          <p:cNvSpPr>
            <a:spLocks noChangeShapeType="1"/>
          </p:cNvSpPr>
          <p:nvPr/>
        </p:nvSpPr>
        <p:spPr bwMode="auto">
          <a:xfrm>
            <a:off x="250825" y="4149725"/>
            <a:ext cx="0" cy="2303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24617" name="Line 68"/>
          <p:cNvSpPr>
            <a:spLocks noChangeShapeType="1"/>
          </p:cNvSpPr>
          <p:nvPr/>
        </p:nvSpPr>
        <p:spPr bwMode="auto">
          <a:xfrm>
            <a:off x="250825" y="6453188"/>
            <a:ext cx="23050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39" name="Text Box 39"/>
          <p:cNvSpPr txBox="1">
            <a:spLocks noChangeArrowheads="1"/>
          </p:cNvSpPr>
          <p:nvPr/>
        </p:nvSpPr>
        <p:spPr bwMode="auto">
          <a:xfrm>
            <a:off x="900113" y="6021388"/>
            <a:ext cx="21590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ZA" altLang="en-US" sz="1000" dirty="0"/>
              <a:t>Female with </a:t>
            </a:r>
            <a:r>
              <a:rPr lang="en-ZA" altLang="en-US" sz="1000" dirty="0" smtClean="0"/>
              <a:t>thin lips</a:t>
            </a:r>
            <a:endParaRPr lang="en-GB" altLang="en-US" sz="1000" dirty="0"/>
          </a:p>
        </p:txBody>
      </p:sp>
    </p:spTree>
    <p:extLst>
      <p:ext uri="{BB962C8B-B14F-4D97-AF65-F5344CB8AC3E}">
        <p14:creationId xmlns:p14="http://schemas.microsoft.com/office/powerpoint/2010/main" val="369362246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2808</TotalTime>
  <Words>1158</Words>
  <Application>Microsoft Office PowerPoint</Application>
  <PresentationFormat>On-screen Show (4:3)</PresentationFormat>
  <Paragraphs>313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GENETICS</vt:lpstr>
      <vt:lpstr>MUTATIONS</vt:lpstr>
      <vt:lpstr>GENE MUTATIONS</vt:lpstr>
      <vt:lpstr>SEX-LINKED INHERITANCE</vt:lpstr>
      <vt:lpstr>SEX-LINKED DISEASES</vt:lpstr>
      <vt:lpstr>SEX LINKED INHERITANCE - HAEMOPHILIA</vt:lpstr>
      <vt:lpstr>GENETIC PEDIGREE DIAGRAMS</vt:lpstr>
      <vt:lpstr>Example  – earlobes Please note: Unattached earlobes are dominant (F) and Attached earlobes are recessive (f)– complete missing genotypes </vt:lpstr>
      <vt:lpstr>Activity 1    The diagram below shows the inheritance of broad/thin lips in humans. Broad lips (B) is dominant over thin lips(b). Individual 2 is homozygous. Use the letters B and b and write down the phenotypes and genotypes of the individuals.</vt:lpstr>
      <vt:lpstr>Memo Activity 1 Complete the following activity in pairs   The diagram below shows the inheritance of broad or thin lips in humans. Broad lips (B)  is dominant over thin lips(b). Individual 2 is homozygous. Use the letters B and b and write down the phenotypes and genotypes of individuals</vt:lpstr>
      <vt:lpstr>Dihybrid cross</vt:lpstr>
      <vt:lpstr>Dihybrid cross</vt:lpstr>
      <vt:lpstr>PowerPoint Presentation</vt:lpstr>
      <vt:lpstr>Activity </vt:lpstr>
      <vt:lpstr>Memo Activity:</vt:lpstr>
      <vt:lpstr>Memo Activity </vt:lpstr>
      <vt:lpstr>GENETIC ENGINEERING</vt:lpstr>
      <vt:lpstr>Biotechnology </vt:lpstr>
      <vt:lpstr>Stem cell research</vt:lpstr>
      <vt:lpstr>Genetic Modification</vt:lpstr>
      <vt:lpstr>PowerPoint Presentation</vt:lpstr>
      <vt:lpstr>Cloning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thabang mputle</dc:creator>
  <cp:lastModifiedBy>Susan Wiese (GPEDU)</cp:lastModifiedBy>
  <cp:revision>210</cp:revision>
  <dcterms:created xsi:type="dcterms:W3CDTF">2014-03-11T09:09:39Z</dcterms:created>
  <dcterms:modified xsi:type="dcterms:W3CDTF">2016-08-24T13:36:08Z</dcterms:modified>
</cp:coreProperties>
</file>