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72" r:id="rId3"/>
    <p:sldId id="263" r:id="rId4"/>
    <p:sldId id="278" r:id="rId5"/>
    <p:sldId id="279" r:id="rId6"/>
    <p:sldId id="281" r:id="rId7"/>
    <p:sldId id="277" r:id="rId8"/>
    <p:sldId id="275" r:id="rId9"/>
    <p:sldId id="276" r:id="rId10"/>
    <p:sldId id="260" r:id="rId11"/>
    <p:sldId id="273" r:id="rId12"/>
    <p:sldId id="259" r:id="rId13"/>
    <p:sldId id="282" r:id="rId14"/>
    <p:sldId id="283" r:id="rId15"/>
    <p:sldId id="261" r:id="rId16"/>
    <p:sldId id="271" r:id="rId17"/>
    <p:sldId id="269" r:id="rId18"/>
    <p:sldId id="270" r:id="rId19"/>
    <p:sldId id="2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4FC528-08C1-4211-A8F0-BDDB008C5CF0}" v="123" dt="2022-04-17T20:56:06.0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96"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3/26/2025</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399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36682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93399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871979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912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203642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43424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100381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37400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20181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107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3/26/2025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93090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91461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37897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81205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51126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12589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3/26/2025</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4883583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hyperlink" Target="https://data-flair.training/blogs/stock-price-prediction-machine-learning-project-in-python" TargetMode="External"/><Relationship Id="rId2" Type="http://schemas.openxmlformats.org/officeDocument/2006/relationships/hyperlink" Target="https://www.analyticsvidhya.com/blog/2021/10/machine-learning-for-stock-market-prediction-with-step-by-step-implementation/?custom=TwBL912" TargetMode="External"/><Relationship Id="rId1" Type="http://schemas.openxmlformats.org/officeDocument/2006/relationships/slideLayout" Target="../slideLayouts/slideLayout2.xml"/><Relationship Id="rId6" Type="http://schemas.openxmlformats.org/officeDocument/2006/relationships/hyperlink" Target="https://www.sciencedirect.com/science/article/pii/S1877050920307924" TargetMode="External"/><Relationship Id="rId5" Type="http://schemas.openxmlformats.org/officeDocument/2006/relationships/hyperlink" Target="https://www.simplilearn.com/authors/avijeet-biswal?source=frs_detailsPage" TargetMode="External"/><Relationship Id="rId4" Type="http://schemas.openxmlformats.org/officeDocument/2006/relationships/hyperlink" Target="https://www.mdpi.com/2079-9292/10/21/2717/pdf"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A20F1-B474-43B4-8017-B81944F1D75A}"/>
              </a:ext>
            </a:extLst>
          </p:cNvPr>
          <p:cNvSpPr>
            <a:spLocks noGrp="1"/>
          </p:cNvSpPr>
          <p:nvPr>
            <p:ph type="ctrTitle"/>
          </p:nvPr>
        </p:nvSpPr>
        <p:spPr>
          <a:xfrm>
            <a:off x="2264373" y="1398922"/>
            <a:ext cx="9238650" cy="2616199"/>
          </a:xfrm>
        </p:spPr>
        <p:txBody>
          <a:bodyPr>
            <a:normAutofit/>
          </a:bodyPr>
          <a:lstStyle/>
          <a:p>
            <a:r>
              <a:rPr lang="en-US" dirty="0">
                <a:latin typeface="Century Schoolbook"/>
              </a:rPr>
              <a:t>Bitcoin Price Prediction </a:t>
            </a:r>
            <a:br>
              <a:rPr lang="en-US" dirty="0">
                <a:latin typeface="Century Schoolbook"/>
              </a:rPr>
            </a:br>
            <a:r>
              <a:rPr lang="en-US" dirty="0">
                <a:latin typeface="Century Schoolbook"/>
              </a:rPr>
              <a:t>using Machine Learning</a:t>
            </a:r>
          </a:p>
        </p:txBody>
      </p:sp>
      <p:sp>
        <p:nvSpPr>
          <p:cNvPr id="3" name="Subtitle 2">
            <a:extLst>
              <a:ext uri="{FF2B5EF4-FFF2-40B4-BE49-F238E27FC236}">
                <a16:creationId xmlns:a16="http://schemas.microsoft.com/office/drawing/2014/main" id="{A5E81FAC-B14A-4D34-83DF-43D00A25B81C}"/>
              </a:ext>
            </a:extLst>
          </p:cNvPr>
          <p:cNvSpPr>
            <a:spLocks noGrp="1"/>
          </p:cNvSpPr>
          <p:nvPr>
            <p:ph type="subTitle" idx="1"/>
          </p:nvPr>
        </p:nvSpPr>
        <p:spPr/>
        <p:txBody>
          <a:bodyPr vert="horz" lIns="91440" tIns="45720" rIns="91440" bIns="45720" rtlCol="0" anchor="t">
            <a:normAutofit/>
          </a:bodyPr>
          <a:lstStyle/>
          <a:p>
            <a:r>
              <a:rPr lang="en-US" sz="3200" dirty="0" err="1">
                <a:latin typeface="Century Schoolbook"/>
              </a:rPr>
              <a:t>Yousof</a:t>
            </a:r>
            <a:r>
              <a:rPr lang="en-US" sz="3200" dirty="0">
                <a:latin typeface="Century Schoolbook"/>
              </a:rPr>
              <a:t> </a:t>
            </a:r>
            <a:r>
              <a:rPr lang="en-US" sz="3200" dirty="0" err="1">
                <a:latin typeface="Century Schoolbook"/>
              </a:rPr>
              <a:t>Mohajeranirad</a:t>
            </a:r>
            <a:endParaRPr lang="en-US" sz="3200" dirty="0">
              <a:latin typeface="Century Schoolbook"/>
            </a:endParaRPr>
          </a:p>
        </p:txBody>
      </p:sp>
    </p:spTree>
    <p:extLst>
      <p:ext uri="{BB962C8B-B14F-4D97-AF65-F5344CB8AC3E}">
        <p14:creationId xmlns:p14="http://schemas.microsoft.com/office/powerpoint/2010/main" val="1353233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C1F79-4620-4FA9-BF38-C040B97A6859}"/>
              </a:ext>
            </a:extLst>
          </p:cNvPr>
          <p:cNvSpPr>
            <a:spLocks noGrp="1"/>
          </p:cNvSpPr>
          <p:nvPr>
            <p:ph type="title"/>
          </p:nvPr>
        </p:nvSpPr>
        <p:spPr>
          <a:xfrm>
            <a:off x="1484310" y="249702"/>
            <a:ext cx="10018713" cy="1157068"/>
          </a:xfrm>
        </p:spPr>
        <p:txBody>
          <a:bodyPr>
            <a:normAutofit fontScale="90000"/>
          </a:bodyPr>
          <a:lstStyle/>
          <a:p>
            <a:r>
              <a:rPr lang="en-US" dirty="0">
                <a:latin typeface="Century Schoolbook"/>
              </a:rPr>
              <a:t>Method:</a:t>
            </a:r>
            <a:br>
              <a:rPr lang="en-US" dirty="0">
                <a:latin typeface="Century Schoolbook"/>
              </a:rPr>
            </a:br>
            <a:r>
              <a:rPr lang="en-US" dirty="0">
                <a:latin typeface="Times New Roman" panose="02020603050405020304" pitchFamily="18" charset="0"/>
                <a:cs typeface="Times New Roman" panose="02020603050405020304" pitchFamily="18" charset="0"/>
              </a:rPr>
              <a:t>RNN</a:t>
            </a:r>
          </a:p>
        </p:txBody>
      </p:sp>
      <p:sp>
        <p:nvSpPr>
          <p:cNvPr id="3" name="Content Placeholder 2">
            <a:extLst>
              <a:ext uri="{FF2B5EF4-FFF2-40B4-BE49-F238E27FC236}">
                <a16:creationId xmlns:a16="http://schemas.microsoft.com/office/drawing/2014/main" id="{44056CA4-3F60-48CB-9328-93454FE814BC}"/>
              </a:ext>
            </a:extLst>
          </p:cNvPr>
          <p:cNvSpPr>
            <a:spLocks noGrp="1"/>
          </p:cNvSpPr>
          <p:nvPr>
            <p:ph idx="1"/>
          </p:nvPr>
        </p:nvSpPr>
        <p:spPr>
          <a:xfrm>
            <a:off x="1484310" y="1406769"/>
            <a:ext cx="10018713" cy="4765431"/>
          </a:xfrm>
        </p:spPr>
        <p:txBody>
          <a:bodyPr>
            <a:normAutofit/>
          </a:bodyPr>
          <a:lstStyle/>
          <a:p>
            <a:r>
              <a:rPr lang="en-US" dirty="0">
                <a:latin typeface="Times New Roman" panose="02020603050405020304" pitchFamily="18" charset="0"/>
                <a:cs typeface="Times New Roman" panose="02020603050405020304" pitchFamily="18" charset="0"/>
              </a:rPr>
              <a:t>RNN stands for Recurrent Neural Network.</a:t>
            </a:r>
          </a:p>
          <a:p>
            <a:r>
              <a:rPr lang="en-US" dirty="0">
                <a:latin typeface="Times New Roman" panose="02020603050405020304" pitchFamily="18" charset="0"/>
                <a:cs typeface="Times New Roman" panose="02020603050405020304" pitchFamily="18" charset="0"/>
              </a:rPr>
              <a:t>RNN is a type of deep neural network specifically designed for processing sequential and time-series data. RNN retains previous information in memory and uses it to process current data.</a:t>
            </a:r>
          </a:p>
          <a:p>
            <a:r>
              <a:rPr lang="en-US" dirty="0">
                <a:latin typeface="Times New Roman" panose="02020603050405020304" pitchFamily="18" charset="0"/>
                <a:cs typeface="Times New Roman" panose="02020603050405020304" pitchFamily="18" charset="0"/>
              </a:rPr>
              <a:t>Application in Bitcoin Price Prediction:</a:t>
            </a:r>
          </a:p>
          <a:p>
            <a:pPr marL="0" indent="0">
              <a:buNone/>
            </a:pPr>
            <a:r>
              <a:rPr lang="en-US" dirty="0">
                <a:latin typeface="Times New Roman" panose="02020603050405020304" pitchFamily="18" charset="0"/>
                <a:cs typeface="Times New Roman" panose="02020603050405020304" pitchFamily="18" charset="0"/>
              </a:rPr>
              <a:t>RNN can be used to predict Bitcoin prices, especially when historical data includes short-term fluctuations. </a:t>
            </a:r>
            <a:r>
              <a:rPr lang="en-US" b="0" i="0" dirty="0">
                <a:solidFill>
                  <a:srgbClr val="2C2C36"/>
                </a:solidFill>
                <a:effectLst/>
                <a:latin typeface="Times New Roman" panose="02020603050405020304" pitchFamily="18" charset="0"/>
                <a:cs typeface="Times New Roman" panose="02020603050405020304" pitchFamily="18" charset="0"/>
              </a:rPr>
              <a:t>This model helps investors better understand price trends by identifying sequential dependencies.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2297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C1F79-4620-4FA9-BF38-C040B97A6859}"/>
              </a:ext>
            </a:extLst>
          </p:cNvPr>
          <p:cNvSpPr>
            <a:spLocks noGrp="1"/>
          </p:cNvSpPr>
          <p:nvPr>
            <p:ph type="title"/>
          </p:nvPr>
        </p:nvSpPr>
        <p:spPr>
          <a:xfrm>
            <a:off x="1484310" y="249701"/>
            <a:ext cx="10018713" cy="1752599"/>
          </a:xfrm>
        </p:spPr>
        <p:txBody>
          <a:bodyPr/>
          <a:lstStyle/>
          <a:p>
            <a:r>
              <a:rPr lang="en-US" dirty="0">
                <a:latin typeface="Century Schoolbook"/>
              </a:rPr>
              <a:t>Method:</a:t>
            </a:r>
            <a:br>
              <a:rPr lang="en-US" dirty="0">
                <a:latin typeface="Century Schoolbook"/>
              </a:rPr>
            </a:br>
            <a:r>
              <a:rPr lang="en-US" dirty="0">
                <a:latin typeface="Century Schoolbook"/>
              </a:rPr>
              <a:t>LSTM</a:t>
            </a:r>
          </a:p>
        </p:txBody>
      </p:sp>
      <p:sp>
        <p:nvSpPr>
          <p:cNvPr id="3" name="Content Placeholder 2">
            <a:extLst>
              <a:ext uri="{FF2B5EF4-FFF2-40B4-BE49-F238E27FC236}">
                <a16:creationId xmlns:a16="http://schemas.microsoft.com/office/drawing/2014/main" id="{44056CA4-3F60-48CB-9328-93454FE814BC}"/>
              </a:ext>
            </a:extLst>
          </p:cNvPr>
          <p:cNvSpPr>
            <a:spLocks noGrp="1"/>
          </p:cNvSpPr>
          <p:nvPr>
            <p:ph idx="1"/>
          </p:nvPr>
        </p:nvSpPr>
        <p:spPr>
          <a:xfrm>
            <a:off x="1484310" y="1840675"/>
            <a:ext cx="10018713" cy="4331525"/>
          </a:xfrm>
        </p:spPr>
        <p:txBody>
          <a:bodyPr>
            <a:normAutofit/>
          </a:bodyPr>
          <a:lstStyle/>
          <a:p>
            <a:r>
              <a:rPr lang="en-US" dirty="0">
                <a:latin typeface="Century Schoolbook"/>
              </a:rPr>
              <a:t>LSTM stands for Long Short Term Memory.</a:t>
            </a:r>
          </a:p>
          <a:p>
            <a:r>
              <a:rPr lang="en-US" dirty="0">
                <a:solidFill>
                  <a:srgbClr val="222222"/>
                </a:solidFill>
                <a:latin typeface="Century Schoolbook"/>
              </a:rPr>
              <a:t>LSTM is a type of deep neural network suitable for processing time-series data. Due to its ability to learn long term dependencies in historical data, it is widely used for predicting Bitcoin prices. It is a model that extends the memory of Recurrent Neural Networks (RNN), which is capable of learning long term dependencies.</a:t>
            </a:r>
          </a:p>
          <a:p>
            <a:endParaRPr lang="en-US" dirty="0"/>
          </a:p>
        </p:txBody>
      </p:sp>
    </p:spTree>
    <p:extLst>
      <p:ext uri="{BB962C8B-B14F-4D97-AF65-F5344CB8AC3E}">
        <p14:creationId xmlns:p14="http://schemas.microsoft.com/office/powerpoint/2010/main" val="39062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4E57B-5124-40A5-9080-26A8FCE5E0AD}"/>
              </a:ext>
            </a:extLst>
          </p:cNvPr>
          <p:cNvSpPr>
            <a:spLocks noGrp="1"/>
          </p:cNvSpPr>
          <p:nvPr>
            <p:ph type="title"/>
          </p:nvPr>
        </p:nvSpPr>
        <p:spPr>
          <a:xfrm>
            <a:off x="1428080" y="387184"/>
            <a:ext cx="10018713" cy="1752599"/>
          </a:xfrm>
        </p:spPr>
        <p:txBody>
          <a:bodyPr/>
          <a:lstStyle/>
          <a:p>
            <a:r>
              <a:rPr lang="en-US" dirty="0">
                <a:latin typeface="Century Schoolbook"/>
              </a:rPr>
              <a:t>Dataset </a:t>
            </a:r>
            <a:endParaRPr lang="en-US" dirty="0"/>
          </a:p>
        </p:txBody>
      </p:sp>
      <p:sp>
        <p:nvSpPr>
          <p:cNvPr id="4" name="Text Placeholder 3">
            <a:extLst>
              <a:ext uri="{FF2B5EF4-FFF2-40B4-BE49-F238E27FC236}">
                <a16:creationId xmlns:a16="http://schemas.microsoft.com/office/drawing/2014/main" id="{BC5124EA-2027-4AA2-A5E0-A6FD6D916F3C}"/>
              </a:ext>
            </a:extLst>
          </p:cNvPr>
          <p:cNvSpPr>
            <a:spLocks noGrp="1"/>
          </p:cNvSpPr>
          <p:nvPr>
            <p:ph type="body" idx="1"/>
          </p:nvPr>
        </p:nvSpPr>
        <p:spPr>
          <a:xfrm>
            <a:off x="4683590" y="1460606"/>
            <a:ext cx="4607188" cy="881061"/>
          </a:xfrm>
        </p:spPr>
        <p:txBody>
          <a:bodyPr/>
          <a:lstStyle/>
          <a:p>
            <a:r>
              <a:rPr lang="en-US" sz="2400" dirty="0">
                <a:solidFill>
                  <a:schemeClr val="tx1"/>
                </a:solidFill>
                <a:latin typeface="Century Schoolbook"/>
              </a:rPr>
              <a:t>2/2/2012</a:t>
            </a:r>
            <a:r>
              <a:rPr lang="fa-IR" sz="2400" dirty="0">
                <a:solidFill>
                  <a:schemeClr val="tx1"/>
                </a:solidFill>
                <a:latin typeface="Century Schoolbook"/>
              </a:rPr>
              <a:t>  </a:t>
            </a:r>
            <a:r>
              <a:rPr lang="en-US" sz="2400" dirty="0">
                <a:solidFill>
                  <a:schemeClr val="tx1"/>
                </a:solidFill>
                <a:latin typeface="Century Schoolbook"/>
              </a:rPr>
              <a:t> to</a:t>
            </a:r>
            <a:r>
              <a:rPr lang="fa-IR" sz="2400" dirty="0">
                <a:solidFill>
                  <a:schemeClr val="tx1"/>
                </a:solidFill>
                <a:latin typeface="Century Schoolbook"/>
              </a:rPr>
              <a:t>   </a:t>
            </a:r>
            <a:r>
              <a:rPr lang="en-US" sz="2400" dirty="0">
                <a:solidFill>
                  <a:schemeClr val="tx1"/>
                </a:solidFill>
                <a:latin typeface="Century Schoolbook"/>
              </a:rPr>
              <a:t> 2/28/2025</a:t>
            </a:r>
          </a:p>
        </p:txBody>
      </p:sp>
      <p:sp>
        <p:nvSpPr>
          <p:cNvPr id="12" name="TextBox 11">
            <a:extLst>
              <a:ext uri="{FF2B5EF4-FFF2-40B4-BE49-F238E27FC236}">
                <a16:creationId xmlns:a16="http://schemas.microsoft.com/office/drawing/2014/main" id="{86CB0A57-8468-4F82-8CDC-A947AD8867CB}"/>
              </a:ext>
            </a:extLst>
          </p:cNvPr>
          <p:cNvSpPr txBox="1"/>
          <p:nvPr/>
        </p:nvSpPr>
        <p:spPr>
          <a:xfrm>
            <a:off x="5126020" y="5506383"/>
            <a:ext cx="2622834" cy="830997"/>
          </a:xfrm>
          <a:prstGeom prst="rect">
            <a:avLst/>
          </a:prstGeom>
          <a:noFill/>
        </p:spPr>
        <p:txBody>
          <a:bodyPr wrap="none" lIns="91440" tIns="45720" rIns="91440" bIns="45720" rtlCol="0" anchor="t">
            <a:spAutoFit/>
          </a:bodyPr>
          <a:lstStyle/>
          <a:p>
            <a:r>
              <a:rPr lang="en-US" sz="2400" dirty="0">
                <a:latin typeface="Century Schoolbook"/>
              </a:rPr>
              <a:t>Train Data: 95% </a:t>
            </a:r>
          </a:p>
          <a:p>
            <a:r>
              <a:rPr lang="en-US" sz="2400" dirty="0">
                <a:latin typeface="Century Schoolbook"/>
              </a:rPr>
              <a:t>Test Data: 5%</a:t>
            </a:r>
          </a:p>
        </p:txBody>
      </p:sp>
      <p:pic>
        <p:nvPicPr>
          <p:cNvPr id="53" name="Content Placeholder 52">
            <a:extLst>
              <a:ext uri="{FF2B5EF4-FFF2-40B4-BE49-F238E27FC236}">
                <a16:creationId xmlns:a16="http://schemas.microsoft.com/office/drawing/2014/main" id="{95C6730E-A816-4F2E-85D3-390EF206C517}"/>
              </a:ext>
            </a:extLst>
          </p:cNvPr>
          <p:cNvPicPr>
            <a:picLocks noGrp="1" noChangeAspect="1"/>
          </p:cNvPicPr>
          <p:nvPr>
            <p:ph sz="quarter" idx="4"/>
          </p:nvPr>
        </p:nvPicPr>
        <p:blipFill>
          <a:blip r:embed="rId2"/>
          <a:stretch>
            <a:fillRect/>
          </a:stretch>
        </p:blipFill>
        <p:spPr>
          <a:xfrm>
            <a:off x="6607175" y="2908756"/>
            <a:ext cx="4895850" cy="2413534"/>
          </a:xfrm>
        </p:spPr>
      </p:pic>
      <p:pic>
        <p:nvPicPr>
          <p:cNvPr id="59" name="Content Placeholder 58">
            <a:extLst>
              <a:ext uri="{FF2B5EF4-FFF2-40B4-BE49-F238E27FC236}">
                <a16:creationId xmlns:a16="http://schemas.microsoft.com/office/drawing/2014/main" id="{33DA701B-675E-48C0-A870-9517A1AA22F5}"/>
              </a:ext>
            </a:extLst>
          </p:cNvPr>
          <p:cNvPicPr>
            <a:picLocks noGrp="1" noChangeAspect="1"/>
          </p:cNvPicPr>
          <p:nvPr>
            <p:ph sz="half" idx="2"/>
          </p:nvPr>
        </p:nvPicPr>
        <p:blipFill>
          <a:blip r:embed="rId3"/>
          <a:stretch>
            <a:fillRect/>
          </a:stretch>
        </p:blipFill>
        <p:spPr>
          <a:xfrm>
            <a:off x="1341809" y="2716810"/>
            <a:ext cx="4894262" cy="2414429"/>
          </a:xfrm>
        </p:spPr>
      </p:pic>
    </p:spTree>
    <p:extLst>
      <p:ext uri="{BB962C8B-B14F-4D97-AF65-F5344CB8AC3E}">
        <p14:creationId xmlns:p14="http://schemas.microsoft.com/office/powerpoint/2010/main" val="4192621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11504-5CC2-4206-8B6B-28F432A053CC}"/>
              </a:ext>
            </a:extLst>
          </p:cNvPr>
          <p:cNvSpPr>
            <a:spLocks noGrp="1"/>
          </p:cNvSpPr>
          <p:nvPr>
            <p:ph type="title" idx="4294967295"/>
          </p:nvPr>
        </p:nvSpPr>
        <p:spPr>
          <a:xfrm>
            <a:off x="736271" y="333930"/>
            <a:ext cx="9604375" cy="823912"/>
          </a:xfrm>
        </p:spPr>
        <p:txBody>
          <a:bodyPr>
            <a:normAutofit/>
          </a:bodyPr>
          <a:lstStyle/>
          <a:p>
            <a:r>
              <a:rPr lang="en-US" sz="4800" dirty="0">
                <a:latin typeface="Century Schoolbook"/>
              </a:rPr>
              <a:t>Results</a:t>
            </a:r>
          </a:p>
        </p:txBody>
      </p:sp>
      <p:sp>
        <p:nvSpPr>
          <p:cNvPr id="4" name="Text Placeholder 3">
            <a:extLst>
              <a:ext uri="{FF2B5EF4-FFF2-40B4-BE49-F238E27FC236}">
                <a16:creationId xmlns:a16="http://schemas.microsoft.com/office/drawing/2014/main" id="{95D8F913-85E2-41E9-92F8-2F3FD6FE4F06}"/>
              </a:ext>
            </a:extLst>
          </p:cNvPr>
          <p:cNvSpPr>
            <a:spLocks noGrp="1"/>
          </p:cNvSpPr>
          <p:nvPr>
            <p:ph type="body" sz="half" idx="4294967295"/>
          </p:nvPr>
        </p:nvSpPr>
        <p:spPr>
          <a:xfrm>
            <a:off x="0" y="2971800"/>
            <a:ext cx="3549650" cy="1828800"/>
          </a:xfrm>
        </p:spPr>
        <p:txBody>
          <a:bodyPr/>
          <a:lstStyle/>
          <a:p>
            <a:endParaRPr lang="en-US" dirty="0"/>
          </a:p>
          <a:p>
            <a:endParaRPr lang="en-US" dirty="0"/>
          </a:p>
        </p:txBody>
      </p:sp>
      <p:graphicFrame>
        <p:nvGraphicFramePr>
          <p:cNvPr id="7" name="Table 8">
            <a:extLst>
              <a:ext uri="{FF2B5EF4-FFF2-40B4-BE49-F238E27FC236}">
                <a16:creationId xmlns:a16="http://schemas.microsoft.com/office/drawing/2014/main" id="{F4E40915-A5C0-4482-9AE2-59A4658BC487}"/>
              </a:ext>
            </a:extLst>
          </p:cNvPr>
          <p:cNvGraphicFramePr>
            <a:graphicFrameLocks noGrp="1"/>
          </p:cNvGraphicFramePr>
          <p:nvPr>
            <p:extLst>
              <p:ext uri="{D42A27DB-BD31-4B8C-83A1-F6EECF244321}">
                <p14:modId xmlns:p14="http://schemas.microsoft.com/office/powerpoint/2010/main" val="2227058908"/>
              </p:ext>
            </p:extLst>
          </p:nvPr>
        </p:nvGraphicFramePr>
        <p:xfrm>
          <a:off x="1774825" y="1590330"/>
          <a:ext cx="9261432" cy="4085114"/>
        </p:xfrm>
        <a:graphic>
          <a:graphicData uri="http://schemas.openxmlformats.org/drawingml/2006/table">
            <a:tbl>
              <a:tblPr firstRow="1" bandRow="1">
                <a:tableStyleId>{5C22544A-7EE6-4342-B048-85BDC9FD1C3A}</a:tableStyleId>
              </a:tblPr>
              <a:tblGrid>
                <a:gridCol w="3087144">
                  <a:extLst>
                    <a:ext uri="{9D8B030D-6E8A-4147-A177-3AD203B41FA5}">
                      <a16:colId xmlns:a16="http://schemas.microsoft.com/office/drawing/2014/main" val="4025907161"/>
                    </a:ext>
                  </a:extLst>
                </a:gridCol>
                <a:gridCol w="3087144">
                  <a:extLst>
                    <a:ext uri="{9D8B030D-6E8A-4147-A177-3AD203B41FA5}">
                      <a16:colId xmlns:a16="http://schemas.microsoft.com/office/drawing/2014/main" val="1687433361"/>
                    </a:ext>
                  </a:extLst>
                </a:gridCol>
                <a:gridCol w="3087144">
                  <a:extLst>
                    <a:ext uri="{9D8B030D-6E8A-4147-A177-3AD203B41FA5}">
                      <a16:colId xmlns:a16="http://schemas.microsoft.com/office/drawing/2014/main" val="3912244065"/>
                    </a:ext>
                  </a:extLst>
                </a:gridCol>
              </a:tblGrid>
              <a:tr h="576722">
                <a:tc>
                  <a:txBody>
                    <a:bodyPr/>
                    <a:lstStyle/>
                    <a:p>
                      <a:pPr algn="ctr"/>
                      <a:r>
                        <a:rPr lang="en-US" sz="2000" dirty="0">
                          <a:latin typeface="Times New Roman" panose="02020603050405020304" pitchFamily="18" charset="0"/>
                          <a:cs typeface="Times New Roman" panose="02020603050405020304" pitchFamily="18" charset="0"/>
                        </a:rPr>
                        <a:t>Method</a:t>
                      </a:r>
                    </a:p>
                  </a:txBody>
                  <a:tcPr/>
                </a:tc>
                <a:tc>
                  <a:txBody>
                    <a:bodyPr/>
                    <a:lstStyle/>
                    <a:p>
                      <a:pPr algn="ctr"/>
                      <a:r>
                        <a:rPr lang="en-US" sz="2000" dirty="0">
                          <a:latin typeface="Times New Roman" panose="02020603050405020304" pitchFamily="18" charset="0"/>
                          <a:cs typeface="Times New Roman" panose="02020603050405020304" pitchFamily="18" charset="0"/>
                        </a:rPr>
                        <a:t>Test r2_ score</a:t>
                      </a:r>
                    </a:p>
                  </a:txBody>
                  <a:tcPr/>
                </a:tc>
                <a:tc>
                  <a:txBody>
                    <a:bodyPr/>
                    <a:lstStyle/>
                    <a:p>
                      <a:pPr algn="ctr"/>
                      <a:r>
                        <a:rPr lang="en-US" sz="2000" dirty="0">
                          <a:latin typeface="Times New Roman" panose="02020603050405020304" pitchFamily="18" charset="0"/>
                          <a:cs typeface="Times New Roman" panose="02020603050405020304" pitchFamily="18" charset="0"/>
                        </a:rPr>
                        <a:t>Test MSE</a:t>
                      </a:r>
                    </a:p>
                  </a:txBody>
                  <a:tcPr/>
                </a:tc>
                <a:extLst>
                  <a:ext uri="{0D108BD9-81ED-4DB2-BD59-A6C34878D82A}">
                    <a16:rowId xmlns:a16="http://schemas.microsoft.com/office/drawing/2014/main" val="2848895559"/>
                  </a:ext>
                </a:extLst>
              </a:tr>
              <a:tr h="58473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Decision tree</a:t>
                      </a:r>
                    </a:p>
                  </a:txBody>
                  <a:tcPr/>
                </a:tc>
                <a:tc>
                  <a:txBody>
                    <a:bodyPr/>
                    <a:lstStyle/>
                    <a:p>
                      <a:pPr algn="ctr"/>
                      <a:r>
                        <a:rPr lang="en-US" sz="2000" dirty="0">
                          <a:latin typeface="Times New Roman" panose="02020603050405020304" pitchFamily="18" charset="0"/>
                          <a:cs typeface="Times New Roman" panose="02020603050405020304" pitchFamily="18" charset="0"/>
                        </a:rPr>
                        <a:t>0.9918</a:t>
                      </a:r>
                    </a:p>
                  </a:txBody>
                  <a:tcPr/>
                </a:tc>
                <a:tc>
                  <a:txBody>
                    <a:bodyPr/>
                    <a:lstStyle/>
                    <a:p>
                      <a:pPr algn="ctr"/>
                      <a:r>
                        <a:rPr lang="en-US" sz="2000" dirty="0">
                          <a:latin typeface="Times New Roman" panose="02020603050405020304" pitchFamily="18" charset="0"/>
                          <a:cs typeface="Times New Roman" panose="02020603050405020304" pitchFamily="18" charset="0"/>
                        </a:rPr>
                        <a:t>0.0121</a:t>
                      </a:r>
                    </a:p>
                  </a:txBody>
                  <a:tcPr/>
                </a:tc>
                <a:extLst>
                  <a:ext uri="{0D108BD9-81ED-4DB2-BD59-A6C34878D82A}">
                    <a16:rowId xmlns:a16="http://schemas.microsoft.com/office/drawing/2014/main" val="3498202823"/>
                  </a:ext>
                </a:extLst>
              </a:tr>
              <a:tr h="584732">
                <a:tc>
                  <a:txBody>
                    <a:bodyPr/>
                    <a:lstStyle/>
                    <a:p>
                      <a:pPr algn="l"/>
                      <a:r>
                        <a:rPr lang="en-US" sz="2000" dirty="0">
                          <a:latin typeface="Times New Roman" panose="02020603050405020304" pitchFamily="18" charset="0"/>
                          <a:cs typeface="Times New Roman" panose="02020603050405020304" pitchFamily="18" charset="0"/>
                        </a:rPr>
                        <a:t>Random Forest</a:t>
                      </a:r>
                    </a:p>
                  </a:txBody>
                  <a:tcPr/>
                </a:tc>
                <a:tc>
                  <a:txBody>
                    <a:bodyPr/>
                    <a:lstStyle/>
                    <a:p>
                      <a:pPr algn="ctr"/>
                      <a:r>
                        <a:rPr lang="en-US" sz="2000" dirty="0">
                          <a:latin typeface="Times New Roman" panose="02020603050405020304" pitchFamily="18" charset="0"/>
                          <a:cs typeface="Times New Roman" panose="02020603050405020304" pitchFamily="18" charset="0"/>
                        </a:rPr>
                        <a:t>0.9967</a:t>
                      </a:r>
                    </a:p>
                  </a:txBody>
                  <a:tcPr/>
                </a:tc>
                <a:tc>
                  <a:txBody>
                    <a:bodyPr/>
                    <a:lstStyle/>
                    <a:p>
                      <a:pPr algn="ctr"/>
                      <a:r>
                        <a:rPr lang="en-US" sz="2000" dirty="0">
                          <a:latin typeface="Times New Roman" panose="02020603050405020304" pitchFamily="18" charset="0"/>
                          <a:cs typeface="Times New Roman" panose="02020603050405020304" pitchFamily="18" charset="0"/>
                        </a:rPr>
                        <a:t>0.0048</a:t>
                      </a:r>
                    </a:p>
                  </a:txBody>
                  <a:tcPr/>
                </a:tc>
                <a:extLst>
                  <a:ext uri="{0D108BD9-81ED-4DB2-BD59-A6C34878D82A}">
                    <a16:rowId xmlns:a16="http://schemas.microsoft.com/office/drawing/2014/main" val="484667564"/>
                  </a:ext>
                </a:extLst>
              </a:tr>
              <a:tr h="584732">
                <a:tc>
                  <a:txBody>
                    <a:bodyPr/>
                    <a:lstStyle/>
                    <a:p>
                      <a:pPr algn="l"/>
                      <a:r>
                        <a:rPr lang="en-US" sz="2000" dirty="0">
                          <a:latin typeface="Times New Roman" panose="02020603050405020304" pitchFamily="18" charset="0"/>
                          <a:cs typeface="Times New Roman" panose="02020603050405020304" pitchFamily="18" charset="0"/>
                        </a:rPr>
                        <a:t>XGBoost</a:t>
                      </a:r>
                    </a:p>
                  </a:txBody>
                  <a:tcPr/>
                </a:tc>
                <a:tc>
                  <a:txBody>
                    <a:bodyPr/>
                    <a:lstStyle/>
                    <a:p>
                      <a:pPr algn="ctr"/>
                      <a:r>
                        <a:rPr lang="en-US" sz="2000" dirty="0">
                          <a:latin typeface="Times New Roman" panose="02020603050405020304" pitchFamily="18" charset="0"/>
                          <a:cs typeface="Times New Roman" panose="02020603050405020304" pitchFamily="18" charset="0"/>
                        </a:rPr>
                        <a:t>0.9956</a:t>
                      </a:r>
                    </a:p>
                  </a:txBody>
                  <a:tcPr/>
                </a:tc>
                <a:tc>
                  <a:txBody>
                    <a:bodyPr/>
                    <a:lstStyle/>
                    <a:p>
                      <a:pPr algn="ctr"/>
                      <a:r>
                        <a:rPr lang="en-US" sz="2000" dirty="0">
                          <a:latin typeface="Times New Roman" panose="02020603050405020304" pitchFamily="18" charset="0"/>
                          <a:cs typeface="Times New Roman" panose="02020603050405020304" pitchFamily="18" charset="0"/>
                        </a:rPr>
                        <a:t>0.0064</a:t>
                      </a:r>
                    </a:p>
                  </a:txBody>
                  <a:tcPr/>
                </a:tc>
                <a:extLst>
                  <a:ext uri="{0D108BD9-81ED-4DB2-BD59-A6C34878D82A}">
                    <a16:rowId xmlns:a16="http://schemas.microsoft.com/office/drawing/2014/main" val="3339034932"/>
                  </a:ext>
                </a:extLst>
              </a:tr>
              <a:tr h="584732">
                <a:tc>
                  <a:txBody>
                    <a:bodyPr/>
                    <a:lstStyle/>
                    <a:p>
                      <a:pPr algn="l"/>
                      <a:r>
                        <a:rPr lang="en-US" sz="2000" dirty="0">
                          <a:latin typeface="Times New Roman" panose="02020603050405020304" pitchFamily="18" charset="0"/>
                          <a:cs typeface="Times New Roman" panose="02020603050405020304" pitchFamily="18" charset="0"/>
                        </a:rPr>
                        <a:t>SVM</a:t>
                      </a:r>
                    </a:p>
                  </a:txBody>
                  <a:tcPr/>
                </a:tc>
                <a:tc>
                  <a:txBody>
                    <a:bodyPr/>
                    <a:lstStyle/>
                    <a:p>
                      <a:pPr algn="ctr"/>
                      <a:r>
                        <a:rPr lang="en-US" sz="2000" dirty="0">
                          <a:latin typeface="Times New Roman" panose="02020603050405020304" pitchFamily="18" charset="0"/>
                          <a:cs typeface="Times New Roman" panose="02020603050405020304" pitchFamily="18" charset="0"/>
                        </a:rPr>
                        <a:t>0.9888</a:t>
                      </a:r>
                    </a:p>
                  </a:txBody>
                  <a:tcPr/>
                </a:tc>
                <a:tc>
                  <a:txBody>
                    <a:bodyPr/>
                    <a:lstStyle/>
                    <a:p>
                      <a:pPr algn="ctr"/>
                      <a:r>
                        <a:rPr lang="en-US" sz="2000" dirty="0">
                          <a:latin typeface="Times New Roman" panose="02020603050405020304" pitchFamily="18" charset="0"/>
                          <a:cs typeface="Times New Roman" panose="02020603050405020304" pitchFamily="18" charset="0"/>
                        </a:rPr>
                        <a:t>0.0164</a:t>
                      </a:r>
                    </a:p>
                  </a:txBody>
                  <a:tcPr/>
                </a:tc>
                <a:extLst>
                  <a:ext uri="{0D108BD9-81ED-4DB2-BD59-A6C34878D82A}">
                    <a16:rowId xmlns:a16="http://schemas.microsoft.com/office/drawing/2014/main" val="2387824552"/>
                  </a:ext>
                </a:extLst>
              </a:tr>
              <a:tr h="584732">
                <a:tc>
                  <a:txBody>
                    <a:bodyPr/>
                    <a:lstStyle/>
                    <a:p>
                      <a:pPr algn="l"/>
                      <a:r>
                        <a:rPr lang="en-US" sz="2000" dirty="0">
                          <a:latin typeface="Times New Roman" panose="02020603050405020304" pitchFamily="18" charset="0"/>
                          <a:cs typeface="Times New Roman" panose="02020603050405020304" pitchFamily="18" charset="0"/>
                        </a:rPr>
                        <a:t>RNN</a:t>
                      </a:r>
                    </a:p>
                  </a:txBody>
                  <a:tcPr/>
                </a:tc>
                <a:tc>
                  <a:txBody>
                    <a:bodyPr/>
                    <a:lstStyle/>
                    <a:p>
                      <a:pPr algn="ctr"/>
                      <a:r>
                        <a:rPr lang="en-US" sz="2000" dirty="0">
                          <a:latin typeface="Times New Roman" panose="02020603050405020304" pitchFamily="18" charset="0"/>
                          <a:cs typeface="Times New Roman" panose="02020603050405020304" pitchFamily="18" charset="0"/>
                        </a:rPr>
                        <a:t>0.9822</a:t>
                      </a:r>
                    </a:p>
                  </a:txBody>
                  <a:tcPr/>
                </a:tc>
                <a:tc>
                  <a:txBody>
                    <a:bodyPr/>
                    <a:lstStyle/>
                    <a:p>
                      <a:pPr algn="ctr"/>
                      <a:r>
                        <a:rPr lang="en-US" sz="2000" dirty="0">
                          <a:latin typeface="Times New Roman" panose="02020603050405020304" pitchFamily="18" charset="0"/>
                          <a:cs typeface="Times New Roman" panose="02020603050405020304" pitchFamily="18" charset="0"/>
                        </a:rPr>
                        <a:t>0.0262</a:t>
                      </a:r>
                    </a:p>
                  </a:txBody>
                  <a:tcPr/>
                </a:tc>
                <a:extLst>
                  <a:ext uri="{0D108BD9-81ED-4DB2-BD59-A6C34878D82A}">
                    <a16:rowId xmlns:a16="http://schemas.microsoft.com/office/drawing/2014/main" val="1314245885"/>
                  </a:ext>
                </a:extLst>
              </a:tr>
              <a:tr h="584732">
                <a:tc>
                  <a:txBody>
                    <a:bodyPr/>
                    <a:lstStyle/>
                    <a:p>
                      <a:pPr algn="l"/>
                      <a:r>
                        <a:rPr lang="en-US" sz="2000" dirty="0">
                          <a:latin typeface="Times New Roman" panose="02020603050405020304" pitchFamily="18" charset="0"/>
                          <a:cs typeface="Times New Roman" panose="02020603050405020304" pitchFamily="18" charset="0"/>
                        </a:rPr>
                        <a:t>LSTM</a:t>
                      </a:r>
                    </a:p>
                  </a:txBody>
                  <a:tcPr/>
                </a:tc>
                <a:tc>
                  <a:txBody>
                    <a:bodyPr/>
                    <a:lstStyle/>
                    <a:p>
                      <a:pPr algn="ctr"/>
                      <a:r>
                        <a:rPr lang="en-US" sz="2000" dirty="0">
                          <a:latin typeface="Times New Roman" panose="02020603050405020304" pitchFamily="18" charset="0"/>
                          <a:cs typeface="Times New Roman" panose="02020603050405020304" pitchFamily="18" charset="0"/>
                        </a:rPr>
                        <a:t>0.9894</a:t>
                      </a:r>
                    </a:p>
                  </a:txBody>
                  <a:tcPr/>
                </a:tc>
                <a:tc>
                  <a:txBody>
                    <a:bodyPr/>
                    <a:lstStyle/>
                    <a:p>
                      <a:pPr algn="ctr"/>
                      <a:r>
                        <a:rPr lang="en-US" sz="2000" dirty="0">
                          <a:latin typeface="Times New Roman" panose="02020603050405020304" pitchFamily="18" charset="0"/>
                          <a:cs typeface="Times New Roman" panose="02020603050405020304" pitchFamily="18" charset="0"/>
                        </a:rPr>
                        <a:t>0.0155</a:t>
                      </a:r>
                    </a:p>
                  </a:txBody>
                  <a:tcPr/>
                </a:tc>
                <a:extLst>
                  <a:ext uri="{0D108BD9-81ED-4DB2-BD59-A6C34878D82A}">
                    <a16:rowId xmlns:a16="http://schemas.microsoft.com/office/drawing/2014/main" val="3908988788"/>
                  </a:ext>
                </a:extLst>
              </a:tr>
            </a:tbl>
          </a:graphicData>
        </a:graphic>
      </p:graphicFrame>
    </p:spTree>
    <p:extLst>
      <p:ext uri="{BB962C8B-B14F-4D97-AF65-F5344CB8AC3E}">
        <p14:creationId xmlns:p14="http://schemas.microsoft.com/office/powerpoint/2010/main" val="3484366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11504-5CC2-4206-8B6B-28F432A053CC}"/>
              </a:ext>
            </a:extLst>
          </p:cNvPr>
          <p:cNvSpPr>
            <a:spLocks noGrp="1"/>
          </p:cNvSpPr>
          <p:nvPr>
            <p:ph type="title" idx="4294967295"/>
          </p:nvPr>
        </p:nvSpPr>
        <p:spPr>
          <a:xfrm>
            <a:off x="620280" y="387288"/>
            <a:ext cx="9604375" cy="823912"/>
          </a:xfrm>
        </p:spPr>
        <p:txBody>
          <a:bodyPr>
            <a:normAutofit/>
          </a:bodyPr>
          <a:lstStyle/>
          <a:p>
            <a:r>
              <a:rPr lang="en-US" sz="4000" dirty="0">
                <a:latin typeface="Century Schoolbook" panose="02040604050505020304" pitchFamily="18" charset="0"/>
                <a:cs typeface="Calibri" panose="020F0502020204030204" pitchFamily="34" charset="0"/>
              </a:rPr>
              <a:t>Prediction of Next Day</a:t>
            </a:r>
          </a:p>
        </p:txBody>
      </p:sp>
      <p:sp>
        <p:nvSpPr>
          <p:cNvPr id="4" name="Text Placeholder 3">
            <a:extLst>
              <a:ext uri="{FF2B5EF4-FFF2-40B4-BE49-F238E27FC236}">
                <a16:creationId xmlns:a16="http://schemas.microsoft.com/office/drawing/2014/main" id="{95D8F913-85E2-41E9-92F8-2F3FD6FE4F06}"/>
              </a:ext>
            </a:extLst>
          </p:cNvPr>
          <p:cNvSpPr>
            <a:spLocks noGrp="1"/>
          </p:cNvSpPr>
          <p:nvPr>
            <p:ph type="body" sz="half" idx="4294967295"/>
          </p:nvPr>
        </p:nvSpPr>
        <p:spPr>
          <a:xfrm>
            <a:off x="0" y="2971800"/>
            <a:ext cx="3549650" cy="1828800"/>
          </a:xfrm>
        </p:spPr>
        <p:txBody>
          <a:bodyPr/>
          <a:lstStyle/>
          <a:p>
            <a:endParaRPr lang="en-US" dirty="0"/>
          </a:p>
          <a:p>
            <a:endParaRPr lang="en-US" dirty="0"/>
          </a:p>
        </p:txBody>
      </p:sp>
      <p:graphicFrame>
        <p:nvGraphicFramePr>
          <p:cNvPr id="7" name="Table 8">
            <a:extLst>
              <a:ext uri="{FF2B5EF4-FFF2-40B4-BE49-F238E27FC236}">
                <a16:creationId xmlns:a16="http://schemas.microsoft.com/office/drawing/2014/main" id="{4B566C30-6B27-41B8-B2D0-7DC1A7B0D40C}"/>
              </a:ext>
            </a:extLst>
          </p:cNvPr>
          <p:cNvGraphicFramePr>
            <a:graphicFrameLocks noGrp="1"/>
          </p:cNvGraphicFramePr>
          <p:nvPr/>
        </p:nvGraphicFramePr>
        <p:xfrm>
          <a:off x="1774825" y="1583850"/>
          <a:ext cx="8449830" cy="4282561"/>
        </p:xfrm>
        <a:graphic>
          <a:graphicData uri="http://schemas.openxmlformats.org/drawingml/2006/table">
            <a:tbl>
              <a:tblPr firstRow="1" bandRow="1">
                <a:tableStyleId>{5C22544A-7EE6-4342-B048-85BDC9FD1C3A}</a:tableStyleId>
              </a:tblPr>
              <a:tblGrid>
                <a:gridCol w="3477310">
                  <a:extLst>
                    <a:ext uri="{9D8B030D-6E8A-4147-A177-3AD203B41FA5}">
                      <a16:colId xmlns:a16="http://schemas.microsoft.com/office/drawing/2014/main" val="4025907161"/>
                    </a:ext>
                  </a:extLst>
                </a:gridCol>
                <a:gridCol w="2337413">
                  <a:extLst>
                    <a:ext uri="{9D8B030D-6E8A-4147-A177-3AD203B41FA5}">
                      <a16:colId xmlns:a16="http://schemas.microsoft.com/office/drawing/2014/main" val="1687433361"/>
                    </a:ext>
                  </a:extLst>
                </a:gridCol>
                <a:gridCol w="2635107">
                  <a:extLst>
                    <a:ext uri="{9D8B030D-6E8A-4147-A177-3AD203B41FA5}">
                      <a16:colId xmlns:a16="http://schemas.microsoft.com/office/drawing/2014/main" val="3912244065"/>
                    </a:ext>
                  </a:extLst>
                </a:gridCol>
              </a:tblGrid>
              <a:tr h="660769">
                <a:tc>
                  <a:txBody>
                    <a:bodyPr/>
                    <a:lstStyle/>
                    <a:p>
                      <a:pPr algn="ctr"/>
                      <a:r>
                        <a:rPr lang="en-US" dirty="0">
                          <a:latin typeface="Times New Roman" panose="02020603050405020304" pitchFamily="18" charset="0"/>
                          <a:cs typeface="Times New Roman" panose="02020603050405020304" pitchFamily="18" charset="0"/>
                        </a:rPr>
                        <a:t>Method</a:t>
                      </a:r>
                    </a:p>
                  </a:txBody>
                  <a:tcPr/>
                </a:tc>
                <a:tc>
                  <a:txBody>
                    <a:bodyPr/>
                    <a:lstStyle/>
                    <a:p>
                      <a:pPr algn="ctr"/>
                      <a:r>
                        <a:rPr lang="en-US" dirty="0">
                          <a:latin typeface="Times New Roman" panose="02020603050405020304" pitchFamily="18" charset="0"/>
                          <a:cs typeface="Times New Roman" panose="02020603050405020304" pitchFamily="18" charset="0"/>
                        </a:rPr>
                        <a:t>Actual last Bitcoin Price</a:t>
                      </a:r>
                    </a:p>
                  </a:txBody>
                  <a:tcPr/>
                </a:tc>
                <a:tc>
                  <a:txBody>
                    <a:bodyPr/>
                    <a:lstStyle/>
                    <a:p>
                      <a:pPr algn="ctr"/>
                      <a:r>
                        <a:rPr lang="en-US" dirty="0">
                          <a:latin typeface="Times New Roman" panose="02020603050405020304" pitchFamily="18" charset="0"/>
                          <a:cs typeface="Times New Roman" panose="02020603050405020304" pitchFamily="18" charset="0"/>
                        </a:rPr>
                        <a:t>Predicted</a:t>
                      </a:r>
                    </a:p>
                  </a:txBody>
                  <a:tcPr/>
                </a:tc>
                <a:extLst>
                  <a:ext uri="{0D108BD9-81ED-4DB2-BD59-A6C34878D82A}">
                    <a16:rowId xmlns:a16="http://schemas.microsoft.com/office/drawing/2014/main" val="2848895559"/>
                  </a:ext>
                </a:extLst>
              </a:tr>
              <a:tr h="60363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Decision tree</a:t>
                      </a:r>
                    </a:p>
                  </a:txBody>
                  <a:tcPr/>
                </a:tc>
                <a:tc rowSpan="6">
                  <a:txBody>
                    <a:bodyPr/>
                    <a:lstStyle/>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84672</a:t>
                      </a:r>
                    </a:p>
                  </a:txBody>
                  <a:tcPr/>
                </a:tc>
                <a:tc>
                  <a:txBody>
                    <a:bodyPr/>
                    <a:lstStyle/>
                    <a:p>
                      <a:pPr algn="ctr"/>
                      <a:r>
                        <a:rPr lang="en-US" dirty="0">
                          <a:latin typeface="Times New Roman" panose="02020603050405020304" pitchFamily="18" charset="0"/>
                          <a:cs typeface="Times New Roman" panose="02020603050405020304" pitchFamily="18" charset="0"/>
                        </a:rPr>
                        <a:t>90999</a:t>
                      </a:r>
                    </a:p>
                  </a:txBody>
                  <a:tcPr/>
                </a:tc>
                <a:extLst>
                  <a:ext uri="{0D108BD9-81ED-4DB2-BD59-A6C34878D82A}">
                    <a16:rowId xmlns:a16="http://schemas.microsoft.com/office/drawing/2014/main" val="3498202823"/>
                  </a:ext>
                </a:extLst>
              </a:tr>
              <a:tr h="603632">
                <a:tc>
                  <a:txBody>
                    <a:bodyPr/>
                    <a:lstStyle/>
                    <a:p>
                      <a:pPr algn="l"/>
                      <a:r>
                        <a:rPr lang="en-US" dirty="0">
                          <a:latin typeface="Times New Roman" panose="02020603050405020304" pitchFamily="18" charset="0"/>
                          <a:cs typeface="Times New Roman" panose="02020603050405020304" pitchFamily="18" charset="0"/>
                        </a:rPr>
                        <a:t>Random Forest</a:t>
                      </a:r>
                    </a:p>
                  </a:txBody>
                  <a:tcPr/>
                </a:tc>
                <a:tc vMerge="1">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85945</a:t>
                      </a:r>
                    </a:p>
                  </a:txBody>
                  <a:tcPr/>
                </a:tc>
                <a:extLst>
                  <a:ext uri="{0D108BD9-81ED-4DB2-BD59-A6C34878D82A}">
                    <a16:rowId xmlns:a16="http://schemas.microsoft.com/office/drawing/2014/main" val="484667564"/>
                  </a:ext>
                </a:extLst>
              </a:tr>
              <a:tr h="603632">
                <a:tc>
                  <a:txBody>
                    <a:bodyPr/>
                    <a:lstStyle/>
                    <a:p>
                      <a:pPr algn="l"/>
                      <a:r>
                        <a:rPr lang="en-US" dirty="0">
                          <a:latin typeface="Times New Roman" panose="02020603050405020304" pitchFamily="18" charset="0"/>
                          <a:cs typeface="Times New Roman" panose="02020603050405020304" pitchFamily="18" charset="0"/>
                        </a:rPr>
                        <a:t>XGBoost</a:t>
                      </a:r>
                    </a:p>
                  </a:txBody>
                  <a:tcPr/>
                </a:tc>
                <a:tc vMerge="1">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85945</a:t>
                      </a:r>
                    </a:p>
                  </a:txBody>
                  <a:tcPr/>
                </a:tc>
                <a:extLst>
                  <a:ext uri="{0D108BD9-81ED-4DB2-BD59-A6C34878D82A}">
                    <a16:rowId xmlns:a16="http://schemas.microsoft.com/office/drawing/2014/main" val="3339034932"/>
                  </a:ext>
                </a:extLst>
              </a:tr>
              <a:tr h="603632">
                <a:tc>
                  <a:txBody>
                    <a:bodyPr/>
                    <a:lstStyle/>
                    <a:p>
                      <a:pPr algn="l"/>
                      <a:r>
                        <a:rPr lang="en-US" dirty="0">
                          <a:latin typeface="Times New Roman" panose="02020603050405020304" pitchFamily="18" charset="0"/>
                          <a:cs typeface="Times New Roman" panose="02020603050405020304" pitchFamily="18" charset="0"/>
                        </a:rPr>
                        <a:t>SVM</a:t>
                      </a:r>
                    </a:p>
                  </a:txBody>
                  <a:tcPr/>
                </a:tc>
                <a:tc vMerge="1">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84440</a:t>
                      </a:r>
                    </a:p>
                  </a:txBody>
                  <a:tcPr/>
                </a:tc>
                <a:extLst>
                  <a:ext uri="{0D108BD9-81ED-4DB2-BD59-A6C34878D82A}">
                    <a16:rowId xmlns:a16="http://schemas.microsoft.com/office/drawing/2014/main" val="2387824552"/>
                  </a:ext>
                </a:extLst>
              </a:tr>
              <a:tr h="603632">
                <a:tc>
                  <a:txBody>
                    <a:bodyPr/>
                    <a:lstStyle/>
                    <a:p>
                      <a:pPr algn="l"/>
                      <a:r>
                        <a:rPr lang="en-US" dirty="0">
                          <a:latin typeface="Times New Roman" panose="02020603050405020304" pitchFamily="18" charset="0"/>
                          <a:cs typeface="Times New Roman" panose="02020603050405020304" pitchFamily="18" charset="0"/>
                        </a:rPr>
                        <a:t>RNN</a:t>
                      </a:r>
                    </a:p>
                  </a:txBody>
                  <a:tcPr/>
                </a:tc>
                <a:tc vMerge="1">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80734</a:t>
                      </a:r>
                    </a:p>
                  </a:txBody>
                  <a:tcPr/>
                </a:tc>
                <a:extLst>
                  <a:ext uri="{0D108BD9-81ED-4DB2-BD59-A6C34878D82A}">
                    <a16:rowId xmlns:a16="http://schemas.microsoft.com/office/drawing/2014/main" val="1314245885"/>
                  </a:ext>
                </a:extLst>
              </a:tr>
              <a:tr h="603632">
                <a:tc>
                  <a:txBody>
                    <a:bodyPr/>
                    <a:lstStyle/>
                    <a:p>
                      <a:pPr algn="l"/>
                      <a:r>
                        <a:rPr lang="en-US" dirty="0">
                          <a:latin typeface="Times New Roman" panose="02020603050405020304" pitchFamily="18" charset="0"/>
                          <a:cs typeface="Times New Roman" panose="02020603050405020304" pitchFamily="18" charset="0"/>
                        </a:rPr>
                        <a:t>LSTM</a:t>
                      </a:r>
                    </a:p>
                  </a:txBody>
                  <a:tcPr/>
                </a:tc>
                <a:tc vMerge="1">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85997</a:t>
                      </a:r>
                    </a:p>
                  </a:txBody>
                  <a:tcPr/>
                </a:tc>
                <a:extLst>
                  <a:ext uri="{0D108BD9-81ED-4DB2-BD59-A6C34878D82A}">
                    <a16:rowId xmlns:a16="http://schemas.microsoft.com/office/drawing/2014/main" val="3908988788"/>
                  </a:ext>
                </a:extLst>
              </a:tr>
            </a:tbl>
          </a:graphicData>
        </a:graphic>
      </p:graphicFrame>
    </p:spTree>
    <p:extLst>
      <p:ext uri="{BB962C8B-B14F-4D97-AF65-F5344CB8AC3E}">
        <p14:creationId xmlns:p14="http://schemas.microsoft.com/office/powerpoint/2010/main" val="2399177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A718C-9A74-463D-93F3-7BFF48A5D7A9}"/>
              </a:ext>
            </a:extLst>
          </p:cNvPr>
          <p:cNvSpPr>
            <a:spLocks noGrp="1"/>
          </p:cNvSpPr>
          <p:nvPr>
            <p:ph type="title"/>
          </p:nvPr>
        </p:nvSpPr>
        <p:spPr>
          <a:xfrm>
            <a:off x="1484311" y="685800"/>
            <a:ext cx="10018713" cy="941119"/>
          </a:xfrm>
        </p:spPr>
        <p:txBody>
          <a:bodyPr/>
          <a:lstStyle/>
          <a:p>
            <a:r>
              <a:rPr lang="en-US" dirty="0">
                <a:latin typeface="Century Schoolbook"/>
              </a:rPr>
              <a:t>Conclusion</a:t>
            </a:r>
          </a:p>
        </p:txBody>
      </p:sp>
      <p:sp>
        <p:nvSpPr>
          <p:cNvPr id="3" name="Content Placeholder 2">
            <a:extLst>
              <a:ext uri="{FF2B5EF4-FFF2-40B4-BE49-F238E27FC236}">
                <a16:creationId xmlns:a16="http://schemas.microsoft.com/office/drawing/2014/main" id="{A6BCABFE-CBAF-4BCC-A309-D216C51D500A}"/>
              </a:ext>
            </a:extLst>
          </p:cNvPr>
          <p:cNvSpPr>
            <a:spLocks noGrp="1"/>
          </p:cNvSpPr>
          <p:nvPr>
            <p:ph idx="1"/>
          </p:nvPr>
        </p:nvSpPr>
        <p:spPr>
          <a:xfrm>
            <a:off x="1484310" y="1840675"/>
            <a:ext cx="10018713" cy="3950525"/>
          </a:xfrm>
        </p:spPr>
        <p:txBody>
          <a:bodyPr>
            <a:normAutofit fontScale="85000" lnSpcReduction="20000"/>
          </a:bodyPr>
          <a:lstStyle/>
          <a:p>
            <a:pPr>
              <a:lnSpc>
                <a:spcPct val="160000"/>
              </a:lnSpc>
            </a:pPr>
            <a:r>
              <a:rPr lang="en-US" dirty="0">
                <a:latin typeface="Times New Roman" panose="02020603050405020304" pitchFamily="18" charset="0"/>
                <a:cs typeface="Times New Roman" panose="02020603050405020304" pitchFamily="18" charset="0"/>
              </a:rPr>
              <a:t>The primary objective of this project was to predict Bitcoin prices using machine learning methods and macroeconomic indicators, such as the Federal Reserve interest rate, USD index, gold and oil prices, and the Nasdaq index.</a:t>
            </a:r>
          </a:p>
          <a:p>
            <a:pPr>
              <a:lnSpc>
                <a:spcPct val="160000"/>
              </a:lnSpc>
            </a:pPr>
            <a:r>
              <a:rPr lang="en-US" dirty="0">
                <a:latin typeface="Times New Roman" panose="02020603050405020304" pitchFamily="18" charset="0"/>
                <a:cs typeface="Times New Roman" panose="02020603050405020304" pitchFamily="18" charset="0"/>
              </a:rPr>
              <a:t> The results demonstrated that the Random Forest model achieved the highest accuracy, with an R² score of 0.9967 and an MSE of 0.0048, highlighting its ability to capture complex patterns between macroeconomic variables and Bitcoin price fluctuations. </a:t>
            </a:r>
          </a:p>
          <a:p>
            <a:pPr>
              <a:lnSpc>
                <a:spcPct val="160000"/>
              </a:lnSpc>
            </a:pPr>
            <a:r>
              <a:rPr lang="en-US" dirty="0">
                <a:latin typeface="Times New Roman" panose="02020603050405020304" pitchFamily="18" charset="0"/>
                <a:cs typeface="Times New Roman" panose="02020603050405020304" pitchFamily="18" charset="0"/>
              </a:rPr>
              <a:t>Other models, including XGBoost and LSTM, also performed well, underscoring the effectiveness of ensemble boosting methods and neural networks for time-series forecasting. </a:t>
            </a:r>
          </a:p>
        </p:txBody>
      </p:sp>
    </p:spTree>
    <p:extLst>
      <p:ext uri="{BB962C8B-B14F-4D97-AF65-F5344CB8AC3E}">
        <p14:creationId xmlns:p14="http://schemas.microsoft.com/office/powerpoint/2010/main" val="3859542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F8C7C33-6B0B-4A06-877F-5F0DB66E8C80}"/>
              </a:ext>
            </a:extLst>
          </p:cNvPr>
          <p:cNvSpPr txBox="1"/>
          <p:nvPr/>
        </p:nvSpPr>
        <p:spPr>
          <a:xfrm>
            <a:off x="2243580" y="2253006"/>
            <a:ext cx="8974317" cy="1569660"/>
          </a:xfrm>
          <a:prstGeom prst="rect">
            <a:avLst/>
          </a:prstGeom>
          <a:noFill/>
        </p:spPr>
        <p:txBody>
          <a:bodyPr wrap="square" rtlCol="0">
            <a:spAutoFit/>
          </a:bodyPr>
          <a:lstStyle/>
          <a:p>
            <a:r>
              <a:rPr lang="en-US" sz="9600" dirty="0">
                <a:ln w="0"/>
                <a:solidFill>
                  <a:schemeClr val="accent1"/>
                </a:solidFill>
                <a:effectLst>
                  <a:outerShdw blurRad="38100" dist="25400" dir="5400000" algn="ctr" rotWithShape="0">
                    <a:srgbClr val="6E747A">
                      <a:alpha val="43000"/>
                    </a:srgbClr>
                  </a:outerShdw>
                </a:effectLst>
                <a:latin typeface="Century Schoolbook" panose="02040604050505020304" pitchFamily="18" charset="0"/>
              </a:rPr>
              <a:t>THANK YOU!</a:t>
            </a:r>
          </a:p>
        </p:txBody>
      </p:sp>
    </p:spTree>
    <p:extLst>
      <p:ext uri="{BB962C8B-B14F-4D97-AF65-F5344CB8AC3E}">
        <p14:creationId xmlns:p14="http://schemas.microsoft.com/office/powerpoint/2010/main" val="4029878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line chart&#10;&#10;Description automatically generated">
            <a:extLst>
              <a:ext uri="{FF2B5EF4-FFF2-40B4-BE49-F238E27FC236}">
                <a16:creationId xmlns:a16="http://schemas.microsoft.com/office/drawing/2014/main" id="{B1A02061-5598-4917-8DA7-3D6EE227F5E2}"/>
              </a:ext>
            </a:extLst>
          </p:cNvPr>
          <p:cNvPicPr>
            <a:picLocks noChangeAspect="1"/>
          </p:cNvPicPr>
          <p:nvPr/>
        </p:nvPicPr>
        <p:blipFill>
          <a:blip r:embed="rId2"/>
          <a:stretch>
            <a:fillRect/>
          </a:stretch>
        </p:blipFill>
        <p:spPr>
          <a:xfrm>
            <a:off x="7221006" y="48475"/>
            <a:ext cx="4867275" cy="3095625"/>
          </a:xfrm>
          <a:prstGeom prst="rect">
            <a:avLst/>
          </a:prstGeom>
        </p:spPr>
      </p:pic>
      <p:pic>
        <p:nvPicPr>
          <p:cNvPr id="6" name="Picture 5" descr="Chart, line chart&#10;&#10;Description automatically generated">
            <a:extLst>
              <a:ext uri="{FF2B5EF4-FFF2-40B4-BE49-F238E27FC236}">
                <a16:creationId xmlns:a16="http://schemas.microsoft.com/office/drawing/2014/main" id="{4FA7A97F-39D5-40B2-AB33-0092D95CC7F9}"/>
              </a:ext>
            </a:extLst>
          </p:cNvPr>
          <p:cNvPicPr>
            <a:picLocks noChangeAspect="1"/>
          </p:cNvPicPr>
          <p:nvPr/>
        </p:nvPicPr>
        <p:blipFill>
          <a:blip r:embed="rId3"/>
          <a:stretch>
            <a:fillRect/>
          </a:stretch>
        </p:blipFill>
        <p:spPr>
          <a:xfrm>
            <a:off x="6992406" y="3542460"/>
            <a:ext cx="5095875" cy="3171825"/>
          </a:xfrm>
          <a:prstGeom prst="rect">
            <a:avLst/>
          </a:prstGeom>
        </p:spPr>
      </p:pic>
      <p:pic>
        <p:nvPicPr>
          <p:cNvPr id="8" name="Picture 7">
            <a:extLst>
              <a:ext uri="{FF2B5EF4-FFF2-40B4-BE49-F238E27FC236}">
                <a16:creationId xmlns:a16="http://schemas.microsoft.com/office/drawing/2014/main" id="{DB5C6B3C-D913-43E2-AAB5-4BFF4E311421}"/>
              </a:ext>
            </a:extLst>
          </p:cNvPr>
          <p:cNvPicPr>
            <a:picLocks noChangeAspect="1"/>
          </p:cNvPicPr>
          <p:nvPr/>
        </p:nvPicPr>
        <p:blipFill>
          <a:blip r:embed="rId4"/>
          <a:stretch>
            <a:fillRect/>
          </a:stretch>
        </p:blipFill>
        <p:spPr>
          <a:xfrm>
            <a:off x="1604201" y="330159"/>
            <a:ext cx="2590800" cy="6365273"/>
          </a:xfrm>
          <a:prstGeom prst="rect">
            <a:avLst/>
          </a:prstGeom>
        </p:spPr>
      </p:pic>
      <p:sp>
        <p:nvSpPr>
          <p:cNvPr id="9" name="TextBox 8">
            <a:extLst>
              <a:ext uri="{FF2B5EF4-FFF2-40B4-BE49-F238E27FC236}">
                <a16:creationId xmlns:a16="http://schemas.microsoft.com/office/drawing/2014/main" id="{725BFC6F-AE00-419F-9F5B-559C1551E6CF}"/>
              </a:ext>
            </a:extLst>
          </p:cNvPr>
          <p:cNvSpPr txBox="1"/>
          <p:nvPr/>
        </p:nvSpPr>
        <p:spPr>
          <a:xfrm>
            <a:off x="4119587" y="574734"/>
            <a:ext cx="3101419" cy="954107"/>
          </a:xfrm>
          <a:prstGeom prst="rect">
            <a:avLst/>
          </a:prstGeom>
          <a:noFill/>
        </p:spPr>
        <p:txBody>
          <a:bodyPr wrap="square" rtlCol="0">
            <a:spAutoFit/>
          </a:bodyPr>
          <a:lstStyle/>
          <a:p>
            <a:pPr algn="ctr"/>
            <a:r>
              <a:rPr lang="en-US" sz="2800" dirty="0">
                <a:latin typeface="Century Schoolbook" panose="02040604050505020304" pitchFamily="18" charset="0"/>
                <a:cs typeface="Calibri" panose="020F0502020204030204" pitchFamily="34" charset="0"/>
              </a:rPr>
              <a:t>Prediction of Next 30 Days</a:t>
            </a:r>
          </a:p>
        </p:txBody>
      </p:sp>
    </p:spTree>
    <p:extLst>
      <p:ext uri="{BB962C8B-B14F-4D97-AF65-F5344CB8AC3E}">
        <p14:creationId xmlns:p14="http://schemas.microsoft.com/office/powerpoint/2010/main" val="1649679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DFB0F-E52A-4D13-A677-39359FF6047D}"/>
              </a:ext>
            </a:extLst>
          </p:cNvPr>
          <p:cNvSpPr>
            <a:spLocks noGrp="1"/>
          </p:cNvSpPr>
          <p:nvPr>
            <p:ph type="title"/>
          </p:nvPr>
        </p:nvSpPr>
        <p:spPr/>
        <p:txBody>
          <a:bodyPr/>
          <a:lstStyle/>
          <a:p>
            <a:r>
              <a:rPr lang="en-US" dirty="0">
                <a:latin typeface="Century Schoolbook" panose="02040604050505020304" pitchFamily="18" charset="0"/>
              </a:rPr>
              <a:t>References</a:t>
            </a:r>
          </a:p>
        </p:txBody>
      </p:sp>
      <p:sp>
        <p:nvSpPr>
          <p:cNvPr id="3" name="Content Placeholder 2">
            <a:extLst>
              <a:ext uri="{FF2B5EF4-FFF2-40B4-BE49-F238E27FC236}">
                <a16:creationId xmlns:a16="http://schemas.microsoft.com/office/drawing/2014/main" id="{162CDB3C-AB67-4754-ABDE-4B44679D58BF}"/>
              </a:ext>
            </a:extLst>
          </p:cNvPr>
          <p:cNvSpPr>
            <a:spLocks noGrp="1"/>
          </p:cNvSpPr>
          <p:nvPr>
            <p:ph idx="1"/>
          </p:nvPr>
        </p:nvSpPr>
        <p:spPr>
          <a:xfrm>
            <a:off x="1635139" y="3047999"/>
            <a:ext cx="10018713" cy="3124201"/>
          </a:xfrm>
        </p:spPr>
        <p:txBody>
          <a:bodyPr>
            <a:normAutofit fontScale="70000" lnSpcReduction="20000"/>
          </a:bodyPr>
          <a:lstStyle/>
          <a:p>
            <a:pPr marL="342900" marR="0" lvl="0" indent="-342900">
              <a:spcBef>
                <a:spcPts val="0"/>
              </a:spcBef>
              <a:spcAft>
                <a:spcPts val="500"/>
              </a:spcAft>
              <a:buFont typeface="Symbol" panose="05050102010706020507" pitchFamily="18" charset="2"/>
              <a:buChar char=""/>
              <a:tabLst>
                <a:tab pos="457200" algn="l"/>
              </a:tabLst>
            </a:pPr>
            <a:endParaRPr lang="en-US" sz="18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spcBef>
                <a:spcPts val="0"/>
              </a:spcBef>
              <a:spcAft>
                <a:spcPts val="500"/>
              </a:spcAft>
              <a:buFont typeface="Symbol" panose="05050102010706020507" pitchFamily="18" charset="2"/>
              <a:buChar char=""/>
              <a:tabLst>
                <a:tab pos="457200" algn="l"/>
              </a:tabLst>
            </a:pPr>
            <a:r>
              <a:rPr lang="en-US" sz="2600" b="0" dirty="0">
                <a:solidFill>
                  <a:srgbClr val="000000"/>
                </a:solidFill>
                <a:effectLst/>
                <a:latin typeface="Century Schoolbook" panose="02040604050505020304" pitchFamily="18" charset="0"/>
                <a:ea typeface="Times New Roman" panose="02020603050405020304" pitchFamily="18" charset="0"/>
                <a:cs typeface="Calibri" panose="020F0502020204030204" pitchFamily="34" charset="0"/>
              </a:rPr>
              <a:t>Prashant Sharma, </a:t>
            </a:r>
            <a:r>
              <a:rPr lang="en-US" sz="2600" b="0" dirty="0">
                <a:solidFill>
                  <a:srgbClr val="222222"/>
                </a:solidFill>
                <a:effectLst/>
                <a:latin typeface="Century Schoolbook" panose="02040604050505020304" pitchFamily="18" charset="0"/>
                <a:ea typeface="Times New Roman" panose="02020603050405020304" pitchFamily="18" charset="0"/>
                <a:cs typeface="Calibri" panose="020F0502020204030204" pitchFamily="34" charset="0"/>
              </a:rPr>
              <a:t>Machine Learning for Stock Market Prediction </a:t>
            </a:r>
            <a:endParaRPr lang="en-US" sz="2600" b="1" dirty="0">
              <a:effectLst/>
              <a:latin typeface="Century Schoolbook" panose="02040604050505020304" pitchFamily="18" charset="0"/>
              <a:ea typeface="Times New Roman" panose="02020603050405020304" pitchFamily="18" charset="0"/>
              <a:cs typeface="Calibri" panose="020F0502020204030204" pitchFamily="34" charset="0"/>
            </a:endParaRPr>
          </a:p>
          <a:p>
            <a:pPr marL="171450" marR="0" indent="0">
              <a:spcBef>
                <a:spcPts val="0"/>
              </a:spcBef>
              <a:spcAft>
                <a:spcPts val="500"/>
              </a:spcAft>
              <a:buNone/>
            </a:pPr>
            <a:r>
              <a:rPr lang="en-US" sz="2600" b="1" dirty="0">
                <a:solidFill>
                  <a:srgbClr val="222222"/>
                </a:solidFill>
                <a:effectLst/>
                <a:latin typeface="Century Schoolbook" panose="02040604050505020304" pitchFamily="18" charset="0"/>
                <a:ea typeface="Times New Roman" panose="02020603050405020304" pitchFamily="18" charset="0"/>
                <a:cs typeface="Calibri" panose="020F0502020204030204" pitchFamily="34" charset="0"/>
              </a:rPr>
              <a:t>	(</a:t>
            </a:r>
            <a:r>
              <a:rPr lang="en-US" sz="2600" b="1" u="sng" dirty="0">
                <a:solidFill>
                  <a:srgbClr val="000000"/>
                </a:solidFill>
                <a:effectLst/>
                <a:latin typeface="Century Schoolbook" panose="02040604050505020304" pitchFamily="18" charset="0"/>
                <a:ea typeface="Times New Roman" panose="02020603050405020304" pitchFamily="18" charset="0"/>
                <a:cs typeface="Calibri" panose="020F0502020204030204" pitchFamily="34" charset="0"/>
                <a:hlinkClick r:id="rId2"/>
              </a:rPr>
              <a:t>https://www.analyticsvidhya.com/blog/2021/10/machine-learning-for-stock-market-prediction-with-step-by-step-implementation/?custom=TwBL912</a:t>
            </a:r>
            <a:r>
              <a:rPr lang="en-US" sz="2600" b="1" dirty="0">
                <a:solidFill>
                  <a:srgbClr val="222222"/>
                </a:solidFill>
                <a:effectLst/>
                <a:latin typeface="Century Schoolbook" panose="02040604050505020304" pitchFamily="18" charset="0"/>
                <a:ea typeface="Times New Roman" panose="02020603050405020304" pitchFamily="18" charset="0"/>
                <a:cs typeface="Calibri" panose="020F0502020204030204" pitchFamily="34" charset="0"/>
              </a:rPr>
              <a:t>)</a:t>
            </a:r>
            <a:endParaRPr lang="en-US" sz="2600" b="1" dirty="0">
              <a:effectLst/>
              <a:latin typeface="Century Schoolbook" panose="02040604050505020304" pitchFamily="18" charset="0"/>
              <a:ea typeface="Times New Roman" panose="02020603050405020304" pitchFamily="18" charset="0"/>
              <a:cs typeface="Calibri" panose="020F0502020204030204" pitchFamily="34" charset="0"/>
            </a:endParaRPr>
          </a:p>
          <a:p>
            <a:pPr marL="342900" marR="0" lvl="0" indent="-342900">
              <a:spcBef>
                <a:spcPts val="0"/>
              </a:spcBef>
              <a:spcAft>
                <a:spcPts val="500"/>
              </a:spcAft>
              <a:buFont typeface="Symbol" panose="05050102010706020507" pitchFamily="18" charset="2"/>
              <a:buChar char=""/>
              <a:tabLst>
                <a:tab pos="457200" algn="l"/>
              </a:tabLst>
            </a:pPr>
            <a:r>
              <a:rPr lang="en-US" sz="2600" b="0" dirty="0">
                <a:solidFill>
                  <a:srgbClr val="222222"/>
                </a:solidFill>
                <a:effectLst/>
                <a:latin typeface="Century Schoolbook" panose="02040604050505020304" pitchFamily="18" charset="0"/>
                <a:ea typeface="Times New Roman" panose="02020603050405020304" pitchFamily="18" charset="0"/>
                <a:cs typeface="Calibri" panose="020F0502020204030204" pitchFamily="34" charset="0"/>
              </a:rPr>
              <a:t>Stock Price Prediction- Machine Learning</a:t>
            </a:r>
            <a:endParaRPr lang="en-US" sz="2600" b="1" dirty="0">
              <a:effectLst/>
              <a:latin typeface="Century Schoolbook" panose="02040604050505020304" pitchFamily="18" charset="0"/>
              <a:ea typeface="Times New Roman" panose="02020603050405020304" pitchFamily="18" charset="0"/>
              <a:cs typeface="Calibri" panose="020F0502020204030204" pitchFamily="34" charset="0"/>
            </a:endParaRPr>
          </a:p>
          <a:p>
            <a:pPr marL="0" marR="0" indent="0">
              <a:spcBef>
                <a:spcPts val="0"/>
              </a:spcBef>
              <a:buNone/>
            </a:pPr>
            <a:r>
              <a:rPr lang="en-US" sz="2600" b="1" dirty="0">
                <a:solidFill>
                  <a:srgbClr val="222222"/>
                </a:solidFill>
                <a:effectLst/>
                <a:latin typeface="Century Schoolbook" panose="02040604050505020304" pitchFamily="18" charset="0"/>
                <a:ea typeface="Times New Roman" panose="02020603050405020304" pitchFamily="18" charset="0"/>
                <a:cs typeface="Calibri" panose="020F0502020204030204" pitchFamily="34" charset="0"/>
              </a:rPr>
              <a:t>	(</a:t>
            </a:r>
            <a:r>
              <a:rPr lang="en-US" sz="2600" b="1" u="sng" dirty="0">
                <a:solidFill>
                  <a:srgbClr val="000000"/>
                </a:solidFill>
                <a:effectLst/>
                <a:latin typeface="Century Schoolbook" panose="02040604050505020304" pitchFamily="18" charset="0"/>
                <a:ea typeface="Times New Roman" panose="02020603050405020304" pitchFamily="18" charset="0"/>
                <a:cs typeface="Calibri" panose="020F0502020204030204" pitchFamily="34" charset="0"/>
                <a:hlinkClick r:id="rId3"/>
              </a:rPr>
              <a:t>https://data-flair.training/blogs/stock-price-prediction-machine-learning-project-</a:t>
            </a:r>
            <a:r>
              <a:rPr lang="en-US" sz="2600" b="1" dirty="0">
                <a:solidFill>
                  <a:srgbClr val="222222"/>
                </a:solidFill>
                <a:effectLst/>
                <a:latin typeface="Century Schoolbook" panose="02040604050505020304" pitchFamily="18" charset="0"/>
                <a:ea typeface="Times New Roman" panose="02020603050405020304" pitchFamily="18" charset="0"/>
                <a:cs typeface="Calibri" panose="020F0502020204030204" pitchFamily="34" charset="0"/>
                <a:hlinkClick r:id="rId3"/>
              </a:rPr>
              <a:t>in-python</a:t>
            </a:r>
            <a:r>
              <a:rPr lang="en-US" sz="2600" b="1" dirty="0">
                <a:solidFill>
                  <a:srgbClr val="222222"/>
                </a:solidFill>
                <a:effectLst/>
                <a:latin typeface="Century Schoolbook" panose="02040604050505020304" pitchFamily="18" charset="0"/>
                <a:ea typeface="Times New Roman" panose="02020603050405020304" pitchFamily="18" charset="0"/>
                <a:cs typeface="Calibri" panose="020F0502020204030204" pitchFamily="34" charset="0"/>
              </a:rPr>
              <a:t>)</a:t>
            </a:r>
            <a:endParaRPr lang="en-US" sz="2600" b="1" dirty="0">
              <a:effectLst/>
              <a:latin typeface="Century Schoolbook" panose="02040604050505020304" pitchFamily="18" charset="0"/>
              <a:ea typeface="Times New Roman" panose="02020603050405020304" pitchFamily="18" charset="0"/>
              <a:cs typeface="Calibri" panose="020F0502020204030204" pitchFamily="34" charset="0"/>
            </a:endParaRPr>
          </a:p>
          <a:p>
            <a:pPr marL="342900" marR="0" lvl="0" indent="-342900">
              <a:spcBef>
                <a:spcPts val="0"/>
              </a:spcBef>
              <a:spcAft>
                <a:spcPts val="500"/>
              </a:spcAft>
              <a:buFont typeface="Symbol" panose="05050102010706020507" pitchFamily="18" charset="2"/>
              <a:buChar char=""/>
              <a:tabLst>
                <a:tab pos="457200" algn="l"/>
              </a:tabLst>
            </a:pPr>
            <a:r>
              <a:rPr lang="en-US" sz="2600" b="0" dirty="0">
                <a:solidFill>
                  <a:srgbClr val="222222"/>
                </a:solidFill>
                <a:effectLst/>
                <a:latin typeface="Century Schoolbook" panose="02040604050505020304" pitchFamily="18" charset="0"/>
                <a:ea typeface="Times New Roman" panose="02020603050405020304" pitchFamily="18" charset="0"/>
                <a:cs typeface="Calibri" panose="020F0502020204030204" pitchFamily="34" charset="0"/>
              </a:rPr>
              <a:t>Stock Market Prediction using Machine Learning </a:t>
            </a:r>
            <a:br>
              <a:rPr lang="en-US" sz="2600" b="1" dirty="0">
                <a:latin typeface="Century Schoolbook" panose="02040604050505020304" pitchFamily="18" charset="0"/>
                <a:ea typeface="Times New Roman" panose="02020603050405020304" pitchFamily="18" charset="0"/>
                <a:cs typeface="Calibri" panose="020F0502020204030204" pitchFamily="34" charset="0"/>
              </a:rPr>
            </a:br>
            <a:r>
              <a:rPr lang="en-US" sz="2600" b="1" dirty="0">
                <a:solidFill>
                  <a:srgbClr val="222222"/>
                </a:solidFill>
                <a:effectLst/>
                <a:latin typeface="Century Schoolbook" panose="02040604050505020304" pitchFamily="18" charset="0"/>
                <a:ea typeface="Times New Roman" panose="02020603050405020304" pitchFamily="18" charset="0"/>
                <a:cs typeface="Calibri" panose="020F0502020204030204" pitchFamily="34" charset="0"/>
              </a:rPr>
              <a:t>(</a:t>
            </a:r>
            <a:r>
              <a:rPr lang="en-US" sz="2600" b="1" u="sng" dirty="0">
                <a:solidFill>
                  <a:srgbClr val="000000"/>
                </a:solidFill>
                <a:effectLst/>
                <a:latin typeface="Century Schoolbook" panose="02040604050505020304" pitchFamily="18" charset="0"/>
                <a:ea typeface="Times New Roman" panose="02020603050405020304" pitchFamily="18" charset="0"/>
                <a:cs typeface="Calibri" panose="020F0502020204030204" pitchFamily="34" charset="0"/>
                <a:hlinkClick r:id="rId4"/>
              </a:rPr>
              <a:t>https://www.mdpi.com/2079-9292/10/21/2717/pdf</a:t>
            </a:r>
            <a:r>
              <a:rPr lang="en-US" sz="2600" b="1" dirty="0">
                <a:solidFill>
                  <a:srgbClr val="222222"/>
                </a:solidFill>
                <a:effectLst/>
                <a:latin typeface="Century Schoolbook" panose="02040604050505020304" pitchFamily="18" charset="0"/>
                <a:ea typeface="Times New Roman" panose="02020603050405020304" pitchFamily="18" charset="0"/>
                <a:cs typeface="Calibri" panose="020F0502020204030204" pitchFamily="34" charset="0"/>
              </a:rPr>
              <a:t>)</a:t>
            </a:r>
            <a:endParaRPr lang="en-US" sz="2600" b="1" dirty="0">
              <a:effectLst/>
              <a:latin typeface="Century Schoolbook" panose="02040604050505020304" pitchFamily="18" charset="0"/>
              <a:ea typeface="Times New Roman" panose="02020603050405020304" pitchFamily="18" charset="0"/>
              <a:cs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2600" u="sng" dirty="0" err="1">
                <a:solidFill>
                  <a:srgbClr val="1179EF"/>
                </a:solidFill>
                <a:effectLst/>
                <a:latin typeface="Century Schoolbook" panose="02040604050505020304" pitchFamily="18" charset="0"/>
                <a:ea typeface="Times New Roman" panose="02020603050405020304" pitchFamily="18" charset="0"/>
                <a:cs typeface="Calibri" panose="020F0502020204030204" pitchFamily="34" charset="0"/>
                <a:hlinkClick r:id="rId5"/>
              </a:rPr>
              <a:t>Avijeet</a:t>
            </a:r>
            <a:r>
              <a:rPr lang="en-US" sz="2600" u="sng" dirty="0">
                <a:solidFill>
                  <a:srgbClr val="1179EF"/>
                </a:solidFill>
                <a:effectLst/>
                <a:latin typeface="Century Schoolbook" panose="02040604050505020304" pitchFamily="18" charset="0"/>
                <a:ea typeface="Times New Roman" panose="02020603050405020304" pitchFamily="18" charset="0"/>
                <a:cs typeface="Calibri" panose="020F0502020204030204" pitchFamily="34" charset="0"/>
                <a:hlinkClick r:id="rId5"/>
              </a:rPr>
              <a:t> Biswal</a:t>
            </a:r>
            <a:r>
              <a:rPr lang="en-US" sz="2600" dirty="0">
                <a:solidFill>
                  <a:srgbClr val="51565E"/>
                </a:solidFill>
                <a:effectLst/>
                <a:latin typeface="Century Schoolbook" panose="02040604050505020304" pitchFamily="18" charset="0"/>
                <a:ea typeface="Times New Roman" panose="02020603050405020304" pitchFamily="18" charset="0"/>
                <a:cs typeface="Calibri" panose="020F0502020204030204" pitchFamily="34" charset="0"/>
              </a:rPr>
              <a:t>, </a:t>
            </a:r>
            <a:r>
              <a:rPr lang="en-US" sz="2600" dirty="0">
                <a:solidFill>
                  <a:srgbClr val="272C37"/>
                </a:solidFill>
                <a:effectLst/>
                <a:latin typeface="Century Schoolbook" panose="02040604050505020304" pitchFamily="18" charset="0"/>
                <a:ea typeface="Times New Roman" panose="02020603050405020304" pitchFamily="18" charset="0"/>
                <a:cs typeface="Calibri" panose="020F0502020204030204" pitchFamily="34" charset="0"/>
              </a:rPr>
              <a:t>An Easy Guide to Stock Price Prediction Using Machine Learning</a:t>
            </a:r>
          </a:p>
          <a:p>
            <a:pPr marL="342900" marR="0" lvl="0" indent="-342900">
              <a:spcBef>
                <a:spcPts val="0"/>
              </a:spcBef>
              <a:spcAft>
                <a:spcPts val="0"/>
              </a:spcAft>
              <a:buFont typeface="Symbol" panose="05050102010706020507" pitchFamily="18" charset="2"/>
              <a:buChar char=""/>
            </a:pPr>
            <a:r>
              <a:rPr lang="en-US" sz="2600" dirty="0">
                <a:effectLst/>
                <a:latin typeface="Century Schoolbook" panose="02040604050505020304" pitchFamily="18" charset="0"/>
                <a:ea typeface="Times New Roman" panose="02020603050405020304" pitchFamily="18" charset="0"/>
                <a:cs typeface="Calibri" panose="020F0502020204030204" pitchFamily="34" charset="0"/>
                <a:hlinkClick r:id="rId6"/>
              </a:rPr>
              <a:t>https://www.sciencedirect.com/science/article/pii/S1877050920307924</a:t>
            </a:r>
            <a:endParaRPr lang="en-US" sz="2600" dirty="0">
              <a:effectLst/>
              <a:latin typeface="Century Schoolbook" panose="02040604050505020304" pitchFamily="18" charset="0"/>
              <a:ea typeface="Times New Roman" panose="02020603050405020304" pitchFamily="18" charset="0"/>
              <a:cs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2600" dirty="0">
                <a:solidFill>
                  <a:srgbClr val="272C37"/>
                </a:solidFill>
                <a:latin typeface="Century Schoolbook" panose="02040604050505020304" pitchFamily="18" charset="0"/>
                <a:ea typeface="Times New Roman" panose="02020603050405020304" pitchFamily="18" charset="0"/>
                <a:cs typeface="Calibri" panose="020F0502020204030204" pitchFamily="34" charset="0"/>
              </a:rPr>
              <a:t>https://journalofbigdata.springeropen.com/articles/10.1186/s40537-020-00333-6</a:t>
            </a:r>
          </a:p>
          <a:p>
            <a:pPr marL="342900" marR="0" lvl="0" indent="-342900">
              <a:spcBef>
                <a:spcPts val="0"/>
              </a:spcBef>
              <a:spcAft>
                <a:spcPts val="0"/>
              </a:spcAft>
              <a:buFont typeface="Symbol" panose="05050102010706020507" pitchFamily="18" charset="2"/>
              <a:buChar char=""/>
            </a:pP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28290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363F3-1B4A-4327-8A7F-E3F800C79399}"/>
              </a:ext>
            </a:extLst>
          </p:cNvPr>
          <p:cNvSpPr>
            <a:spLocks noGrp="1"/>
          </p:cNvSpPr>
          <p:nvPr>
            <p:ph type="title" idx="4294967295"/>
          </p:nvPr>
        </p:nvSpPr>
        <p:spPr>
          <a:xfrm>
            <a:off x="2173288" y="685800"/>
            <a:ext cx="10018712" cy="1752600"/>
          </a:xfrm>
        </p:spPr>
        <p:txBody>
          <a:bodyPr/>
          <a:lstStyle/>
          <a:p>
            <a:pPr algn="l"/>
            <a:r>
              <a:rPr lang="en-US" dirty="0">
                <a:latin typeface="Century Schoolbook"/>
              </a:rPr>
              <a:t>							LSTM Model</a:t>
            </a:r>
          </a:p>
        </p:txBody>
      </p:sp>
      <p:pic>
        <p:nvPicPr>
          <p:cNvPr id="4" name="Picture 3">
            <a:extLst>
              <a:ext uri="{FF2B5EF4-FFF2-40B4-BE49-F238E27FC236}">
                <a16:creationId xmlns:a16="http://schemas.microsoft.com/office/drawing/2014/main" id="{50B91483-0178-4963-9DB6-AF70A45A2469}"/>
              </a:ext>
            </a:extLst>
          </p:cNvPr>
          <p:cNvPicPr>
            <a:picLocks noChangeAspect="1"/>
          </p:cNvPicPr>
          <p:nvPr/>
        </p:nvPicPr>
        <p:blipFill>
          <a:blip r:embed="rId2"/>
          <a:stretch>
            <a:fillRect/>
          </a:stretch>
        </p:blipFill>
        <p:spPr>
          <a:xfrm>
            <a:off x="2976562" y="2521288"/>
            <a:ext cx="6238875" cy="1543050"/>
          </a:xfrm>
          <a:prstGeom prst="rect">
            <a:avLst/>
          </a:prstGeom>
        </p:spPr>
      </p:pic>
      <p:pic>
        <p:nvPicPr>
          <p:cNvPr id="6" name="Picture 5">
            <a:extLst>
              <a:ext uri="{FF2B5EF4-FFF2-40B4-BE49-F238E27FC236}">
                <a16:creationId xmlns:a16="http://schemas.microsoft.com/office/drawing/2014/main" id="{4C119071-EDEF-41C4-AC6F-423275FA6609}"/>
              </a:ext>
            </a:extLst>
          </p:cNvPr>
          <p:cNvPicPr>
            <a:picLocks noChangeAspect="1"/>
          </p:cNvPicPr>
          <p:nvPr/>
        </p:nvPicPr>
        <p:blipFill>
          <a:blip r:embed="rId3"/>
          <a:stretch>
            <a:fillRect/>
          </a:stretch>
        </p:blipFill>
        <p:spPr>
          <a:xfrm>
            <a:off x="1775500" y="4424464"/>
            <a:ext cx="9010650" cy="1323975"/>
          </a:xfrm>
          <a:prstGeom prst="rect">
            <a:avLst/>
          </a:prstGeom>
        </p:spPr>
      </p:pic>
    </p:spTree>
    <p:extLst>
      <p:ext uri="{BB962C8B-B14F-4D97-AF65-F5344CB8AC3E}">
        <p14:creationId xmlns:p14="http://schemas.microsoft.com/office/powerpoint/2010/main" val="3199964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C6A90-9679-4A99-AF01-0031458AFE5F}"/>
              </a:ext>
            </a:extLst>
          </p:cNvPr>
          <p:cNvSpPr>
            <a:spLocks noGrp="1"/>
          </p:cNvSpPr>
          <p:nvPr>
            <p:ph type="title"/>
          </p:nvPr>
        </p:nvSpPr>
        <p:spPr/>
        <p:txBody>
          <a:bodyPr/>
          <a:lstStyle/>
          <a:p>
            <a:r>
              <a:rPr lang="en-US" dirty="0">
                <a:latin typeface="Century Schoolbook" panose="02040604050505020304" pitchFamily="18" charset="0"/>
              </a:rPr>
              <a:t>Contents</a:t>
            </a:r>
          </a:p>
        </p:txBody>
      </p:sp>
      <p:sp>
        <p:nvSpPr>
          <p:cNvPr id="3" name="Content Placeholder 2">
            <a:extLst>
              <a:ext uri="{FF2B5EF4-FFF2-40B4-BE49-F238E27FC236}">
                <a16:creationId xmlns:a16="http://schemas.microsoft.com/office/drawing/2014/main" id="{A52DE163-CFE4-467E-92E9-35A11BFFF858}"/>
              </a:ext>
            </a:extLst>
          </p:cNvPr>
          <p:cNvSpPr>
            <a:spLocks noGrp="1"/>
          </p:cNvSpPr>
          <p:nvPr>
            <p:ph idx="1"/>
          </p:nvPr>
        </p:nvSpPr>
        <p:spPr>
          <a:xfrm>
            <a:off x="1484310" y="2959230"/>
            <a:ext cx="10018713" cy="3124201"/>
          </a:xfrm>
        </p:spPr>
        <p:txBody>
          <a:bodyPr>
            <a:noAutofit/>
          </a:bodyPr>
          <a:lstStyle/>
          <a:p>
            <a:endParaRPr lang="en-US" sz="2200" dirty="0">
              <a:latin typeface="Century Schoolbook" panose="02040604050505020304" pitchFamily="18" charset="0"/>
            </a:endParaRPr>
          </a:p>
          <a:p>
            <a:endParaRPr lang="en-US" sz="2200" dirty="0">
              <a:latin typeface="Century Schoolbook" panose="02040604050505020304" pitchFamily="18" charset="0"/>
            </a:endParaRPr>
          </a:p>
          <a:p>
            <a:r>
              <a:rPr lang="en-US" sz="2200" dirty="0">
                <a:latin typeface="Century Schoolbook" panose="02040604050505020304" pitchFamily="18" charset="0"/>
              </a:rPr>
              <a:t>Why to predict Bitcoin Price?</a:t>
            </a:r>
          </a:p>
          <a:p>
            <a:r>
              <a:rPr lang="en-US" sz="2200" dirty="0">
                <a:latin typeface="Century Schoolbook" panose="02040604050505020304" pitchFamily="18" charset="0"/>
              </a:rPr>
              <a:t>Methods</a:t>
            </a:r>
          </a:p>
          <a:p>
            <a:r>
              <a:rPr lang="en-US" sz="2200" dirty="0">
                <a:latin typeface="Century Schoolbook" panose="02040604050505020304" pitchFamily="18" charset="0"/>
              </a:rPr>
              <a:t>Dataset</a:t>
            </a:r>
          </a:p>
          <a:p>
            <a:r>
              <a:rPr lang="en-US" sz="2200" dirty="0">
                <a:latin typeface="Century Schoolbook" panose="02040604050505020304" pitchFamily="18" charset="0"/>
              </a:rPr>
              <a:t>Results</a:t>
            </a:r>
          </a:p>
          <a:p>
            <a:r>
              <a:rPr lang="en-US" sz="2200" dirty="0">
                <a:latin typeface="Century Schoolbook" panose="02040604050505020304" pitchFamily="18" charset="0"/>
              </a:rPr>
              <a:t>Conclusion</a:t>
            </a:r>
          </a:p>
          <a:p>
            <a:endParaRPr lang="en-US" sz="2200" dirty="0">
              <a:latin typeface="Century Schoolbook" panose="02040604050505020304" pitchFamily="18" charset="0"/>
            </a:endParaRPr>
          </a:p>
          <a:p>
            <a:endParaRPr lang="en-US" sz="2200" dirty="0">
              <a:latin typeface="Century Schoolbook" panose="02040604050505020304" pitchFamily="18" charset="0"/>
            </a:endParaRPr>
          </a:p>
        </p:txBody>
      </p:sp>
    </p:spTree>
    <p:extLst>
      <p:ext uri="{BB962C8B-B14F-4D97-AF65-F5344CB8AC3E}">
        <p14:creationId xmlns:p14="http://schemas.microsoft.com/office/powerpoint/2010/main" val="3738210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CF863-1A87-4590-9A9E-F33B41A3BE7C}"/>
              </a:ext>
            </a:extLst>
          </p:cNvPr>
          <p:cNvSpPr>
            <a:spLocks noGrp="1"/>
          </p:cNvSpPr>
          <p:nvPr>
            <p:ph type="title"/>
          </p:nvPr>
        </p:nvSpPr>
        <p:spPr>
          <a:xfrm>
            <a:off x="1591189" y="961901"/>
            <a:ext cx="10018713" cy="1995055"/>
          </a:xfrm>
        </p:spPr>
        <p:txBody>
          <a:bodyPr>
            <a:normAutofit/>
          </a:bodyPr>
          <a:lstStyle/>
          <a:p>
            <a:pPr marL="342900" indent="-342900" algn="l">
              <a:buClr>
                <a:schemeClr val="accent1">
                  <a:lumMod val="75000"/>
                </a:schemeClr>
              </a:buClr>
              <a:buSzPct val="120000"/>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Why to predict Bitcoin Price?</a:t>
            </a:r>
            <a:br>
              <a:rPr lang="en-US" sz="2200" dirty="0">
                <a:latin typeface="Times New Roman" panose="02020603050405020304" pitchFamily="18" charset="0"/>
                <a:cs typeface="Times New Roman" panose="02020603050405020304" pitchFamily="18" charset="0"/>
              </a:rPr>
            </a:br>
            <a:r>
              <a:rPr lang="en-US" sz="2200" b="0" i="0" dirty="0">
                <a:solidFill>
                  <a:srgbClr val="212121"/>
                </a:solidFill>
                <a:effectLst/>
                <a:latin typeface="Times New Roman" panose="02020603050405020304" pitchFamily="18" charset="0"/>
                <a:cs typeface="Times New Roman" panose="02020603050405020304" pitchFamily="18" charset="0"/>
              </a:rPr>
              <a:t>1. Investment Attraction  </a:t>
            </a:r>
            <a:br>
              <a:rPr lang="en-US" sz="2200" b="0" i="0" dirty="0">
                <a:solidFill>
                  <a:srgbClr val="212121"/>
                </a:solidFill>
                <a:effectLst/>
                <a:latin typeface="Times New Roman" panose="02020603050405020304" pitchFamily="18" charset="0"/>
                <a:cs typeface="Times New Roman" panose="02020603050405020304" pitchFamily="18" charset="0"/>
              </a:rPr>
            </a:br>
            <a:r>
              <a:rPr lang="en-US" sz="2200" b="0" i="0" dirty="0">
                <a:solidFill>
                  <a:srgbClr val="212121"/>
                </a:solidFill>
                <a:effectLst/>
                <a:latin typeface="Times New Roman" panose="02020603050405020304" pitchFamily="18" charset="0"/>
                <a:cs typeface="Times New Roman" panose="02020603050405020304" pitchFamily="18" charset="0"/>
              </a:rPr>
              <a:t>2. Growing Role in the Global Economy (The increasing adoption of Bitcoin as a global financial reserve asset and its impacts on financial markets and domestic economies)  </a:t>
            </a:r>
            <a:endParaRPr lang="en-US" sz="2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EE8801-706A-4BF4-BBDD-11EB4EEAD072}"/>
              </a:ext>
            </a:extLst>
          </p:cNvPr>
          <p:cNvSpPr>
            <a:spLocks noGrp="1"/>
          </p:cNvSpPr>
          <p:nvPr>
            <p:ph idx="1"/>
          </p:nvPr>
        </p:nvSpPr>
        <p:spPr>
          <a:xfrm>
            <a:off x="1496186" y="2956956"/>
            <a:ext cx="10018713" cy="2362200"/>
          </a:xfrm>
        </p:spPr>
        <p:txBody>
          <a:bodyPr>
            <a:normAutofit/>
          </a:bodyPr>
          <a:lstStyle/>
          <a:p>
            <a:pPr algn="l">
              <a:buFont typeface="Wingdings" panose="05000000000000000000" pitchFamily="2" charset="2"/>
              <a:buChar char="v"/>
            </a:pPr>
            <a:r>
              <a:rPr lang="en-US" sz="2200" b="0" i="0" dirty="0">
                <a:solidFill>
                  <a:srgbClr val="212121"/>
                </a:solidFill>
                <a:effectLst/>
                <a:latin typeface="Times New Roman" panose="02020603050405020304" pitchFamily="18" charset="0"/>
                <a:cs typeface="Times New Roman" panose="02020603050405020304" pitchFamily="18" charset="0"/>
              </a:rPr>
              <a:t>Objective</a:t>
            </a:r>
          </a:p>
          <a:p>
            <a:pPr marL="0" indent="0" algn="l">
              <a:buNone/>
            </a:pPr>
            <a:r>
              <a:rPr lang="en-US" sz="2200" b="0" i="0" dirty="0">
                <a:solidFill>
                  <a:srgbClr val="212121"/>
                </a:solidFill>
                <a:effectLst/>
                <a:latin typeface="Times New Roman" panose="02020603050405020304" pitchFamily="18" charset="0"/>
                <a:cs typeface="Times New Roman" panose="02020603050405020304" pitchFamily="18" charset="0"/>
              </a:rPr>
              <a:t>Using data mining methods and macroeconomic indicators to predict the price of Bitcoin.</a:t>
            </a:r>
          </a:p>
        </p:txBody>
      </p:sp>
    </p:spTree>
    <p:extLst>
      <p:ext uri="{BB962C8B-B14F-4D97-AF65-F5344CB8AC3E}">
        <p14:creationId xmlns:p14="http://schemas.microsoft.com/office/powerpoint/2010/main" val="1941115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CF863-1A87-4590-9A9E-F33B41A3BE7C}"/>
              </a:ext>
            </a:extLst>
          </p:cNvPr>
          <p:cNvSpPr>
            <a:spLocks noGrp="1"/>
          </p:cNvSpPr>
          <p:nvPr>
            <p:ph type="title"/>
          </p:nvPr>
        </p:nvSpPr>
        <p:spPr>
          <a:xfrm>
            <a:off x="1591189" y="961902"/>
            <a:ext cx="10018713" cy="2066306"/>
          </a:xfrm>
        </p:spPr>
        <p:txBody>
          <a:bodyPr>
            <a:noAutofit/>
          </a:bodyPr>
          <a:lstStyle/>
          <a:p>
            <a:pPr algn="l"/>
            <a:br>
              <a:rPr lang="en-US" sz="2000" b="0" i="0" dirty="0">
                <a:solidFill>
                  <a:srgbClr val="212121"/>
                </a:solidFill>
                <a:effectLst/>
                <a:latin typeface="Times New Roman" panose="02020603050405020304" pitchFamily="18" charset="0"/>
                <a:cs typeface="Times New Roman" panose="02020603050405020304" pitchFamily="18" charset="0"/>
              </a:rPr>
            </a:br>
            <a:r>
              <a:rPr lang="en-US" sz="2000" b="0" i="0" dirty="0">
                <a:solidFill>
                  <a:srgbClr val="212121"/>
                </a:solidFill>
                <a:effectLst/>
                <a:latin typeface="Times New Roman" panose="02020603050405020304" pitchFamily="18" charset="0"/>
                <a:cs typeface="Times New Roman" panose="02020603050405020304" pitchFamily="18" charset="0"/>
              </a:rPr>
              <a:t>1. Federal Reserve Interest Rate:  </a:t>
            </a:r>
            <a:br>
              <a:rPr lang="en-US" sz="2000" b="0" i="0" dirty="0">
                <a:solidFill>
                  <a:srgbClr val="212121"/>
                </a:solidFill>
                <a:effectLst/>
                <a:latin typeface="Times New Roman" panose="02020603050405020304" pitchFamily="18" charset="0"/>
                <a:cs typeface="Times New Roman" panose="02020603050405020304" pitchFamily="18" charset="0"/>
              </a:rPr>
            </a:br>
            <a:r>
              <a:rPr lang="en-US" sz="2000" b="0" i="0" dirty="0">
                <a:solidFill>
                  <a:srgbClr val="212121"/>
                </a:solidFill>
                <a:effectLst/>
                <a:latin typeface="Times New Roman" panose="02020603050405020304" pitchFamily="18" charset="0"/>
                <a:cs typeface="Times New Roman" panose="02020603050405020304" pitchFamily="18" charset="0"/>
              </a:rPr>
              <a:t>   The Federal Reserve interest rate, set by the U.S. central bank, plays a significant role in the attractiveness of investing in digital assets. When interest rates are high, investors tend to prefer risk-free assets like government bonds, which can reduce demand for Bitcoin. Conversely, low-interest rates often lead to increased investment in high-risk assets such as Bitcoin.</a:t>
            </a:r>
            <a:br>
              <a:rPr lang="en-US" sz="2000" b="0" i="0" dirty="0">
                <a:solidFill>
                  <a:srgbClr val="212121"/>
                </a:solidFill>
                <a:effectLst/>
                <a:latin typeface="Times New Roman" panose="02020603050405020304" pitchFamily="18" charset="0"/>
                <a:cs typeface="Times New Roman" panose="02020603050405020304" pitchFamily="18" charset="0"/>
              </a:rPr>
            </a:br>
            <a:r>
              <a:rPr lang="en-US" sz="2000" b="0" i="0" dirty="0">
                <a:solidFill>
                  <a:srgbClr val="212121"/>
                </a:solidFill>
                <a:effectLst/>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EE8801-706A-4BF4-BBDD-11EB4EEAD072}"/>
              </a:ext>
            </a:extLst>
          </p:cNvPr>
          <p:cNvSpPr>
            <a:spLocks noGrp="1"/>
          </p:cNvSpPr>
          <p:nvPr>
            <p:ph idx="1"/>
          </p:nvPr>
        </p:nvSpPr>
        <p:spPr>
          <a:xfrm>
            <a:off x="1496185" y="3429000"/>
            <a:ext cx="10018713" cy="2362200"/>
          </a:xfrm>
        </p:spPr>
        <p:txBody>
          <a:bodyPr>
            <a:normAutofit/>
          </a:bodyPr>
          <a:lstStyle/>
          <a:p>
            <a:pPr marL="0" indent="0" algn="l">
              <a:buNone/>
            </a:pPr>
            <a:r>
              <a:rPr lang="en-US" sz="2000" b="0" i="0" dirty="0">
                <a:solidFill>
                  <a:srgbClr val="212121"/>
                </a:solidFill>
                <a:effectLst/>
                <a:latin typeface="Times New Roman" panose="02020603050405020304" pitchFamily="18" charset="0"/>
                <a:cs typeface="Times New Roman" panose="02020603050405020304" pitchFamily="18" charset="0"/>
              </a:rPr>
              <a:t>2. Dollar Index: The Dollar Index reflects the value of the U.S. dollar relative to a group of major world currencies. The relationship between the value of the dollar and the price of Bitcoin is often inverse. When the dollar’s value increases, high-risk assets like Bitcoin may become less attractive. On the other hand, a decline in the dollar’s value can increase demand for Bitcoin, as investors seek alternatives to a weakening dollar.</a:t>
            </a:r>
          </a:p>
          <a:p>
            <a:pPr marL="0" indent="0" algn="l">
              <a:buNone/>
            </a:pPr>
            <a:endParaRPr lang="en-US" sz="2000" b="0" i="0" dirty="0">
              <a:solidFill>
                <a:srgbClr val="212121"/>
              </a:solidFill>
              <a:effectLst/>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9C4BEB9A-B330-4DF8-89AD-8B3127AFA295}"/>
              </a:ext>
            </a:extLst>
          </p:cNvPr>
          <p:cNvSpPr txBox="1">
            <a:spLocks/>
          </p:cNvSpPr>
          <p:nvPr/>
        </p:nvSpPr>
        <p:spPr>
          <a:xfrm>
            <a:off x="1496185" y="293915"/>
            <a:ext cx="10018713" cy="751114"/>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Century Schoolbook" panose="02040604050505020304" pitchFamily="18" charset="0"/>
              </a:rPr>
              <a:t>Macroeconomic Variables</a:t>
            </a:r>
          </a:p>
        </p:txBody>
      </p:sp>
    </p:spTree>
    <p:extLst>
      <p:ext uri="{BB962C8B-B14F-4D97-AF65-F5344CB8AC3E}">
        <p14:creationId xmlns:p14="http://schemas.microsoft.com/office/powerpoint/2010/main" val="96356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CF863-1A87-4590-9A9E-F33B41A3BE7C}"/>
              </a:ext>
            </a:extLst>
          </p:cNvPr>
          <p:cNvSpPr>
            <a:spLocks noGrp="1"/>
          </p:cNvSpPr>
          <p:nvPr>
            <p:ph type="title"/>
          </p:nvPr>
        </p:nvSpPr>
        <p:spPr>
          <a:xfrm>
            <a:off x="1591189" y="961902"/>
            <a:ext cx="10018713" cy="2066306"/>
          </a:xfrm>
        </p:spPr>
        <p:txBody>
          <a:bodyPr>
            <a:noAutofit/>
          </a:bodyPr>
          <a:lstStyle/>
          <a:p>
            <a:pPr algn="l"/>
            <a:br>
              <a:rPr lang="en-US" sz="2000" b="0" i="0" dirty="0">
                <a:solidFill>
                  <a:srgbClr val="212121"/>
                </a:solidFill>
                <a:effectLst/>
                <a:latin typeface="Times New Roman" panose="02020603050405020304" pitchFamily="18" charset="0"/>
                <a:cs typeface="Times New Roman" panose="02020603050405020304" pitchFamily="18" charset="0"/>
              </a:rPr>
            </a:br>
            <a:r>
              <a:rPr lang="en-US" sz="2000" b="0" i="0" dirty="0">
                <a:solidFill>
                  <a:srgbClr val="212121"/>
                </a:solidFill>
                <a:effectLst/>
                <a:latin typeface="Times New Roman" panose="02020603050405020304" pitchFamily="18" charset="0"/>
                <a:cs typeface="Times New Roman" panose="02020603050405020304" pitchFamily="18" charset="0"/>
              </a:rPr>
              <a:t>3. Gold Price: Gold holds a special place as a safe asset during economic crises or financial uncertainty. However, the relationship between gold prices and Bitcoin is often inverse. During times when investors seek security, the tendency to buy gold increases, which can reduce demand for Bitcoin. On the other hand, when investors are looking for high-risk assets, Bitcoin may replace gold.</a:t>
            </a:r>
            <a:br>
              <a:rPr lang="en-US" sz="2000" b="0" i="0" dirty="0">
                <a:solidFill>
                  <a:srgbClr val="212121"/>
                </a:solidFill>
                <a:effectLst/>
                <a:latin typeface="Times New Roman" panose="02020603050405020304" pitchFamily="18" charset="0"/>
                <a:cs typeface="Times New Roman" panose="02020603050405020304" pitchFamily="18" charset="0"/>
              </a:rPr>
            </a:br>
            <a:r>
              <a:rPr lang="en-US" sz="2000" b="0" i="0" dirty="0">
                <a:solidFill>
                  <a:srgbClr val="212121"/>
                </a:solidFill>
                <a:effectLst/>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EE8801-706A-4BF4-BBDD-11EB4EEAD072}"/>
              </a:ext>
            </a:extLst>
          </p:cNvPr>
          <p:cNvSpPr>
            <a:spLocks noGrp="1"/>
          </p:cNvSpPr>
          <p:nvPr>
            <p:ph idx="1"/>
          </p:nvPr>
        </p:nvSpPr>
        <p:spPr>
          <a:xfrm>
            <a:off x="1496185" y="3429000"/>
            <a:ext cx="10018713" cy="2362200"/>
          </a:xfrm>
        </p:spPr>
        <p:txBody>
          <a:bodyPr>
            <a:normAutofit/>
          </a:bodyPr>
          <a:lstStyle/>
          <a:p>
            <a:pPr marL="0" indent="0" algn="l">
              <a:buNone/>
            </a:pPr>
            <a:r>
              <a:rPr lang="fa-IR" sz="2000" dirty="0">
                <a:solidFill>
                  <a:srgbClr val="212121"/>
                </a:solidFill>
                <a:latin typeface="Times New Roman" panose="02020603050405020304" pitchFamily="18" charset="0"/>
                <a:cs typeface="Times New Roman" panose="02020603050405020304" pitchFamily="18" charset="0"/>
              </a:rPr>
              <a:t>4</a:t>
            </a:r>
            <a:r>
              <a:rPr lang="en-US" sz="2000" b="0" i="0" dirty="0">
                <a:solidFill>
                  <a:srgbClr val="212121"/>
                </a:solidFill>
                <a:effectLst/>
                <a:latin typeface="Times New Roman" panose="02020603050405020304" pitchFamily="18" charset="0"/>
                <a:cs typeface="Times New Roman" panose="02020603050405020304" pitchFamily="18" charset="0"/>
              </a:rPr>
              <a:t>. </a:t>
            </a:r>
            <a:r>
              <a:rPr lang="en-US" sz="2000" dirty="0">
                <a:solidFill>
                  <a:srgbClr val="212121"/>
                </a:solidFill>
                <a:latin typeface="Times New Roman" panose="02020603050405020304" pitchFamily="18" charset="0"/>
                <a:cs typeface="Times New Roman" panose="02020603050405020304" pitchFamily="18" charset="0"/>
              </a:rPr>
              <a:t>Oil</a:t>
            </a:r>
            <a:r>
              <a:rPr lang="en-US" sz="2000" b="0" i="0" dirty="0">
                <a:solidFill>
                  <a:srgbClr val="212121"/>
                </a:solidFill>
                <a:effectLst/>
                <a:latin typeface="Times New Roman" panose="02020603050405020304" pitchFamily="18" charset="0"/>
                <a:cs typeface="Times New Roman" panose="02020603050405020304" pitchFamily="18" charset="0"/>
              </a:rPr>
              <a:t> Price: Fluctuations in oil prices can have a direct impact on the global economy and, consequently, on the Bitcoin market. As one of the most important global energy sources, any change in oil prices can cause fluctuations in financial markets. Rising oil prices can increase inflation, which might drive investors toward assets like Bitcoin.</a:t>
            </a:r>
          </a:p>
          <a:p>
            <a:pPr marL="0" indent="0" algn="l">
              <a:buNone/>
            </a:pPr>
            <a:endParaRPr lang="en-US" sz="2000" b="0" i="0" dirty="0">
              <a:solidFill>
                <a:srgbClr val="212121"/>
              </a:solidFill>
              <a:effectLst/>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9C4BEB9A-B330-4DF8-89AD-8B3127AFA295}"/>
              </a:ext>
            </a:extLst>
          </p:cNvPr>
          <p:cNvSpPr txBox="1">
            <a:spLocks/>
          </p:cNvSpPr>
          <p:nvPr/>
        </p:nvSpPr>
        <p:spPr>
          <a:xfrm>
            <a:off x="1496185" y="293915"/>
            <a:ext cx="10018713" cy="751114"/>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Century Schoolbook" panose="02040604050505020304" pitchFamily="18" charset="0"/>
              </a:rPr>
              <a:t>Macroeconomic Variables</a:t>
            </a:r>
          </a:p>
        </p:txBody>
      </p:sp>
    </p:spTree>
    <p:extLst>
      <p:ext uri="{BB962C8B-B14F-4D97-AF65-F5344CB8AC3E}">
        <p14:creationId xmlns:p14="http://schemas.microsoft.com/office/powerpoint/2010/main" val="1479831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CF863-1A87-4590-9A9E-F33B41A3BE7C}"/>
              </a:ext>
            </a:extLst>
          </p:cNvPr>
          <p:cNvSpPr>
            <a:spLocks noGrp="1"/>
          </p:cNvSpPr>
          <p:nvPr>
            <p:ph type="title"/>
          </p:nvPr>
        </p:nvSpPr>
        <p:spPr>
          <a:xfrm>
            <a:off x="1591189" y="1698172"/>
            <a:ext cx="10018713" cy="2066306"/>
          </a:xfrm>
        </p:spPr>
        <p:txBody>
          <a:bodyPr>
            <a:noAutofit/>
          </a:bodyPr>
          <a:lstStyle/>
          <a:p>
            <a:pPr algn="l"/>
            <a:br>
              <a:rPr lang="en-US" sz="2000" b="0" i="0" dirty="0">
                <a:solidFill>
                  <a:srgbClr val="212121"/>
                </a:solidFill>
                <a:effectLst/>
                <a:latin typeface="Times New Roman" panose="02020603050405020304" pitchFamily="18" charset="0"/>
                <a:cs typeface="Times New Roman" panose="02020603050405020304" pitchFamily="18" charset="0"/>
              </a:rPr>
            </a:br>
            <a:r>
              <a:rPr lang="fa-IR" sz="2000" b="0" i="0" dirty="0">
                <a:solidFill>
                  <a:srgbClr val="212121"/>
                </a:solidFill>
                <a:effectLst/>
                <a:latin typeface="Times New Roman" panose="02020603050405020304" pitchFamily="18" charset="0"/>
                <a:cs typeface="Times New Roman" panose="02020603050405020304" pitchFamily="18" charset="0"/>
              </a:rPr>
              <a:t>5</a:t>
            </a:r>
            <a:r>
              <a:rPr lang="en-US" sz="2000" b="0" i="0" dirty="0">
                <a:solidFill>
                  <a:srgbClr val="212121"/>
                </a:solidFill>
                <a:effectLst/>
                <a:latin typeface="Times New Roman" panose="02020603050405020304" pitchFamily="18" charset="0"/>
                <a:cs typeface="Times New Roman" panose="02020603050405020304" pitchFamily="18" charset="0"/>
              </a:rPr>
              <a:t>. NASDAQ Index: The NASDAQ index is one of the primary benchmarks for stock market performance, especially in the technology sector. The correlation between traditional markets like NASDAQ and digital currencies can indicate investor sentiment. When traditional markets perform poorly, investors may seek new opportunities in the digital currency market, which can influence Bitcoin's price.</a:t>
            </a:r>
            <a:br>
              <a:rPr lang="en-US" sz="2000" b="0" i="0" dirty="0">
                <a:solidFill>
                  <a:srgbClr val="212121"/>
                </a:solidFill>
                <a:effectLst/>
                <a:latin typeface="Times New Roman" panose="02020603050405020304" pitchFamily="18" charset="0"/>
                <a:cs typeface="Times New Roman" panose="02020603050405020304" pitchFamily="18" charset="0"/>
              </a:rPr>
            </a:br>
            <a:r>
              <a:rPr lang="en-US" sz="2000" b="0" i="0" dirty="0">
                <a:solidFill>
                  <a:srgbClr val="212121"/>
                </a:solidFill>
                <a:effectLst/>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9C4BEB9A-B330-4DF8-89AD-8B3127AFA295}"/>
              </a:ext>
            </a:extLst>
          </p:cNvPr>
          <p:cNvSpPr txBox="1">
            <a:spLocks/>
          </p:cNvSpPr>
          <p:nvPr/>
        </p:nvSpPr>
        <p:spPr>
          <a:xfrm>
            <a:off x="1496185" y="293915"/>
            <a:ext cx="10018713" cy="751114"/>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Century Schoolbook" panose="02040604050505020304" pitchFamily="18" charset="0"/>
              </a:rPr>
              <a:t>Macroeconomic Variables</a:t>
            </a:r>
          </a:p>
        </p:txBody>
      </p:sp>
    </p:spTree>
    <p:extLst>
      <p:ext uri="{BB962C8B-B14F-4D97-AF65-F5344CB8AC3E}">
        <p14:creationId xmlns:p14="http://schemas.microsoft.com/office/powerpoint/2010/main" val="2198720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C1F79-4620-4FA9-BF38-C040B97A6859}"/>
              </a:ext>
            </a:extLst>
          </p:cNvPr>
          <p:cNvSpPr>
            <a:spLocks noGrp="1"/>
          </p:cNvSpPr>
          <p:nvPr>
            <p:ph type="title"/>
          </p:nvPr>
        </p:nvSpPr>
        <p:spPr>
          <a:xfrm>
            <a:off x="1484310" y="249701"/>
            <a:ext cx="10018713" cy="1752599"/>
          </a:xfrm>
        </p:spPr>
        <p:txBody>
          <a:bodyPr/>
          <a:lstStyle/>
          <a:p>
            <a:r>
              <a:rPr lang="en-US" dirty="0">
                <a:latin typeface="Century Schoolbook"/>
              </a:rPr>
              <a:t>Method:</a:t>
            </a:r>
            <a:br>
              <a:rPr lang="en-US" dirty="0">
                <a:latin typeface="Century Schoolbook"/>
              </a:rPr>
            </a:br>
            <a:r>
              <a:rPr lang="en-US" dirty="0">
                <a:latin typeface="Century Schoolbook"/>
              </a:rPr>
              <a:t>SVM</a:t>
            </a:r>
          </a:p>
        </p:txBody>
      </p:sp>
      <p:sp>
        <p:nvSpPr>
          <p:cNvPr id="3" name="Content Placeholder 2">
            <a:extLst>
              <a:ext uri="{FF2B5EF4-FFF2-40B4-BE49-F238E27FC236}">
                <a16:creationId xmlns:a16="http://schemas.microsoft.com/office/drawing/2014/main" id="{44056CA4-3F60-48CB-9328-93454FE814BC}"/>
              </a:ext>
            </a:extLst>
          </p:cNvPr>
          <p:cNvSpPr>
            <a:spLocks noGrp="1"/>
          </p:cNvSpPr>
          <p:nvPr>
            <p:ph idx="1"/>
          </p:nvPr>
        </p:nvSpPr>
        <p:spPr>
          <a:xfrm>
            <a:off x="1484310" y="1840675"/>
            <a:ext cx="10018713" cy="4331525"/>
          </a:xfrm>
        </p:spPr>
        <p:txBody>
          <a:bodyPr>
            <a:normAutofit/>
          </a:bodyPr>
          <a:lstStyle/>
          <a:p>
            <a:r>
              <a:rPr lang="en-US" dirty="0">
                <a:latin typeface="Century Schoolbook"/>
              </a:rPr>
              <a:t>SVM stands for Support Vector Machine.  </a:t>
            </a:r>
          </a:p>
          <a:p>
            <a:r>
              <a:rPr lang="en-US" dirty="0">
                <a:latin typeface="Century Schoolbook"/>
              </a:rPr>
              <a:t>SVM is a type of supervised machine learning algorithm that is primarily used for classification but can also be applied to regression tasks. It works by finding the optimal hyperplane that separates data points into different classes with the maximum margin. SVM is effective in high-dimensional spaces and can handle non-linear relationships. Due to its robustness and ability to generalize well, it is utilized for predicting Bitcoin prices based on various features.</a:t>
            </a:r>
          </a:p>
        </p:txBody>
      </p:sp>
    </p:spTree>
    <p:extLst>
      <p:ext uri="{BB962C8B-B14F-4D97-AF65-F5344CB8AC3E}">
        <p14:creationId xmlns:p14="http://schemas.microsoft.com/office/powerpoint/2010/main" val="4008080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C1F79-4620-4FA9-BF38-C040B97A6859}"/>
              </a:ext>
            </a:extLst>
          </p:cNvPr>
          <p:cNvSpPr>
            <a:spLocks noGrp="1"/>
          </p:cNvSpPr>
          <p:nvPr>
            <p:ph type="title"/>
          </p:nvPr>
        </p:nvSpPr>
        <p:spPr>
          <a:xfrm>
            <a:off x="1484309" y="5864"/>
            <a:ext cx="10018713" cy="1752599"/>
          </a:xfrm>
        </p:spPr>
        <p:txBody>
          <a:bodyPr/>
          <a:lstStyle/>
          <a:p>
            <a:r>
              <a:rPr lang="en-US" dirty="0">
                <a:latin typeface="Century Schoolbook"/>
              </a:rPr>
              <a:t>Methods:</a:t>
            </a:r>
            <a:br>
              <a:rPr lang="en-US" dirty="0">
                <a:latin typeface="Century Schoolbook"/>
              </a:rPr>
            </a:br>
            <a:r>
              <a:rPr lang="en-US" dirty="0">
                <a:latin typeface="Century Schoolbook"/>
              </a:rPr>
              <a:t>Decision Tree and Random Forest</a:t>
            </a:r>
          </a:p>
        </p:txBody>
      </p:sp>
      <p:sp>
        <p:nvSpPr>
          <p:cNvPr id="3" name="Content Placeholder 2">
            <a:extLst>
              <a:ext uri="{FF2B5EF4-FFF2-40B4-BE49-F238E27FC236}">
                <a16:creationId xmlns:a16="http://schemas.microsoft.com/office/drawing/2014/main" id="{44056CA4-3F60-48CB-9328-93454FE814BC}"/>
              </a:ext>
            </a:extLst>
          </p:cNvPr>
          <p:cNvSpPr>
            <a:spLocks noGrp="1"/>
          </p:cNvSpPr>
          <p:nvPr>
            <p:ph idx="1"/>
          </p:nvPr>
        </p:nvSpPr>
        <p:spPr>
          <a:xfrm>
            <a:off x="1484310" y="1758462"/>
            <a:ext cx="10018713" cy="4656405"/>
          </a:xfrm>
        </p:spPr>
        <p:txBody>
          <a:bodyPr>
            <a:normAutofit fontScale="85000" lnSpcReduction="10000"/>
          </a:bodyPr>
          <a:lstStyle/>
          <a:p>
            <a:pPr marL="0" indent="0">
              <a:buNone/>
            </a:pPr>
            <a:r>
              <a:rPr lang="en-US" dirty="0">
                <a:latin typeface="Times New Roman" panose="02020603050405020304" pitchFamily="18" charset="0"/>
                <a:cs typeface="Times New Roman" panose="02020603050405020304" pitchFamily="18" charset="0"/>
              </a:rPr>
              <a:t>Decision Tree</a:t>
            </a:r>
          </a:p>
          <a:p>
            <a:r>
              <a:rPr lang="en-US" dirty="0">
                <a:latin typeface="Times New Roman" panose="02020603050405020304" pitchFamily="18" charset="0"/>
                <a:cs typeface="Times New Roman" panose="02020603050405020304" pitchFamily="18" charset="0"/>
              </a:rPr>
              <a:t>A Decision Tree is a type of machine learning model used for solving classification and regression problems. It operates as a tree-like structure where each node represents a condition on a feature, and each leaf represents an output (class or numerical value).</a:t>
            </a:r>
          </a:p>
          <a:p>
            <a:r>
              <a:rPr lang="en-US" dirty="0">
                <a:latin typeface="Times New Roman" panose="02020603050405020304" pitchFamily="18" charset="0"/>
                <a:cs typeface="Times New Roman" panose="02020603050405020304" pitchFamily="18" charset="0"/>
              </a:rPr>
              <a:t>Due to its ability to split data based on various features, it is widely used in areas such as Bitcoin price prediction, disease diagnosis, and financial decision-making. This model is popular in machine learning due to its simple and interpretable structure.</a:t>
            </a:r>
          </a:p>
          <a:p>
            <a:pPr marL="0" indent="0">
              <a:buNone/>
            </a:pPr>
            <a:r>
              <a:rPr lang="en-US" dirty="0">
                <a:latin typeface="Times New Roman" panose="02020603050405020304" pitchFamily="18" charset="0"/>
                <a:cs typeface="Times New Roman" panose="02020603050405020304" pitchFamily="18" charset="0"/>
              </a:rPr>
              <a:t>Random Forest</a:t>
            </a:r>
          </a:p>
          <a:p>
            <a:r>
              <a:rPr lang="en-US" dirty="0">
                <a:latin typeface="Times New Roman" panose="02020603050405020304" pitchFamily="18" charset="0"/>
                <a:cs typeface="Times New Roman" panose="02020603050405020304" pitchFamily="18" charset="0"/>
              </a:rPr>
              <a:t>A Random Forest is a collection of Decision Trees that are trained in parallel, and their results are combined to produce the final prediction. This model is based on the Bootstrap Aggregating method, which reduces the individual errors of each tree and improves overall accuracy.</a:t>
            </a:r>
          </a:p>
          <a:p>
            <a:r>
              <a:rPr lang="en-US" dirty="0">
                <a:latin typeface="Times New Roman" panose="02020603050405020304" pitchFamily="18" charset="0"/>
                <a:cs typeface="Times New Roman" panose="02020603050405020304" pitchFamily="18" charset="0"/>
              </a:rPr>
              <a:t>Due to its ability to manage high-dimensional data and numerous features, it is widely used for Bitcoin price prediction and other data-driven applications. </a:t>
            </a:r>
          </a:p>
        </p:txBody>
      </p:sp>
    </p:spTree>
    <p:extLst>
      <p:ext uri="{BB962C8B-B14F-4D97-AF65-F5344CB8AC3E}">
        <p14:creationId xmlns:p14="http://schemas.microsoft.com/office/powerpoint/2010/main" val="2086980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C1F79-4620-4FA9-BF38-C040B97A6859}"/>
              </a:ext>
            </a:extLst>
          </p:cNvPr>
          <p:cNvSpPr>
            <a:spLocks noGrp="1"/>
          </p:cNvSpPr>
          <p:nvPr>
            <p:ph type="title"/>
          </p:nvPr>
        </p:nvSpPr>
        <p:spPr>
          <a:xfrm>
            <a:off x="1484310" y="249701"/>
            <a:ext cx="10018713" cy="1752599"/>
          </a:xfrm>
        </p:spPr>
        <p:txBody>
          <a:bodyPr/>
          <a:lstStyle/>
          <a:p>
            <a:r>
              <a:rPr lang="en-US" dirty="0">
                <a:latin typeface="Century Schoolbook"/>
              </a:rPr>
              <a:t>Method:</a:t>
            </a:r>
            <a:br>
              <a:rPr lang="en-US" dirty="0">
                <a:latin typeface="Century Schoolbook"/>
              </a:rPr>
            </a:br>
            <a:r>
              <a:rPr lang="en-US" dirty="0">
                <a:latin typeface="Century Schoolbook"/>
              </a:rPr>
              <a:t>XGBoost</a:t>
            </a:r>
          </a:p>
        </p:txBody>
      </p:sp>
      <p:sp>
        <p:nvSpPr>
          <p:cNvPr id="3" name="Content Placeholder 2">
            <a:extLst>
              <a:ext uri="{FF2B5EF4-FFF2-40B4-BE49-F238E27FC236}">
                <a16:creationId xmlns:a16="http://schemas.microsoft.com/office/drawing/2014/main" id="{44056CA4-3F60-48CB-9328-93454FE814BC}"/>
              </a:ext>
            </a:extLst>
          </p:cNvPr>
          <p:cNvSpPr>
            <a:spLocks noGrp="1"/>
          </p:cNvSpPr>
          <p:nvPr>
            <p:ph idx="1"/>
          </p:nvPr>
        </p:nvSpPr>
        <p:spPr>
          <a:xfrm>
            <a:off x="1484310" y="1840675"/>
            <a:ext cx="10018713" cy="4331525"/>
          </a:xfrm>
        </p:spPr>
        <p:txBody>
          <a:bodyPr>
            <a:normAutofit/>
          </a:bodyPr>
          <a:lstStyle/>
          <a:p>
            <a:r>
              <a:rPr lang="en-US" dirty="0">
                <a:latin typeface="Century Schoolbook"/>
              </a:rPr>
              <a:t>XGBoost stands for Extreme Gradient Boosting.  </a:t>
            </a:r>
          </a:p>
          <a:p>
            <a:r>
              <a:rPr lang="en-US" dirty="0">
                <a:latin typeface="Century Schoolbook"/>
              </a:rPr>
              <a:t>XGBoost is a type of machine learning algorithm that uses an ensemble of decision trees to make predictions. Due to its ability to handle complex relationships between features and prevent overfitting, it is widely used for predicting Bitcoin prices. It is a model that improves accuracy by combining the predictions of multiple weak models in a sequential manner.</a:t>
            </a:r>
            <a:endParaRPr lang="en-US" dirty="0"/>
          </a:p>
        </p:txBody>
      </p:sp>
    </p:spTree>
    <p:extLst>
      <p:ext uri="{BB962C8B-B14F-4D97-AF65-F5344CB8AC3E}">
        <p14:creationId xmlns:p14="http://schemas.microsoft.com/office/powerpoint/2010/main" val="6814111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3841</TotalTime>
  <Words>1246</Words>
  <Application>Microsoft Office PowerPoint</Application>
  <PresentationFormat>Widescreen</PresentationFormat>
  <Paragraphs>107</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Century Schoolbook</vt:lpstr>
      <vt:lpstr>Corbel</vt:lpstr>
      <vt:lpstr>Symbol</vt:lpstr>
      <vt:lpstr>Times New Roman</vt:lpstr>
      <vt:lpstr>Wingdings</vt:lpstr>
      <vt:lpstr>Parallax</vt:lpstr>
      <vt:lpstr>Bitcoin Price Prediction  using Machine Learning</vt:lpstr>
      <vt:lpstr>Contents</vt:lpstr>
      <vt:lpstr>Why to predict Bitcoin Price? 1. Investment Attraction   2. Growing Role in the Global Economy (The increasing adoption of Bitcoin as a global financial reserve asset and its impacts on financial markets and domestic economies)  </vt:lpstr>
      <vt:lpstr> 1. Federal Reserve Interest Rate:      The Federal Reserve interest rate, set by the U.S. central bank, plays a significant role in the attractiveness of investing in digital assets. When interest rates are high, investors tend to prefer risk-free assets like government bonds, which can reduce demand for Bitcoin. Conversely, low-interest rates often lead to increased investment in high-risk assets such as Bitcoin.  </vt:lpstr>
      <vt:lpstr> 3. Gold Price: Gold holds a special place as a safe asset during economic crises or financial uncertainty. However, the relationship between gold prices and Bitcoin is often inverse. During times when investors seek security, the tendency to buy gold increases, which can reduce demand for Bitcoin. On the other hand, when investors are looking for high-risk assets, Bitcoin may replace gold.  </vt:lpstr>
      <vt:lpstr> 5. NASDAQ Index: The NASDAQ index is one of the primary benchmarks for stock market performance, especially in the technology sector. The correlation between traditional markets like NASDAQ and digital currencies can indicate investor sentiment. When traditional markets perform poorly, investors may seek new opportunities in the digital currency market, which can influence Bitcoin's price.  </vt:lpstr>
      <vt:lpstr>Method: SVM</vt:lpstr>
      <vt:lpstr>Methods: Decision Tree and Random Forest</vt:lpstr>
      <vt:lpstr>Method: XGBoost</vt:lpstr>
      <vt:lpstr>Method: RNN</vt:lpstr>
      <vt:lpstr>Method: LSTM</vt:lpstr>
      <vt:lpstr>Dataset </vt:lpstr>
      <vt:lpstr>Results</vt:lpstr>
      <vt:lpstr>Prediction of Next Day</vt:lpstr>
      <vt:lpstr>Conclusion</vt:lpstr>
      <vt:lpstr>PowerPoint Presentation</vt:lpstr>
      <vt:lpstr>PowerPoint Presentation</vt:lpstr>
      <vt:lpstr>References</vt:lpstr>
      <vt:lpstr>       LSTM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 using Machine Learning</dc:title>
  <dc:creator>Dhruvkumar Nileshkumar Patel</dc:creator>
  <cp:lastModifiedBy>y.mohajrani</cp:lastModifiedBy>
  <cp:revision>159</cp:revision>
  <dcterms:created xsi:type="dcterms:W3CDTF">2022-04-16T18:05:56Z</dcterms:created>
  <dcterms:modified xsi:type="dcterms:W3CDTF">2025-03-26T09:44:18Z</dcterms:modified>
</cp:coreProperties>
</file>