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59" r:id="rId6"/>
    <p:sldId id="285" r:id="rId7"/>
    <p:sldId id="260" r:id="rId8"/>
    <p:sldId id="28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7" r:id="rId17"/>
    <p:sldId id="268" r:id="rId18"/>
    <p:sldId id="288" r:id="rId19"/>
    <p:sldId id="269" r:id="rId20"/>
    <p:sldId id="270" r:id="rId21"/>
    <p:sldId id="289" r:id="rId22"/>
    <p:sldId id="271" r:id="rId23"/>
    <p:sldId id="272" r:id="rId24"/>
    <p:sldId id="273" r:id="rId25"/>
    <p:sldId id="274" r:id="rId26"/>
    <p:sldId id="275" r:id="rId27"/>
    <p:sldId id="276" r:id="rId28"/>
    <p:sldId id="290" r:id="rId29"/>
    <p:sldId id="277" r:id="rId30"/>
    <p:sldId id="278" r:id="rId31"/>
    <p:sldId id="279" r:id="rId32"/>
    <p:sldId id="280" r:id="rId33"/>
    <p:sldId id="291" r:id="rId34"/>
    <p:sldId id="281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Классификация и структура СПО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111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i="1" dirty="0"/>
              <a:t>Системное ПО</a:t>
            </a:r>
            <a:r>
              <a:rPr lang="ru-RU" dirty="0"/>
              <a:t>, в состав которого входят </a:t>
            </a:r>
            <a:r>
              <a:rPr lang="ru-RU" i="1" dirty="0"/>
              <a:t>операционная система</a:t>
            </a:r>
            <a:r>
              <a:rPr lang="ru-RU" dirty="0"/>
              <a:t>, трансляторы языков и обслуживающие программы, управляет доступом к аппаратному обеспечению. </a:t>
            </a:r>
            <a:r>
              <a:rPr lang="ru-RU" i="1" dirty="0"/>
              <a:t>Прикладное ПО</a:t>
            </a:r>
            <a:r>
              <a:rPr lang="ru-RU" dirty="0"/>
              <a:t>, такое как языки программирования и различные пользовательские приложения, работает с аппаратным обеспечением через слой системного </a:t>
            </a:r>
            <a:r>
              <a:rPr lang="ru-RU" i="1" dirty="0"/>
              <a:t>ПО</a:t>
            </a:r>
            <a:r>
              <a:rPr lang="ru-RU" dirty="0"/>
              <a:t>. Пользователи, в свою </a:t>
            </a:r>
            <a:r>
              <a:rPr lang="ru-RU" i="1" dirty="0"/>
              <a:t>очередь</a:t>
            </a:r>
            <a:r>
              <a:rPr lang="ru-RU" dirty="0"/>
              <a:t>, взаимодействуют с прикладным программным обеспечением.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19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Программные системы можно классифицировать </a:t>
            </a:r>
            <a:r>
              <a:rPr lang="ru-RU" i="1" dirty="0"/>
              <a:t>по</a:t>
            </a:r>
            <a:r>
              <a:rPr lang="ru-RU" dirty="0"/>
              <a:t> различным признакам. Рассмотрим классификацию, в которой основополагающим признаком является сфера (область) использования программных продуктов:</a:t>
            </a:r>
          </a:p>
          <a:p>
            <a:r>
              <a:rPr lang="ru-RU" dirty="0"/>
              <a:t>аппаратная часть автономных компьютеров и сетей ЭВМ;</a:t>
            </a:r>
          </a:p>
          <a:p>
            <a:r>
              <a:rPr lang="ru-RU" dirty="0"/>
              <a:t>функциональные задачи различных предметных областей;</a:t>
            </a:r>
          </a:p>
          <a:p>
            <a:r>
              <a:rPr lang="ru-RU" dirty="0"/>
              <a:t>технология разработки программ.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42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поддержки информационной технологии в этих областях выделяют соответственно три класса программных продуктов, представленных на </a:t>
            </a:r>
            <a:r>
              <a:rPr lang="ru-RU" dirty="0" smtClean="0"/>
              <a:t>рисунке:</a:t>
            </a:r>
            <a:endParaRPr lang="ru-RU" dirty="0"/>
          </a:p>
          <a:p>
            <a:r>
              <a:rPr lang="ru-RU" dirty="0"/>
              <a:t>системное программное обеспечение;</a:t>
            </a:r>
          </a:p>
          <a:p>
            <a:r>
              <a:rPr lang="ru-RU" dirty="0"/>
              <a:t>прикладное программное обеспечение;</a:t>
            </a:r>
          </a:p>
          <a:p>
            <a:r>
              <a:rPr lang="ru-RU" dirty="0"/>
              <a:t>инструментальное программное обеспечение.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44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Системное </a:t>
            </a:r>
            <a:r>
              <a:rPr lang="ru-RU" i="1" dirty="0"/>
              <a:t>программное обеспечение</a:t>
            </a:r>
            <a:r>
              <a:rPr lang="ru-RU" dirty="0"/>
              <a:t> (</a:t>
            </a:r>
            <a:r>
              <a:rPr lang="ru-RU" i="1" dirty="0" err="1"/>
              <a:t>System</a:t>
            </a:r>
            <a:r>
              <a:rPr lang="ru-RU" i="1" dirty="0"/>
              <a:t> </a:t>
            </a:r>
            <a:r>
              <a:rPr lang="ru-RU" i="1" dirty="0" err="1"/>
              <a:t>Software</a:t>
            </a:r>
            <a:r>
              <a:rPr lang="ru-RU" dirty="0"/>
              <a:t>) – совокупность программ и программных комплексов, предназначенная для обеспечения работы компьютера и сетей ЭВМ. Системное </a:t>
            </a:r>
            <a:r>
              <a:rPr lang="ru-RU" i="1" dirty="0"/>
              <a:t>программное обеспечение</a:t>
            </a:r>
            <a:r>
              <a:rPr lang="ru-RU" dirty="0"/>
              <a:t> выполняет следующие задачи:</a:t>
            </a:r>
          </a:p>
          <a:p>
            <a:r>
              <a:rPr lang="ru-RU" dirty="0"/>
              <a:t>создание операционной среды функционирования других программ;</a:t>
            </a:r>
          </a:p>
          <a:p>
            <a:r>
              <a:rPr lang="ru-RU" dirty="0"/>
              <a:t>обеспечение надежной и эффективной работы самого компьютера и вычислительной сети;</a:t>
            </a:r>
          </a:p>
          <a:p>
            <a:r>
              <a:rPr lang="ru-RU" dirty="0"/>
              <a:t>проведение диагностики, локализации сбоев, ошибок и отказов и профилактики аппаратуры компьютера и вычислительных сетей;</a:t>
            </a:r>
          </a:p>
          <a:p>
            <a:r>
              <a:rPr lang="ru-RU" dirty="0"/>
              <a:t>выполнение вспомогательных технологических процессов (копирование, архивирование, восстановление файлов программ и баз данных и т.д.).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28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Классы программных продуктов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Классы программных продуктов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7455297" cy="438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07975" y="5517232"/>
            <a:ext cx="819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Классы программных продуктов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77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Данный </a:t>
            </a:r>
            <a:r>
              <a:rPr lang="ru-RU" i="1" dirty="0"/>
              <a:t>класс</a:t>
            </a:r>
            <a:r>
              <a:rPr lang="ru-RU" dirty="0"/>
              <a:t> программных продуктов тесно связан с типом компьютера и является его неотъемлемой частью. Программные продукты в основном ориентированы на квалифицированных пользователей – профессионалов в компьютерной области: системного программиста, администратора сети, прикладного программиста, оператора.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28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Однако </a:t>
            </a:r>
            <a:r>
              <a:rPr lang="ru-RU" i="1" dirty="0"/>
              <a:t>знание</a:t>
            </a:r>
            <a:r>
              <a:rPr lang="ru-RU" dirty="0"/>
              <a:t> базовой технологии работы с этим классом программных продуктов требуется и конечным пользователям персонального компьютера, которые самостоятельно не только работают со своими программами, но и выполняют обслуживание компьютера, программ и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88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Программные продукты данного класса носят общий характер применения, независимо от специфики </a:t>
            </a:r>
            <a:r>
              <a:rPr lang="ru-RU" i="1" dirty="0"/>
              <a:t>предметной области</a:t>
            </a:r>
            <a:r>
              <a:rPr lang="ru-RU" dirty="0"/>
              <a:t>. К ним предъявляются высокие требования </a:t>
            </a:r>
            <a:r>
              <a:rPr lang="ru-RU" i="1" dirty="0"/>
              <a:t>по</a:t>
            </a:r>
            <a:r>
              <a:rPr lang="ru-RU" dirty="0"/>
              <a:t> надежности и технологичности работы, удобству и эффективности использования.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49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Прикладное </a:t>
            </a:r>
            <a:r>
              <a:rPr lang="ru-RU" i="1" dirty="0"/>
              <a:t>программное обеспечение</a:t>
            </a:r>
            <a:r>
              <a:rPr lang="ru-RU" dirty="0"/>
              <a:t> представляет собой комплекс взаимосвязанных программ, предназначенный для решения задач определенного класса конкретной </a:t>
            </a:r>
            <a:r>
              <a:rPr lang="ru-RU" i="1" dirty="0"/>
              <a:t>предметной области</a:t>
            </a:r>
            <a:r>
              <a:rPr lang="ru-RU" dirty="0"/>
              <a:t>. </a:t>
            </a:r>
            <a:r>
              <a:rPr lang="ru-RU" i="1" dirty="0"/>
              <a:t>Пакеты прикладных программ</a:t>
            </a:r>
            <a:r>
              <a:rPr lang="ru-RU" dirty="0"/>
              <a:t> (</a:t>
            </a:r>
            <a:r>
              <a:rPr lang="ru-RU" i="1" dirty="0"/>
              <a:t>ППП</a:t>
            </a:r>
            <a:r>
              <a:rPr lang="ru-RU" dirty="0"/>
              <a:t>) общего назначения служат программным инструментарием решения функциональных задач и являются самым многочисленным классом программных продуктов. В данный </a:t>
            </a:r>
            <a:r>
              <a:rPr lang="ru-RU" i="1" dirty="0"/>
              <a:t>класс</a:t>
            </a:r>
            <a:r>
              <a:rPr lang="ru-RU" dirty="0"/>
              <a:t> входят программные продукты, выполняющие обработку информации различных предметных областей.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3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Установка пакетов прикладных программ на </a:t>
            </a:r>
            <a:r>
              <a:rPr lang="ru-RU" i="1" dirty="0"/>
              <a:t>компьютер</a:t>
            </a:r>
            <a:r>
              <a:rPr lang="ru-RU" dirty="0"/>
              <a:t> выполняется системными администраторами, системными программистами, а также (в некоторых случаях) квалифицированными пользователями. Непосредственную эксплуатацию программных продуктов осуществляют, как правило, </a:t>
            </a:r>
            <a:r>
              <a:rPr lang="ru-RU" i="1" dirty="0"/>
              <a:t>конечные</a:t>
            </a:r>
            <a:r>
              <a:rPr lang="ru-RU" dirty="0"/>
              <a:t> пользователи – потребители информации, во многих случаях </a:t>
            </a:r>
            <a:r>
              <a:rPr lang="ru-RU" i="1" dirty="0"/>
              <a:t>деятельность</a:t>
            </a:r>
            <a:r>
              <a:rPr lang="ru-RU" dirty="0"/>
              <a:t> которых весьма далека от компьютерной области. Данный </a:t>
            </a:r>
            <a:r>
              <a:rPr lang="ru-RU" i="1" dirty="0"/>
              <a:t>класс</a:t>
            </a:r>
            <a:r>
              <a:rPr lang="ru-RU" dirty="0"/>
              <a:t> программных продуктов может быть весьма специфичным для отдельных предметных областей.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37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Под программным обеспечением понимается совокупность программ, выполняемых вычислительной системой </a:t>
            </a:r>
            <a:r>
              <a:rPr lang="ru-RU" dirty="0" smtClean="0"/>
              <a:t>. </a:t>
            </a:r>
            <a:r>
              <a:rPr lang="ru-RU" dirty="0"/>
              <a:t>К программному обеспечению относится также вся область деятельности </a:t>
            </a:r>
            <a:r>
              <a:rPr lang="ru-RU" i="1" dirty="0"/>
              <a:t>по</a:t>
            </a:r>
            <a:r>
              <a:rPr lang="ru-RU" dirty="0"/>
              <a:t> проектированию и разработке </a:t>
            </a:r>
            <a:r>
              <a:rPr lang="ru-RU" i="1" dirty="0"/>
              <a:t>ПО</a:t>
            </a:r>
            <a:r>
              <a:rPr lang="ru-RU" dirty="0"/>
              <a:t>: технология проектирования программ; методы тестирования программ; методы доказательства правильности программ; </a:t>
            </a:r>
            <a:r>
              <a:rPr lang="ru-RU" i="1" dirty="0"/>
              <a:t>анализ</a:t>
            </a:r>
            <a:r>
              <a:rPr lang="ru-RU" dirty="0"/>
              <a:t> качества работы программ; </a:t>
            </a:r>
            <a:r>
              <a:rPr lang="ru-RU" i="1" dirty="0"/>
              <a:t>документирование программ</a:t>
            </a:r>
            <a:r>
              <a:rPr lang="ru-RU" dirty="0"/>
              <a:t>; разработка и использование программных средств, облегчающих процесс проектирования программного обеспечения, и многое другое.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550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Инструментарий</a:t>
            </a:r>
            <a:r>
              <a:rPr lang="ru-RU" dirty="0"/>
              <a:t> технологии программирования представляет собой совокупность программ и программных комплексов, обеспечивающих технологию разработки, отладки и внедрения создаваемых программных продуктов 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553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i="1" dirty="0"/>
              <a:t>Инструментарий</a:t>
            </a:r>
            <a:r>
              <a:rPr lang="ru-RU" dirty="0"/>
              <a:t> технологии программирования включает специализированные программные продукты, которые являются инструментальными средствами разработчика. Программные продукты данного класса поддерживают все технологические этапы процесса проектирования, программирования (кодирования), отладки и тестирования создаваемых программ. Пользователями технологии программирования являются системные и прикладные программисты.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372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Структура системного программного </a:t>
            </a:r>
            <a:r>
              <a:rPr lang="ru-RU" b="1" dirty="0" smtClean="0"/>
              <a:t>обеспечения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Системное </a:t>
            </a:r>
            <a:r>
              <a:rPr lang="ru-RU" i="1" dirty="0"/>
              <a:t>программное обеспечение</a:t>
            </a:r>
            <a:r>
              <a:rPr lang="ru-RU" dirty="0"/>
              <a:t> </a:t>
            </a:r>
            <a:r>
              <a:rPr lang="ru-RU" dirty="0" smtClean="0"/>
              <a:t> </a:t>
            </a:r>
            <a:r>
              <a:rPr lang="ru-RU" dirty="0"/>
              <a:t>можно разделить на базовое </a:t>
            </a:r>
            <a:r>
              <a:rPr lang="ru-RU" i="1" dirty="0"/>
              <a:t>программное обеспечение</a:t>
            </a:r>
            <a:r>
              <a:rPr lang="ru-RU" dirty="0"/>
              <a:t>, которое, как правило, поставляется вместе с компьютером, и сервисное </a:t>
            </a:r>
            <a:r>
              <a:rPr lang="ru-RU" i="1" dirty="0"/>
              <a:t>программное обеспечение</a:t>
            </a:r>
            <a:r>
              <a:rPr lang="ru-RU" dirty="0"/>
              <a:t>, которое может быть приобретено дополнительно.</a:t>
            </a:r>
          </a:p>
          <a:p>
            <a:pPr marL="0" indent="0">
              <a:buNone/>
            </a:pPr>
            <a:r>
              <a:rPr lang="ru-RU" dirty="0"/>
              <a:t>Базовое </a:t>
            </a:r>
            <a:r>
              <a:rPr lang="ru-RU" i="1" dirty="0"/>
              <a:t>программное обеспечение</a:t>
            </a:r>
            <a:r>
              <a:rPr lang="ru-RU" dirty="0"/>
              <a:t> (</a:t>
            </a:r>
            <a:r>
              <a:rPr lang="ru-RU" i="1" dirty="0" err="1"/>
              <a:t>base</a:t>
            </a:r>
            <a:r>
              <a:rPr lang="ru-RU" dirty="0"/>
              <a:t> </a:t>
            </a:r>
            <a:r>
              <a:rPr lang="ru-RU" i="1" dirty="0" err="1"/>
              <a:t>software</a:t>
            </a:r>
            <a:r>
              <a:rPr lang="ru-RU" dirty="0"/>
              <a:t>) – минимальный набор программных средств, обеспечивающих работу компьютера. Сервисное </a:t>
            </a:r>
            <a:r>
              <a:rPr lang="ru-RU" i="1" dirty="0"/>
              <a:t>программное обеспечение</a:t>
            </a:r>
            <a:r>
              <a:rPr lang="ru-RU" dirty="0"/>
              <a:t> включает программы и программные комплексы, которые расширяют возможности базового программного обеспечения и организуют более удобную среду работы пользователя.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579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Структура системного программного обеспечен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6672"/>
            <a:ext cx="6203007" cy="474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0375" y="5373216"/>
            <a:ext cx="7784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Структура системного программного обеспечения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162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базовое </a:t>
            </a:r>
            <a:r>
              <a:rPr lang="ru-RU" i="1" dirty="0"/>
              <a:t>программное обеспечение</a:t>
            </a:r>
            <a:r>
              <a:rPr lang="ru-RU" dirty="0"/>
              <a:t> входят:</a:t>
            </a:r>
          </a:p>
          <a:p>
            <a:r>
              <a:rPr lang="ru-RU" dirty="0"/>
              <a:t>операционная система;</a:t>
            </a:r>
          </a:p>
          <a:p>
            <a:r>
              <a:rPr lang="ru-RU" dirty="0"/>
              <a:t>операционные оболочки (обычно текстовые и графические);</a:t>
            </a:r>
          </a:p>
          <a:p>
            <a:r>
              <a:rPr lang="ru-RU" dirty="0"/>
              <a:t>сетевая операционная система.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662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Операционная система</a:t>
            </a:r>
            <a:r>
              <a:rPr lang="ru-RU" dirty="0"/>
              <a:t> предназначена для управления выполнением пользовательских программ, планирования и управления вычислительными ресурсами ЭВМ.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7253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Наиболее традиционное сравнение ОС осуществляется </a:t>
            </a:r>
            <a:r>
              <a:rPr lang="ru-RU" i="1" dirty="0"/>
              <a:t>по</a:t>
            </a:r>
            <a:r>
              <a:rPr lang="ru-RU" dirty="0"/>
              <a:t> следующим характеристикам процесса обработки информации:</a:t>
            </a:r>
          </a:p>
          <a:p>
            <a:r>
              <a:rPr lang="ru-RU" dirty="0"/>
              <a:t>управление памятью (максимальный объем адресуемого пространства, типы памяти, технические показатели использования памяти);</a:t>
            </a:r>
          </a:p>
          <a:p>
            <a:r>
              <a:rPr lang="ru-RU" dirty="0"/>
              <a:t>функциональные возможности вспомогательных программ (утилит) в составе операционной системы;</a:t>
            </a:r>
          </a:p>
          <a:p>
            <a:r>
              <a:rPr lang="ru-RU" dirty="0"/>
              <a:t>наличие компрессии диска;</a:t>
            </a:r>
          </a:p>
          <a:p>
            <a:r>
              <a:rPr lang="ru-RU" dirty="0"/>
              <a:t>возможность архивирования файлов;</a:t>
            </a:r>
          </a:p>
          <a:p>
            <a:r>
              <a:rPr lang="ru-RU" dirty="0"/>
              <a:t>поддержка многозадачного режима работы;</a:t>
            </a:r>
          </a:p>
          <a:p>
            <a:r>
              <a:rPr lang="ru-RU" dirty="0"/>
              <a:t>поддержка сетевого программного обеспечения;</a:t>
            </a:r>
          </a:p>
          <a:p>
            <a:r>
              <a:rPr lang="ru-RU" dirty="0"/>
              <a:t>наличие качественной документации;</a:t>
            </a:r>
          </a:p>
          <a:p>
            <a:r>
              <a:rPr lang="ru-RU" dirty="0"/>
              <a:t>условия и сложность процесса инсталляции;</a:t>
            </a:r>
          </a:p>
          <a:p>
            <a:r>
              <a:rPr lang="ru-RU" dirty="0"/>
              <a:t>мобильность (переносимость), безопасность, надежность и др.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59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/>
              <a:t>Сетевые операционные системы</a:t>
            </a:r>
            <a:r>
              <a:rPr lang="ru-RU" dirty="0"/>
              <a:t> – комплекс программ, обеспечивающий обработку, передачу и </a:t>
            </a:r>
            <a:r>
              <a:rPr lang="ru-RU" i="1" dirty="0"/>
              <a:t>хранение данных</a:t>
            </a:r>
            <a:r>
              <a:rPr lang="ru-RU" dirty="0"/>
              <a:t> в сети. </a:t>
            </a:r>
            <a:r>
              <a:rPr lang="ru-RU" i="1" dirty="0"/>
              <a:t>Сетевая ОС</a:t>
            </a:r>
            <a:r>
              <a:rPr lang="ru-RU" dirty="0"/>
              <a:t> предоставляет пользователям различные виды сетевых служб (управление файлами, электронная </a:t>
            </a:r>
            <a:r>
              <a:rPr lang="ru-RU" i="1" dirty="0"/>
              <a:t>почта</a:t>
            </a:r>
            <a:r>
              <a:rPr lang="ru-RU" dirty="0"/>
              <a:t>, </a:t>
            </a:r>
            <a:r>
              <a:rPr lang="ru-RU" dirty="0" err="1"/>
              <a:t>аудиои</a:t>
            </a:r>
            <a:r>
              <a:rPr lang="ru-RU" dirty="0"/>
              <a:t> видеоконференции, </a:t>
            </a:r>
            <a:r>
              <a:rPr lang="ru-RU" i="1" dirty="0"/>
              <a:t>распределенные вычисления</a:t>
            </a:r>
            <a:r>
              <a:rPr lang="ru-RU" dirty="0"/>
              <a:t>, процессы управления сетью и др.), поддерживает работу в абонентских системах.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221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Сетевые операционные системы</a:t>
            </a:r>
            <a:r>
              <a:rPr lang="ru-RU" dirty="0"/>
              <a:t> используют архитектуру </a:t>
            </a:r>
            <a:r>
              <a:rPr lang="ru-RU" i="1" dirty="0"/>
              <a:t>клиент-сервер</a:t>
            </a:r>
            <a:r>
              <a:rPr lang="ru-RU" dirty="0"/>
              <a:t> или </a:t>
            </a:r>
            <a:r>
              <a:rPr lang="ru-RU" dirty="0" err="1"/>
              <a:t>одноранговую</a:t>
            </a:r>
            <a:r>
              <a:rPr lang="ru-RU" dirty="0"/>
              <a:t> архитектуру. Вначале </a:t>
            </a:r>
            <a:r>
              <a:rPr lang="ru-RU" i="1" dirty="0"/>
              <a:t>сетевые операционные системы</a:t>
            </a:r>
            <a:r>
              <a:rPr lang="ru-RU" dirty="0"/>
              <a:t> поддерживали лишь локальные вычислительные сети (</a:t>
            </a:r>
            <a:r>
              <a:rPr lang="ru-RU" i="1" dirty="0"/>
              <a:t>ЛВС</a:t>
            </a:r>
            <a:r>
              <a:rPr lang="ru-RU" dirty="0"/>
              <a:t>), сейчас эти операционные системы распространяются на ассоциации локальных сетей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80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Операционные оболочки – специальные программы, предназначенные для облегчения общения пользователя с командами операционной системы. Операционные оболочки имеют текстовый и графический варианты интерфейса конечного пользователя, а в будущем возможны варианты речевого интерфейса и </a:t>
            </a:r>
            <a:r>
              <a:rPr lang="ru-RU" i="1" dirty="0"/>
              <a:t>распознавание</a:t>
            </a:r>
            <a:r>
              <a:rPr lang="ru-RU" dirty="0"/>
              <a:t> рукописного ввода данных. Эти программы существенно упрощают задание управляющей информации для выполнения команд операционной системы, уменьшают напряженность и сложность работы конечного пользователя.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688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Программное обеспечение</a:t>
            </a:r>
            <a:r>
              <a:rPr lang="ru-RU" dirty="0"/>
              <a:t> – неотъемлемая часть компьютерной системы. Оно является логическим продолжением технических средств. Сфера применения конкретного компьютера определяется созданным для него программным обеспечением.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34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Расширением базового программного обеспечения компьютера является набор сервисных, дополнительно устанавливаемых программ (или программ, поставляемых непосредственно с операционными системами), которые можно классифицировать </a:t>
            </a:r>
            <a:r>
              <a:rPr lang="ru-RU" i="1" dirty="0"/>
              <a:t>по</a:t>
            </a:r>
            <a:r>
              <a:rPr lang="ru-RU" dirty="0"/>
              <a:t> функциональному признаку следующим образом:</a:t>
            </a:r>
          </a:p>
          <a:p>
            <a:r>
              <a:rPr lang="ru-RU" dirty="0"/>
              <a:t>программы диагностики работоспособности компьютера;</a:t>
            </a:r>
          </a:p>
          <a:p>
            <a:r>
              <a:rPr lang="ru-RU" dirty="0"/>
              <a:t>антивирусные программы, обеспечивающие защиту компьютера, обнаружение и восстановление зараженных файлов;</a:t>
            </a:r>
          </a:p>
          <a:p>
            <a:r>
              <a:rPr lang="ru-RU" dirty="0"/>
              <a:t>программы обслуживания дисков, обеспечивающие проверку качества поверхности магнитного диска, контроль сохранности файловой системы на логическом и физическом уровнях, сжатие дисков, создание страховых копий дисков, резервирование данных на внешних носителях и др.;</a:t>
            </a:r>
          </a:p>
          <a:p>
            <a:r>
              <a:rPr lang="ru-RU" dirty="0"/>
              <a:t>программы архивирования данных, которые обеспечивают процесс сжатия информации в файлах с целью уменьшения объема памяти для ее хранения;</a:t>
            </a:r>
          </a:p>
          <a:p>
            <a:r>
              <a:rPr lang="ru-RU" dirty="0"/>
              <a:t>программы обслуживания сети.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075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Эти программы часто называются утилитами. Утилиты – программы, служащие для выполнения вспомогательных операций обработки данных или обслуживания компьютеров (диагностики, тестирования аппаратных и программных средств, оптимизации использования дискового пространства, восстановления разрушенной на магнитном диске информации и т. п.).</a:t>
            </a:r>
          </a:p>
          <a:p>
            <a:pPr marL="0" indent="0">
              <a:buNone/>
            </a:pPr>
            <a:r>
              <a:rPr lang="ru-RU" dirty="0"/>
              <a:t>В современных операционных системах такие утилиты могут быть представлены, как, например, в </a:t>
            </a:r>
            <a:r>
              <a:rPr lang="ru-RU" i="1" dirty="0" err="1"/>
              <a:t>Windows</a:t>
            </a:r>
            <a:r>
              <a:rPr lang="ru-RU" dirty="0"/>
              <a:t>, группами программ "стандартные" и "служебные". В них входит ряд полезных программ: калькулятор, звукозапись, блокнот и др. В группе "служебные" имеется ряд программ, расширяющих возможности операционной системы: очистка и </a:t>
            </a:r>
            <a:r>
              <a:rPr lang="ru-RU" i="1" dirty="0"/>
              <a:t>дефрагментация</a:t>
            </a:r>
            <a:r>
              <a:rPr lang="ru-RU" dirty="0"/>
              <a:t> диска, восстановление системы и т.п.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145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 Прикладное программное </a:t>
            </a:r>
            <a:r>
              <a:rPr lang="ru-RU" b="1" dirty="0" smtClean="0"/>
              <a:t>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Прикладные программы предназначены для того, чтобы обеспечить применение вычислительной техники в различных сферах деятельности человека </a:t>
            </a:r>
            <a:r>
              <a:rPr lang="ru-RU" dirty="0" smtClean="0"/>
              <a:t>. </a:t>
            </a:r>
            <a:r>
              <a:rPr lang="ru-RU" dirty="0"/>
              <a:t>Помимо создания новых программных продуктов, разработчики прикладных программ большие усилия тратят на совершенствование и модернизацию популярных систем, создание их новых версий. Новые версии, как правило, поддерживают старые, сохраняя преемственность, и включают в себя базовый </a:t>
            </a:r>
            <a:r>
              <a:rPr lang="ru-RU" i="1" dirty="0"/>
              <a:t>минимум</a:t>
            </a:r>
            <a:r>
              <a:rPr lang="ru-RU" dirty="0"/>
              <a:t> (стандарт) возможностей.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78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Один из возможных вариантов классификации программных средств (ПС), составляющих прикладное </a:t>
            </a:r>
            <a:r>
              <a:rPr lang="ru-RU" i="1" dirty="0"/>
              <a:t>программное обеспечение</a:t>
            </a:r>
            <a:r>
              <a:rPr lang="ru-RU" dirty="0"/>
              <a:t> (ППО), отражен на рисунке. Как и почти всякая классификация, приведенная на рисунке, не является единственно возможной. В ней представлены даже не все виды прикладных программ. Тем не менее, использование классификации полезно для создания общего представления о ППО.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345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Структура прикладного программного обеспечен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95" y="464119"/>
            <a:ext cx="7984409" cy="467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79795" y="5229200"/>
            <a:ext cx="7984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 </a:t>
            </a:r>
            <a:r>
              <a:rPr lang="ru-RU" dirty="0"/>
              <a:t>Структура прикладного программного обеспечения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5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Сам </a:t>
            </a:r>
            <a:r>
              <a:rPr lang="ru-RU" i="1" dirty="0"/>
              <a:t>по</a:t>
            </a:r>
            <a:r>
              <a:rPr lang="ru-RU" dirty="0"/>
              <a:t> себе </a:t>
            </a:r>
            <a:r>
              <a:rPr lang="ru-RU" i="1" dirty="0"/>
              <a:t>компьютер</a:t>
            </a:r>
            <a:r>
              <a:rPr lang="ru-RU" dirty="0"/>
              <a:t> не обладает знаниями ни в одной области применения. Все эти знания сосредоточены в выполняемых на компьютерах программах. </a:t>
            </a:r>
            <a:r>
              <a:rPr lang="ru-RU" i="1" dirty="0"/>
              <a:t>Программное обеспечение</a:t>
            </a:r>
            <a:r>
              <a:rPr lang="ru-RU" dirty="0"/>
              <a:t> современных компьютеров включает миллионы программ – от игровых до научных.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6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Существует два основных типа программного обеспечения: системное (называемое также общим) и прикладное (называемое специальным). Каждый тип программного обеспечения выполняет различные функции. Системное </a:t>
            </a:r>
            <a:r>
              <a:rPr lang="ru-RU" i="1" dirty="0"/>
              <a:t>программное обеспечение</a:t>
            </a:r>
            <a:r>
              <a:rPr lang="ru-RU" dirty="0"/>
              <a:t> – это набор программ, которые управляют компонентами компьютера, такими как </a:t>
            </a:r>
            <a:r>
              <a:rPr lang="ru-RU" i="1" dirty="0"/>
              <a:t>процессор</a:t>
            </a:r>
            <a:r>
              <a:rPr lang="ru-RU" dirty="0"/>
              <a:t>, коммуникационные и периферийные устройства. Программистов, которые создают системное </a:t>
            </a:r>
            <a:r>
              <a:rPr lang="ru-RU" i="1" dirty="0"/>
              <a:t>программное обеспечение</a:t>
            </a:r>
            <a:r>
              <a:rPr lang="ru-RU" dirty="0"/>
              <a:t>, называют системными программистами.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91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 прикладному программному обеспечению относятся программы, написанные для пользователей или самими пользователями, для задания компьютеру конкретной работы. Программы обработки заказов или создания списков рассылки – примеры прикладного программного обеспечения. Программистов, которые пишут прикладное </a:t>
            </a:r>
            <a:r>
              <a:rPr lang="ru-RU" i="1" dirty="0"/>
              <a:t>программное обеспечение</a:t>
            </a:r>
            <a:r>
              <a:rPr lang="ru-RU" dirty="0"/>
              <a:t>, называют прикладными программистами.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343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Оба типа программного обеспечения взаимосвязаны и могут быть представлены в виде диаграммы, изображенной на </a:t>
            </a:r>
            <a:r>
              <a:rPr lang="ru-RU" dirty="0" smtClean="0"/>
              <a:t>рисунке. </a:t>
            </a:r>
            <a:r>
              <a:rPr lang="ru-RU" dirty="0"/>
              <a:t>Как видно, каждая область тесно взаимодействует с другой. Системное </a:t>
            </a:r>
            <a:r>
              <a:rPr lang="ru-RU" i="1" dirty="0"/>
              <a:t>программное обеспечение</a:t>
            </a:r>
            <a:r>
              <a:rPr lang="ru-RU" dirty="0"/>
              <a:t> обеспечивает и контролирует </a:t>
            </a:r>
            <a:r>
              <a:rPr lang="ru-RU" i="1" dirty="0"/>
              <a:t>доступ</a:t>
            </a:r>
            <a:r>
              <a:rPr lang="ru-RU" dirty="0"/>
              <a:t> к аппаратному обеспечению компьютера.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98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Прикладное </a:t>
            </a:r>
            <a:r>
              <a:rPr lang="ru-RU" i="1" dirty="0"/>
              <a:t>программное обеспечение</a:t>
            </a:r>
            <a:r>
              <a:rPr lang="ru-RU" dirty="0"/>
              <a:t> взаимодействует с аппаратными компонентами через системное. </a:t>
            </a:r>
            <a:r>
              <a:rPr lang="ru-RU" i="1" dirty="0"/>
              <a:t>Конечные</a:t>
            </a:r>
            <a:r>
              <a:rPr lang="ru-RU" dirty="0"/>
              <a:t> пользователи в основном работают с прикладным программным обеспечением. Чтобы обеспечить аппаратную совместимость, каждый тип программного обеспечения разрабатывается для конкретной аппаратной платформы.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8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труктура и назначение программного обеспеч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7073999" cy="494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3528" y="558924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ru-RU" dirty="0"/>
              <a:t>и назначение программного обеспечения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940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380</Words>
  <Application>Microsoft Office PowerPoint</Application>
  <PresentationFormat>Экран (4:3)</PresentationFormat>
  <Paragraphs>65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Классификация и структура СПО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системного программного обеспечения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 Прикладное программное обеспечение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и структура СПО</dc:title>
  <dc:creator>Алексей</dc:creator>
  <cp:lastModifiedBy>Пользователь</cp:lastModifiedBy>
  <cp:revision>3</cp:revision>
  <dcterms:created xsi:type="dcterms:W3CDTF">2021-09-11T23:45:57Z</dcterms:created>
  <dcterms:modified xsi:type="dcterms:W3CDTF">2021-09-12T01:50:54Z</dcterms:modified>
</cp:coreProperties>
</file>