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304" r:id="rId2"/>
    <p:sldId id="278" r:id="rId3"/>
    <p:sldId id="279" r:id="rId4"/>
    <p:sldId id="267" r:id="rId5"/>
    <p:sldId id="324" r:id="rId6"/>
    <p:sldId id="374" r:id="rId7"/>
    <p:sldId id="345" r:id="rId8"/>
    <p:sldId id="346" r:id="rId9"/>
    <p:sldId id="375" r:id="rId10"/>
    <p:sldId id="376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25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38" r:id="rId28"/>
    <p:sldId id="372" r:id="rId29"/>
    <p:sldId id="373" r:id="rId30"/>
    <p:sldId id="333" r:id="rId31"/>
    <p:sldId id="334" r:id="rId32"/>
    <p:sldId id="335" r:id="rId33"/>
    <p:sldId id="336" r:id="rId34"/>
    <p:sldId id="337" r:id="rId35"/>
    <p:sldId id="302" r:id="rId36"/>
  </p:sldIdLst>
  <p:sldSz cx="12192000" cy="6858000"/>
  <p:notesSz cx="6858000" cy="9144000"/>
  <p:embeddedFontLst>
    <p:embeddedFont>
      <p:font typeface="나눔바른펜" panose="020B0503000000000000" pitchFamily="50" charset="-127"/>
      <p:regular r:id="rId38"/>
      <p:bold r:id="rId39"/>
    </p:embeddedFont>
    <p:embeddedFont>
      <p:font typeface="나눔바른고딕" panose="020B0603020101020101" pitchFamily="50" charset="-127"/>
      <p:regular r:id="rId40"/>
      <p:bold r:id="rId41"/>
    </p:embeddedFont>
    <p:embeddedFont>
      <p:font typeface="나눔고딕 Light" panose="020D0904000000000000" pitchFamily="50" charset="-127"/>
      <p:regular r:id="rId42"/>
    </p:embeddedFont>
    <p:embeddedFont>
      <p:font typeface="나눔바른고딕 Light" panose="020B0603020101020101" pitchFamily="50" charset="-127"/>
      <p:regular r:id="rId43"/>
    </p:embeddedFont>
    <p:embeddedFont>
      <p:font typeface="Yoon 윤고딕 520_TT" panose="020B0600000101010101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함초롬바탕" panose="02030604000101010101" pitchFamily="18" charset="-127"/>
      <p:regular r:id="rId47"/>
      <p:bold r:id="rId48"/>
    </p:embeddedFont>
    <p:embeddedFont>
      <p:font typeface="나눔스퀘어라운드 ExtraBold" panose="020B0600000101010101" pitchFamily="50" charset="-127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888888"/>
    <a:srgbClr val="909090"/>
    <a:srgbClr val="9F9F9F"/>
    <a:srgbClr val="9B9B9B"/>
    <a:srgbClr val="C2C2C2"/>
    <a:srgbClr val="DADADA"/>
    <a:srgbClr val="B1B1B1"/>
    <a:srgbClr val="B3B3B3"/>
    <a:srgbClr val="BFA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5" autoAdjust="0"/>
    <p:restoredTop sz="98113" autoAdjust="0"/>
  </p:normalViewPr>
  <p:slideViewPr>
    <p:cSldViewPr>
      <p:cViewPr>
        <p:scale>
          <a:sx n="66" d="100"/>
          <a:sy n="66" d="100"/>
        </p:scale>
        <p:origin x="0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45C68-0E38-4441-B972-63E6EFBEA03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4F76-0FE2-4837-8FBA-54130511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3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4F76-0FE2-4837-8FBA-54130511CB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4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4F76-0FE2-4837-8FBA-54130511CB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8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4763852" y="3834369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3295395" y="3056780"/>
            <a:ext cx="5601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3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영아돌연사증후군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예방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IOT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6359" y="3978386"/>
            <a:ext cx="1579278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4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122093    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육문수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122186    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김태균</a:t>
            </a:r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15012966 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박효완</a:t>
            </a:r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16011037 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신우성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08" y="1988840"/>
            <a:ext cx="847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각 삼각형 3"/>
          <p:cNvSpPr/>
          <p:nvPr/>
        </p:nvSpPr>
        <p:spPr>
          <a:xfrm rot="5400000">
            <a:off x="0" y="0"/>
            <a:ext cx="964800" cy="96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>
            <a:spLocks noChangeAspect="1"/>
          </p:cNvSpPr>
          <p:nvPr/>
        </p:nvSpPr>
        <p:spPr>
          <a:xfrm rot="16200000" flipH="1">
            <a:off x="11251880" y="-3503"/>
            <a:ext cx="964800" cy="96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842400" y="478897"/>
            <a:ext cx="10533600" cy="35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67CAFD77-E594-457A-A3A5-F782B3365642}"/>
              </a:ext>
            </a:extLst>
          </p:cNvPr>
          <p:cNvSpPr/>
          <p:nvPr/>
        </p:nvSpPr>
        <p:spPr>
          <a:xfrm>
            <a:off x="0" y="5893200"/>
            <a:ext cx="964800" cy="96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FE50CC7C-19CE-494E-896F-F3D27EEEB37B}"/>
              </a:ext>
            </a:extLst>
          </p:cNvPr>
          <p:cNvSpPr>
            <a:spLocks noChangeAspect="1"/>
          </p:cNvSpPr>
          <p:nvPr/>
        </p:nvSpPr>
        <p:spPr>
          <a:xfrm flipH="1">
            <a:off x="11251880" y="5893200"/>
            <a:ext cx="964800" cy="96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9469C92-28B1-4DE7-9D1B-8DDF8F73D363}"/>
              </a:ext>
            </a:extLst>
          </p:cNvPr>
          <p:cNvCxnSpPr>
            <a:cxnSpLocks/>
          </p:cNvCxnSpPr>
          <p:nvPr/>
        </p:nvCxnSpPr>
        <p:spPr>
          <a:xfrm>
            <a:off x="842400" y="6375600"/>
            <a:ext cx="10533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5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A69A73C-C4A8-4A76-8CD4-6A637905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00" y="2263441"/>
            <a:ext cx="5271211" cy="17410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2D9EA2-9F17-41BB-B6AF-1CB93EDF3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4725144"/>
            <a:ext cx="5267263" cy="122413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A20CAE-59E4-4442-AF83-CB7FC3F14508}"/>
              </a:ext>
            </a:extLst>
          </p:cNvPr>
          <p:cNvSpPr/>
          <p:nvPr/>
        </p:nvSpPr>
        <p:spPr>
          <a:xfrm>
            <a:off x="2077325" y="2458300"/>
            <a:ext cx="2081349" cy="32348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31" name="그림 30" descr="모니터, 전자기기, 사진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AE94B530-87D5-42D8-AFFE-C18E81C88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526492"/>
            <a:ext cx="3885135" cy="5070860"/>
          </a:xfrm>
          <a:prstGeom prst="rect">
            <a:avLst/>
          </a:prstGeom>
        </p:spPr>
      </p:pic>
      <p:pic>
        <p:nvPicPr>
          <p:cNvPr id="32" name="그림 31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943BCB1-D531-49C5-9655-D29E7E07F8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35" y="3373075"/>
            <a:ext cx="766495" cy="61149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4A571B0-B9F7-4A5E-9104-3D687FE6ECBC}"/>
              </a:ext>
            </a:extLst>
          </p:cNvPr>
          <p:cNvSpPr txBox="1"/>
          <p:nvPr/>
        </p:nvSpPr>
        <p:spPr>
          <a:xfrm>
            <a:off x="2917463" y="3874065"/>
            <a:ext cx="76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PABY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32C5A-0C58-4BAB-ACA4-4F2B571BA575}"/>
              </a:ext>
            </a:extLst>
          </p:cNvPr>
          <p:cNvSpPr txBox="1"/>
          <p:nvPr/>
        </p:nvSpPr>
        <p:spPr>
          <a:xfrm>
            <a:off x="7104112" y="268772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Splash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911424" y="188640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296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 상세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98664-F82F-409D-A0EE-4C3F56B28F51}"/>
              </a:ext>
            </a:extLst>
          </p:cNvPr>
          <p:cNvSpPr txBox="1"/>
          <p:nvPr/>
        </p:nvSpPr>
        <p:spPr>
          <a:xfrm>
            <a:off x="7104112" y="232913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CA_01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36AF72-4118-4F6A-8900-F8DC9759E1C6}"/>
              </a:ext>
            </a:extLst>
          </p:cNvPr>
          <p:cNvSpPr txBox="1"/>
          <p:nvPr/>
        </p:nvSpPr>
        <p:spPr>
          <a:xfrm>
            <a:off x="7104112" y="2977207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/>
              <a:t>SS_User_01</a:t>
            </a:r>
          </a:p>
        </p:txBody>
      </p:sp>
    </p:spTree>
    <p:extLst>
      <p:ext uri="{BB962C8B-B14F-4D97-AF65-F5344CB8AC3E}">
        <p14:creationId xmlns:p14="http://schemas.microsoft.com/office/powerpoint/2010/main" val="4047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296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 상세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D2184C8-725C-4315-ABB1-3173E613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2025601"/>
            <a:ext cx="5328592" cy="17783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C40B33E-02C6-438B-8F87-97B04522A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91427"/>
            <a:ext cx="5328592" cy="15662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58E3DC4-B248-4196-BC42-A582ECA1B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00" y="5774372"/>
            <a:ext cx="5328592" cy="60695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D5A46F1-726C-4800-A364-565D98AE9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28" y="1905441"/>
            <a:ext cx="2505075" cy="43719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7ECD5B-8AFD-4011-952A-7C4DCA8B9355}"/>
              </a:ext>
            </a:extLst>
          </p:cNvPr>
          <p:cNvSpPr txBox="1"/>
          <p:nvPr/>
        </p:nvSpPr>
        <p:spPr>
          <a:xfrm>
            <a:off x="7128220" y="2381917"/>
            <a:ext cx="3416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U-001,U-002,U-004,U-005,U-006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E35386-DCFF-41F2-9FC3-E579623D1886}"/>
              </a:ext>
            </a:extLst>
          </p:cNvPr>
          <p:cNvSpPr/>
          <p:nvPr/>
        </p:nvSpPr>
        <p:spPr>
          <a:xfrm>
            <a:off x="7176120" y="2060848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CA_02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2A9CA7-26A3-46E8-8B4E-6726F115F26F}"/>
              </a:ext>
            </a:extLst>
          </p:cNvPr>
          <p:cNvSpPr txBox="1"/>
          <p:nvPr/>
        </p:nvSpPr>
        <p:spPr>
          <a:xfrm>
            <a:off x="7104112" y="278092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/>
              <a:t>SS_User_02</a:t>
            </a:r>
          </a:p>
        </p:txBody>
      </p:sp>
    </p:spTree>
    <p:extLst>
      <p:ext uri="{BB962C8B-B14F-4D97-AF65-F5344CB8AC3E}">
        <p14:creationId xmlns:p14="http://schemas.microsoft.com/office/powerpoint/2010/main" val="31354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296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 상세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60D54ED-B543-47DF-84B6-82114237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00" y="2045870"/>
            <a:ext cx="5388389" cy="202567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486C68-06D5-447E-815C-386F573D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4160938"/>
            <a:ext cx="5388384" cy="106826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84913C7-94D0-4965-BFF8-FB12ECFD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5407984"/>
            <a:ext cx="5388384" cy="74214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8D91E25-DFEE-4FB7-98D3-CDA98D9B9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28" y="1861145"/>
            <a:ext cx="2619375" cy="44481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B46B49-AECE-4CC9-AC97-A70F6481441C}"/>
              </a:ext>
            </a:extLst>
          </p:cNvPr>
          <p:cNvSpPr txBox="1"/>
          <p:nvPr/>
        </p:nvSpPr>
        <p:spPr>
          <a:xfrm>
            <a:off x="7226770" y="250316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U-004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82133F-175B-44F7-86CD-57E46C3ED98F}"/>
              </a:ext>
            </a:extLst>
          </p:cNvPr>
          <p:cNvSpPr/>
          <p:nvPr/>
        </p:nvSpPr>
        <p:spPr>
          <a:xfrm>
            <a:off x="7226770" y="2121021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CA_03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7A0FC3-8512-4C0F-8271-D7837C2609DF}"/>
              </a:ext>
            </a:extLst>
          </p:cNvPr>
          <p:cNvSpPr txBox="1"/>
          <p:nvPr/>
        </p:nvSpPr>
        <p:spPr>
          <a:xfrm>
            <a:off x="7176120" y="290519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/>
              <a:t>SS_User_01</a:t>
            </a:r>
          </a:p>
        </p:txBody>
      </p:sp>
    </p:spTree>
    <p:extLst>
      <p:ext uri="{BB962C8B-B14F-4D97-AF65-F5344CB8AC3E}">
        <p14:creationId xmlns:p14="http://schemas.microsoft.com/office/powerpoint/2010/main" val="21082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296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 상세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CB4BE38-2124-43A4-9E2B-AE79D3B0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842875"/>
            <a:ext cx="2638425" cy="44481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E8AF567-38A3-4CEC-A236-C2246DA41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3903591"/>
            <a:ext cx="5376694" cy="147112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5D81CAD-2B72-418E-95B6-6A3433C10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5483131"/>
            <a:ext cx="5376690" cy="99914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B44EF96-3D0B-4A93-8422-BB5783880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00" y="1700808"/>
            <a:ext cx="5376690" cy="2159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7CEE9C6-6848-43DB-B94C-3D4F841F0A78}"/>
              </a:ext>
            </a:extLst>
          </p:cNvPr>
          <p:cNvSpPr txBox="1"/>
          <p:nvPr/>
        </p:nvSpPr>
        <p:spPr>
          <a:xfrm>
            <a:off x="7248128" y="227687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U-001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B5162E-5037-48D5-BDB8-EE5ECACE848A}"/>
              </a:ext>
            </a:extLst>
          </p:cNvPr>
          <p:cNvSpPr/>
          <p:nvPr/>
        </p:nvSpPr>
        <p:spPr>
          <a:xfrm>
            <a:off x="7320136" y="1825079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CA_04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4AB911-C1B9-455A-A3BF-724866FA588B}"/>
              </a:ext>
            </a:extLst>
          </p:cNvPr>
          <p:cNvSpPr txBox="1"/>
          <p:nvPr/>
        </p:nvSpPr>
        <p:spPr>
          <a:xfrm>
            <a:off x="7176120" y="263691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/>
              <a:t>SS_User_02</a:t>
            </a:r>
          </a:p>
        </p:txBody>
      </p:sp>
    </p:spTree>
    <p:extLst>
      <p:ext uri="{BB962C8B-B14F-4D97-AF65-F5344CB8AC3E}">
        <p14:creationId xmlns:p14="http://schemas.microsoft.com/office/powerpoint/2010/main" val="36458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296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 상세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3A34257-C935-4E8D-9094-51252568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903437"/>
            <a:ext cx="2543175" cy="43338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42536F6-FF35-4FA2-BAC0-8A88F11A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1967326"/>
            <a:ext cx="5236589" cy="203773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13EBE07-50F3-4854-A25B-7EFB79986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57725"/>
            <a:ext cx="5236591" cy="113669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ECF873B-C521-4721-BB64-2B6FC2344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00" y="5354291"/>
            <a:ext cx="5236590" cy="8243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092EA-144F-48C8-96F0-4D4C2CDD6B93}"/>
              </a:ext>
            </a:extLst>
          </p:cNvPr>
          <p:cNvSpPr txBox="1"/>
          <p:nvPr/>
        </p:nvSpPr>
        <p:spPr>
          <a:xfrm>
            <a:off x="7104112" y="2494052"/>
            <a:ext cx="157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U-006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C8F81D-1D91-462A-B16F-04B48D049738}"/>
              </a:ext>
            </a:extLst>
          </p:cNvPr>
          <p:cNvSpPr/>
          <p:nvPr/>
        </p:nvSpPr>
        <p:spPr>
          <a:xfrm>
            <a:off x="7205028" y="2072059"/>
            <a:ext cx="83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CA_05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16357-58F3-478E-8B26-FC49C97AB5B7}"/>
              </a:ext>
            </a:extLst>
          </p:cNvPr>
          <p:cNvSpPr txBox="1"/>
          <p:nvPr/>
        </p:nvSpPr>
        <p:spPr>
          <a:xfrm>
            <a:off x="7104112" y="283319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/>
              <a:t>SS_User_02</a:t>
            </a:r>
          </a:p>
        </p:txBody>
      </p:sp>
    </p:spTree>
    <p:extLst>
      <p:ext uri="{BB962C8B-B14F-4D97-AF65-F5344CB8AC3E}">
        <p14:creationId xmlns:p14="http://schemas.microsoft.com/office/powerpoint/2010/main" val="337977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296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 상세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3097418-60A8-4EFE-A8F2-BC4D0C70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984970"/>
            <a:ext cx="2581275" cy="43243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14A6840-8FB7-487F-A2F1-7CC97EAB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2060849"/>
            <a:ext cx="5232506" cy="220059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4CF44E9-8406-440E-9D02-E177ABAD9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323931"/>
            <a:ext cx="5232504" cy="10446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914A636-7FC4-4B58-A4DF-894FAE2FA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00" y="5405599"/>
            <a:ext cx="5232504" cy="7353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54DF27-979A-453E-8972-5A7AE08369FB}"/>
              </a:ext>
            </a:extLst>
          </p:cNvPr>
          <p:cNvSpPr txBox="1"/>
          <p:nvPr/>
        </p:nvSpPr>
        <p:spPr>
          <a:xfrm>
            <a:off x="7101010" y="2689175"/>
            <a:ext cx="15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U-005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6D3CB-6A74-4A7E-9AD9-65B6C811FE54}"/>
              </a:ext>
            </a:extLst>
          </p:cNvPr>
          <p:cNvSpPr/>
          <p:nvPr/>
        </p:nvSpPr>
        <p:spPr>
          <a:xfrm>
            <a:off x="7176120" y="2185119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CA_06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587B60-3D55-4326-8D96-04708D729546}"/>
              </a:ext>
            </a:extLst>
          </p:cNvPr>
          <p:cNvSpPr txBox="1"/>
          <p:nvPr/>
        </p:nvSpPr>
        <p:spPr>
          <a:xfrm>
            <a:off x="7104112" y="299695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/>
              <a:t>SS_User_02</a:t>
            </a:r>
          </a:p>
        </p:txBody>
      </p:sp>
    </p:spTree>
    <p:extLst>
      <p:ext uri="{BB962C8B-B14F-4D97-AF65-F5344CB8AC3E}">
        <p14:creationId xmlns:p14="http://schemas.microsoft.com/office/powerpoint/2010/main" val="38196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296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 상세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CC52A34-0B9B-4034-8D87-6FAEC90A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948312"/>
            <a:ext cx="2400300" cy="42862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2DBB437-7F85-4D28-9DEA-5667E0C17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1948313"/>
            <a:ext cx="4934777" cy="185854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10AA8CE-FF91-409D-B800-406F900F2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3890004"/>
            <a:ext cx="4934777" cy="18030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ED22E4-BEE8-4A14-8D78-B6D3C629B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00" y="5892552"/>
            <a:ext cx="4934775" cy="7768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748B45-2C06-4569-A475-9B121F52FFDD}"/>
              </a:ext>
            </a:extLst>
          </p:cNvPr>
          <p:cNvSpPr txBox="1"/>
          <p:nvPr/>
        </p:nvSpPr>
        <p:spPr>
          <a:xfrm>
            <a:off x="7032104" y="242088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U-003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0E5FE9-B474-4E62-B4DE-186122B043B9}"/>
              </a:ext>
            </a:extLst>
          </p:cNvPr>
          <p:cNvSpPr/>
          <p:nvPr/>
        </p:nvSpPr>
        <p:spPr>
          <a:xfrm>
            <a:off x="7082558" y="2041103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CA_07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C75ECE-9C67-4314-832F-371A35E84A5C}"/>
              </a:ext>
            </a:extLst>
          </p:cNvPr>
          <p:cNvSpPr txBox="1"/>
          <p:nvPr/>
        </p:nvSpPr>
        <p:spPr>
          <a:xfrm>
            <a:off x="7032104" y="270892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/>
              <a:t>SS_User_02</a:t>
            </a:r>
          </a:p>
        </p:txBody>
      </p:sp>
    </p:spTree>
    <p:extLst>
      <p:ext uri="{BB962C8B-B14F-4D97-AF65-F5344CB8AC3E}">
        <p14:creationId xmlns:p14="http://schemas.microsoft.com/office/powerpoint/2010/main" val="3716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296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 상세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017E2B8-962F-4BAA-8265-59A25B54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922487"/>
            <a:ext cx="2447925" cy="43148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F7A952C-83A7-484E-963B-E89167ED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1922487"/>
            <a:ext cx="4897448" cy="174215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F0056C4-8CDD-4C60-9D71-89D13C856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3905837"/>
            <a:ext cx="4857870" cy="141716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39D7DA9-282D-43D9-830E-D481EA209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00" y="5455077"/>
            <a:ext cx="4937022" cy="7822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65AA03-8F7C-4C15-977B-E76945CE865D}"/>
              </a:ext>
            </a:extLst>
          </p:cNvPr>
          <p:cNvSpPr txBox="1"/>
          <p:nvPr/>
        </p:nvSpPr>
        <p:spPr>
          <a:xfrm>
            <a:off x="6960096" y="231966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U-003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4A418F-42B6-42F9-9725-4DAE2600E1F0}"/>
              </a:ext>
            </a:extLst>
          </p:cNvPr>
          <p:cNvSpPr/>
          <p:nvPr/>
        </p:nvSpPr>
        <p:spPr>
          <a:xfrm>
            <a:off x="7082558" y="1969095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CA_08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F9A22D-5911-4B13-BD31-6A46924FC4F5}"/>
              </a:ext>
            </a:extLst>
          </p:cNvPr>
          <p:cNvSpPr txBox="1"/>
          <p:nvPr/>
        </p:nvSpPr>
        <p:spPr>
          <a:xfrm>
            <a:off x="6960096" y="263691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/>
              <a:t>SS_User_02</a:t>
            </a:r>
          </a:p>
        </p:txBody>
      </p:sp>
    </p:spTree>
    <p:extLst>
      <p:ext uri="{BB962C8B-B14F-4D97-AF65-F5344CB8AC3E}">
        <p14:creationId xmlns:p14="http://schemas.microsoft.com/office/powerpoint/2010/main" val="13753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296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 상세 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701E27C-04FE-4C3B-9DE7-AA4A38F7B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066503"/>
            <a:ext cx="2600325" cy="43148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47F54D6-9EBA-4778-AAEE-B9543867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2016907"/>
            <a:ext cx="5072860" cy="192305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C278897-6DF8-4ACC-B0F6-8924A757B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155984"/>
            <a:ext cx="5072860" cy="9334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CEA66CA-2B35-4382-95BE-926F3117C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00" y="5452128"/>
            <a:ext cx="5160545" cy="6389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0A3042-ED5A-4499-9921-475775032E8D}"/>
              </a:ext>
            </a:extLst>
          </p:cNvPr>
          <p:cNvSpPr txBox="1"/>
          <p:nvPr/>
        </p:nvSpPr>
        <p:spPr>
          <a:xfrm>
            <a:off x="7104112" y="24459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U-007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E53787-AF5A-4168-A414-56639E7D0B87}"/>
              </a:ext>
            </a:extLst>
          </p:cNvPr>
          <p:cNvSpPr/>
          <p:nvPr/>
        </p:nvSpPr>
        <p:spPr>
          <a:xfrm>
            <a:off x="7187124" y="2060848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CA_09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1D801-B73B-403C-B786-74948D2D5D4B}"/>
              </a:ext>
            </a:extLst>
          </p:cNvPr>
          <p:cNvSpPr txBox="1"/>
          <p:nvPr/>
        </p:nvSpPr>
        <p:spPr>
          <a:xfrm>
            <a:off x="7104112" y="283319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/>
              <a:t>SS_User_01</a:t>
            </a:r>
          </a:p>
        </p:txBody>
      </p:sp>
    </p:spTree>
    <p:extLst>
      <p:ext uri="{BB962C8B-B14F-4D97-AF65-F5344CB8AC3E}">
        <p14:creationId xmlns:p14="http://schemas.microsoft.com/office/powerpoint/2010/main" val="18880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4092" y="3005599"/>
            <a:ext cx="2443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 설계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8348" y="3573017"/>
            <a:ext cx="193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Design</a:t>
            </a:r>
          </a:p>
        </p:txBody>
      </p:sp>
    </p:spTree>
    <p:extLst>
      <p:ext uri="{BB962C8B-B14F-4D97-AF65-F5344CB8AC3E}">
        <p14:creationId xmlns:p14="http://schemas.microsoft.com/office/powerpoint/2010/main" val="23334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583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1812" y="2274838"/>
            <a:ext cx="361647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" y="6697496"/>
            <a:ext cx="12192000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" y="0"/>
            <a:ext cx="12192000" cy="13771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7F14F78D-BE41-47CD-A929-B9FE82A53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79" y="1497692"/>
            <a:ext cx="9747666" cy="5483060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728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88888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88888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Component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0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728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88888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88888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Component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F4AFF8EE-52DD-440E-A870-06DC11B33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96145"/>
              </p:ext>
            </p:extLst>
          </p:nvPr>
        </p:nvGraphicFramePr>
        <p:xfrm>
          <a:off x="1415480" y="2071501"/>
          <a:ext cx="9974754" cy="3898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8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5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kern="1200" dirty="0">
                          <a:solidFill>
                            <a:schemeClr val="lt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컴포넌트 </a:t>
                      </a:r>
                      <a:r>
                        <a:rPr lang="en-US" altLang="ko-KR" sz="1500" b="0" kern="1200" dirty="0">
                          <a:solidFill>
                            <a:schemeClr val="lt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ID</a:t>
                      </a:r>
                      <a:endParaRPr lang="en-US" sz="1500" b="0" kern="1200" dirty="0">
                        <a:solidFill>
                          <a:schemeClr val="lt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15727" marR="115727" marT="57864" marB="5786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kern="1200" dirty="0">
                          <a:solidFill>
                            <a:schemeClr val="lt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컴포넌트명</a:t>
                      </a:r>
                      <a:endParaRPr lang="en-US" sz="1500" b="0" kern="1200" dirty="0">
                        <a:solidFill>
                          <a:schemeClr val="lt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15727" marR="115727" marT="57864" marB="5786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kern="1200" dirty="0">
                          <a:solidFill>
                            <a:schemeClr val="lt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개요</a:t>
                      </a:r>
                      <a:endParaRPr lang="en-US" sz="1500" b="0" kern="1200" dirty="0">
                        <a:solidFill>
                          <a:schemeClr val="lt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15727" marR="115727" marT="57864" marB="5786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PABY_001</a:t>
                      </a:r>
                    </a:p>
                  </a:txBody>
                  <a:tcPr marL="115727" marR="115727" marT="57864" marB="578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Application_Data</a:t>
                      </a:r>
                      <a:endParaRPr lang="ko-KR" sz="1200" kern="1200" dirty="0">
                        <a:solidFill>
                          <a:schemeClr val="dk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81974" marR="81974" marT="22503" marB="2250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날짜</a:t>
                      </a:r>
                      <a:r>
                        <a:rPr lang="en-US" alt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, </a:t>
                      </a: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수면 시간</a:t>
                      </a:r>
                      <a:r>
                        <a:rPr lang="en-US" alt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, </a:t>
                      </a:r>
                      <a:r>
                        <a:rPr lang="ko-KR" altLang="en-US" sz="1200" kern="50" dirty="0" err="1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온습도</a:t>
                      </a:r>
                      <a:r>
                        <a:rPr lang="en-US" alt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, </a:t>
                      </a: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수면자세에 대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한 정보를 </a:t>
                      </a: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관리하는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 클래스의 집합</a:t>
                      </a:r>
                    </a:p>
                  </a:txBody>
                  <a:tcPr marL="81974" marR="81974" marT="22503" marB="2250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PABY_002</a:t>
                      </a:r>
                    </a:p>
                  </a:txBody>
                  <a:tcPr marL="115727" marR="115727" marT="57864" marB="578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Application_View</a:t>
                      </a:r>
                      <a:endParaRPr lang="ko-KR" sz="1200" kern="1200" dirty="0">
                        <a:solidFill>
                          <a:schemeClr val="dk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81974" marR="81974" marT="22503" marB="2250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애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플리케이션의</a:t>
                      </a:r>
                      <a:r>
                        <a:rPr 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 UI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에 관련된</a:t>
                      </a:r>
                      <a:r>
                        <a:rPr lang="en-US" alt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 </a:t>
                      </a: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액티비티</a:t>
                      </a:r>
                      <a:r>
                        <a:rPr lang="en-US" alt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, </a:t>
                      </a:r>
                      <a:r>
                        <a:rPr lang="ko-KR" altLang="en-US" sz="1200" kern="50" dirty="0" err="1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프레그먼트</a:t>
                      </a:r>
                      <a:r>
                        <a:rPr 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, </a:t>
                      </a: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그래프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 등</a:t>
                      </a: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의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 </a:t>
                      </a:r>
                      <a:endParaRPr lang="en-US" altLang="ko-KR" sz="1200" kern="50" dirty="0">
                        <a:solidFill>
                          <a:srgbClr val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클래스 집합</a:t>
                      </a:r>
                    </a:p>
                  </a:txBody>
                  <a:tcPr marL="81974" marR="81974" marT="22503" marB="2250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PABY_003</a:t>
                      </a:r>
                    </a:p>
                  </a:txBody>
                  <a:tcPr marL="115727" marR="115727" marT="57864" marB="578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Application_Adapter</a:t>
                      </a:r>
                      <a:endParaRPr lang="ko-KR" sz="1200" kern="1200" dirty="0">
                        <a:solidFill>
                          <a:schemeClr val="dk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81974" marR="81974" marT="22503" marB="2250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애플리케이션의 </a:t>
                      </a:r>
                      <a:r>
                        <a:rPr lang="ko-KR" altLang="en-US" sz="1200" kern="50" dirty="0" err="1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리스트뷰</a:t>
                      </a:r>
                      <a:r>
                        <a:rPr lang="en-US" alt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, </a:t>
                      </a:r>
                      <a:r>
                        <a:rPr lang="ko-KR" altLang="en-US" sz="1200" kern="50" dirty="0" err="1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리사이클러뷰</a:t>
                      </a: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 등 어댑터 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클래스 집합</a:t>
                      </a:r>
                    </a:p>
                  </a:txBody>
                  <a:tcPr marL="81974" marR="81974" marT="22503" marB="2250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PABY_004</a:t>
                      </a:r>
                    </a:p>
                  </a:txBody>
                  <a:tcPr marL="115727" marR="115727" marT="57864" marB="578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Application_Function</a:t>
                      </a:r>
                      <a:endParaRPr lang="ko-KR" sz="1200" kern="1200" dirty="0">
                        <a:solidFill>
                          <a:schemeClr val="dk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81974" marR="81974" marT="22503" marB="2250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백그라운드 서비스</a:t>
                      </a:r>
                      <a:r>
                        <a:rPr lang="en-US" alt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, </a:t>
                      </a: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서버와의 송수신</a:t>
                      </a:r>
                      <a:r>
                        <a:rPr lang="en-US" alt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, </a:t>
                      </a: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스트리밍 등의</a:t>
                      </a:r>
                      <a:r>
                        <a:rPr 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 </a:t>
                      </a: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기능 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클래스 집합</a:t>
                      </a:r>
                    </a:p>
                  </a:txBody>
                  <a:tcPr marL="81974" marR="81974" marT="22503" marB="2250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PABY_005</a:t>
                      </a:r>
                    </a:p>
                  </a:txBody>
                  <a:tcPr marL="115727" marR="115727" marT="57864" marB="578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RaspberryPi_Server</a:t>
                      </a:r>
                      <a:endParaRPr lang="ko-KR" sz="1200" kern="1200" dirty="0">
                        <a:solidFill>
                          <a:schemeClr val="dk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81974" marR="81974" marT="22503" marB="2250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50" dirty="0" err="1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라즈베리파이의</a:t>
                      </a:r>
                      <a:r>
                        <a:rPr lang="ko-KR" alt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 영상처리 및 서버와의 통신 클래스 집합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81974" marR="81974" marT="22503" marB="2250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554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23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728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88888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88888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Component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CEA296-A348-4D8D-9172-A1CEA780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993266"/>
            <a:ext cx="9905639" cy="34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728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88888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88888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Component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339C916-7AFE-4311-9B2F-06B4C1B7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993266"/>
            <a:ext cx="9905639" cy="41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171400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728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88888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88888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Component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804A2B6-49D7-4371-A4F2-FB090819B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988840"/>
            <a:ext cx="9905639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728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88888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88888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Component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BFF0EA4-B2AC-448A-BE16-EACCAE14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844824"/>
            <a:ext cx="9905639" cy="49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5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728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88888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88888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Component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0A4881F-08C3-4DAF-8133-9BC0906B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844824"/>
            <a:ext cx="9905639" cy="49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1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4092" y="3005599"/>
            <a:ext cx="2443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r>
              <a:rPr lang="ko-KR" altLang="en-US" sz="3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설계</a:t>
            </a:r>
            <a:endParaRPr lang="en-US" altLang="ko-KR" sz="3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8348" y="3573017"/>
            <a:ext cx="193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2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Architecture Design</a:t>
            </a:r>
          </a:p>
        </p:txBody>
      </p:sp>
    </p:spTree>
    <p:extLst>
      <p:ext uri="{BB962C8B-B14F-4D97-AF65-F5344CB8AC3E}">
        <p14:creationId xmlns:p14="http://schemas.microsoft.com/office/powerpoint/2010/main" val="336430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2160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5C5C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5C5C5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88888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88888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시스템 구성도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3170404-ECB3-4A19-A522-0155D91EB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75" y="1909711"/>
            <a:ext cx="8897437" cy="437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2B9874B-52B3-47AF-98E9-D56A1438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10" y="1782109"/>
            <a:ext cx="8667342" cy="4875380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2160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5C5C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5C5C5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88888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88888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Component 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9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328" y="3005599"/>
            <a:ext cx="229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설계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8348" y="3573017"/>
            <a:ext cx="193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Class Design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4092" y="3005599"/>
            <a:ext cx="2443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8348" y="3573017"/>
            <a:ext cx="193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Development schedule</a:t>
            </a:r>
          </a:p>
        </p:txBody>
      </p:sp>
    </p:spTree>
    <p:extLst>
      <p:ext uri="{BB962C8B-B14F-4D97-AF65-F5344CB8AC3E}">
        <p14:creationId xmlns:p14="http://schemas.microsoft.com/office/powerpoint/2010/main" val="26856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7529B1-616B-42FE-A299-7938ED1AD28C}"/>
              </a:ext>
            </a:extLst>
          </p:cNvPr>
          <p:cNvGrpSpPr/>
          <p:nvPr/>
        </p:nvGrpSpPr>
        <p:grpSpPr>
          <a:xfrm>
            <a:off x="1524001" y="2572308"/>
            <a:ext cx="834325" cy="424645"/>
            <a:chOff x="-9283" y="886789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갈매기형 수장 14"/>
          <p:cNvSpPr/>
          <p:nvPr/>
        </p:nvSpPr>
        <p:spPr>
          <a:xfrm>
            <a:off x="3095401" y="143893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947750" y="143893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43052" y="1331476"/>
            <a:ext cx="249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DF312D-B503-4804-8779-A28FB5147729}"/>
              </a:ext>
            </a:extLst>
          </p:cNvPr>
          <p:cNvSpPr txBox="1"/>
          <p:nvPr/>
        </p:nvSpPr>
        <p:spPr>
          <a:xfrm>
            <a:off x="163150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617B56-B882-47D9-B8E4-D46B81A5E770}"/>
              </a:ext>
            </a:extLst>
          </p:cNvPr>
          <p:cNvSpPr txBox="1"/>
          <p:nvPr/>
        </p:nvSpPr>
        <p:spPr>
          <a:xfrm>
            <a:off x="163210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002D96-BC1F-4126-BD15-BF7220F5CD7D}"/>
              </a:ext>
            </a:extLst>
          </p:cNvPr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82D3F1-5677-4D0E-97A0-F9B2E68A9225}"/>
              </a:ext>
            </a:extLst>
          </p:cNvPr>
          <p:cNvSpPr txBox="1"/>
          <p:nvPr/>
        </p:nvSpPr>
        <p:spPr>
          <a:xfrm>
            <a:off x="163270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A0FD2B-3C0F-4921-B8A3-7DF573ED26C6}"/>
              </a:ext>
            </a:extLst>
          </p:cNvPr>
          <p:cNvSpPr txBox="1"/>
          <p:nvPr/>
        </p:nvSpPr>
        <p:spPr>
          <a:xfrm>
            <a:off x="2279576" y="13961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7B60E0-08AE-43EB-872A-209D7FA1130E}"/>
              </a:ext>
            </a:extLst>
          </p:cNvPr>
          <p:cNvSpPr txBox="1"/>
          <p:nvPr/>
        </p:nvSpPr>
        <p:spPr>
          <a:xfrm>
            <a:off x="5310397" y="132582"/>
            <a:ext cx="1048439" cy="28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5B10DE-7988-417C-8C1A-958A6246CF4A}"/>
              </a:ext>
            </a:extLst>
          </p:cNvPr>
          <p:cNvSpPr txBox="1"/>
          <p:nvPr/>
        </p:nvSpPr>
        <p:spPr>
          <a:xfrm>
            <a:off x="6576264" y="139612"/>
            <a:ext cx="110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8D1B0D-5658-49A2-9FE0-0D239C3B7563}"/>
              </a:ext>
            </a:extLst>
          </p:cNvPr>
          <p:cNvSpPr txBox="1"/>
          <p:nvPr/>
        </p:nvSpPr>
        <p:spPr>
          <a:xfrm>
            <a:off x="3433108" y="139612"/>
            <a:ext cx="1659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BCF71E19-B4A3-4D2E-8284-1800E2E1F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59783"/>
              </p:ext>
            </p:extLst>
          </p:nvPr>
        </p:nvGraphicFramePr>
        <p:xfrm>
          <a:off x="2379024" y="2189636"/>
          <a:ext cx="8253481" cy="3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804">
                  <a:extLst>
                    <a:ext uri="{9D8B030D-6E8A-4147-A177-3AD203B41FA5}">
                      <a16:colId xmlns:a16="http://schemas.microsoft.com/office/drawing/2014/main" val="1428537528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5582">
                  <a:extLst>
                    <a:ext uri="{9D8B030D-6E8A-4147-A177-3AD203B41FA5}">
                      <a16:colId xmlns:a16="http://schemas.microsoft.com/office/drawing/2014/main" val="2830679072"/>
                    </a:ext>
                  </a:extLst>
                </a:gridCol>
                <a:gridCol w="10201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2970">
                <a:tc rowSpan="2" gridSpan="2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세부 일정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1037" marR="91037" marT="45519" marB="4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3 </a:t>
                      </a:r>
                      <a:r>
                        <a:rPr lang="ko-KR" altLang="en-US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 월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1037" marR="91037" marT="45519" marB="4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spc="-120" baseline="0" dirty="0">
                        <a:solidFill>
                          <a:schemeClr val="bg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36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spc="-120" baseline="0" dirty="0">
                        <a:solidFill>
                          <a:schemeClr val="bg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36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spc="-120" baseline="0" dirty="0">
                        <a:solidFill>
                          <a:schemeClr val="bg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36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4</a:t>
                      </a:r>
                      <a:r>
                        <a:rPr lang="ko-KR" altLang="en-US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  월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1037" marR="91037" marT="45519" marB="4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spc="-120" baseline="0" dirty="0">
                        <a:solidFill>
                          <a:schemeClr val="bg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36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spc="-120" baseline="0" dirty="0">
                        <a:solidFill>
                          <a:schemeClr val="bg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36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spc="-120" baseline="0" dirty="0">
                        <a:solidFill>
                          <a:schemeClr val="bg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364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5</a:t>
                      </a:r>
                      <a:r>
                        <a:rPr lang="ko-KR" altLang="en-US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  월 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1037" marR="91037" marT="45519" marB="4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spc="-120" baseline="0" dirty="0">
                        <a:solidFill>
                          <a:schemeClr val="bg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36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spc="-120" baseline="0" dirty="0">
                        <a:solidFill>
                          <a:schemeClr val="bg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36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spc="-120" baseline="0" dirty="0">
                        <a:solidFill>
                          <a:schemeClr val="bg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36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spc="-120" baseline="0" dirty="0">
                        <a:solidFill>
                          <a:schemeClr val="tx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09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비고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4931" marR="94931" marT="47466" marB="474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70">
                <a:tc gridSpan="2" v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5351" marR="95351" marT="47676" marB="47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09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2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3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4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5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1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2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3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4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1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2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3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4</a:t>
                      </a:r>
                      <a:endParaRPr lang="en-US" sz="800" b="1" spc="-12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spc="-12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5</a:t>
                      </a:r>
                    </a:p>
                  </a:txBody>
                  <a:tcPr marL="92975" marR="92975" marT="46487" marB="4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5351" marR="95351" marT="47676" marB="47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0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7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기획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4931" marR="94931" marT="47466" marB="47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아이디어 회의 및 사전조사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팀 전체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744"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5351" marR="95351" marT="47676" marB="47676" anchor="ctr">
                    <a:lnL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개발 환경 구축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팀 전체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74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설계</a:t>
                      </a:r>
                      <a:endParaRPr lang="en-US" altLang="ko-KR" sz="800" b="1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4931" marR="94931" marT="47466" marB="47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하드웨어 설계 및 모델링</a:t>
                      </a:r>
                      <a:endParaRPr lang="en-US" altLang="ko-KR" sz="800" b="1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육문수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김태균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310313"/>
                  </a:ext>
                </a:extLst>
              </a:tr>
              <a:tr h="23274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5351" marR="95351" marT="47676" marB="47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서버 </a:t>
                      </a:r>
                      <a:r>
                        <a:rPr lang="en-US" altLang="ko-KR" sz="800" b="1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/ DB </a:t>
                      </a:r>
                      <a:r>
                        <a:rPr lang="ko-KR" altLang="en-US" sz="800" b="1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설계</a:t>
                      </a:r>
                      <a:endParaRPr lang="en-US" altLang="ko-KR" sz="800" b="1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박효완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신우성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74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tx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5351" marR="95351" marT="47676" marB="47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애플리케이션 설계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팀 전체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744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개발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4931" marR="94931" marT="47466" marB="47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얼굴인식 및 영상처리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육문수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김태균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744">
                <a:tc v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5351" marR="95351" marT="47676" marB="47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서버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/ DB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구축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박효완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신우성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Deep Learning</a:t>
                      </a: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김태균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신우성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167690"/>
                  </a:ext>
                </a:extLst>
              </a:tr>
              <a:tr h="232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애플리케이션 기능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박효완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,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 </a:t>
                      </a:r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육문수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01701"/>
                  </a:ext>
                </a:extLst>
              </a:tr>
              <a:tr h="23274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tx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5351" marR="95351" marT="47676" marB="47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애플리케이션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UI</a:t>
                      </a: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박효완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육문수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75894"/>
                  </a:ext>
                </a:extLst>
              </a:tr>
              <a:tr h="23274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tx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5351" marR="95351" marT="47676" marB="47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3D printing</a:t>
                      </a: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육문수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김태균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83118"/>
                  </a:ext>
                </a:extLst>
              </a:tr>
              <a:tr h="232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데이터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아기 사진 수집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김태균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신우성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7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테스트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오류 수정 및 정확도 향상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Nanum Gothic" charset="-127"/>
                        </a:rPr>
                        <a:t>팀 전체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Nanum Gothic" charset="-127"/>
                      </a:endParaRPr>
                    </a:p>
                  </a:txBody>
                  <a:tcPr marL="92975" marR="92975" marT="46487" marB="46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6B7DBFA-914B-470E-B89D-7585151E2775}"/>
              </a:ext>
            </a:extLst>
          </p:cNvPr>
          <p:cNvSpPr txBox="1"/>
          <p:nvPr/>
        </p:nvSpPr>
        <p:spPr>
          <a:xfrm>
            <a:off x="1638060" y="25601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39016-0A62-4C74-BF09-C7EF9458A63C}"/>
              </a:ext>
            </a:extLst>
          </p:cNvPr>
          <p:cNvSpPr txBox="1"/>
          <p:nvPr/>
        </p:nvSpPr>
        <p:spPr>
          <a:xfrm>
            <a:off x="7680176" y="139612"/>
            <a:ext cx="110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91CA-39D3-4F6E-86F7-AE7FC9499DD2}"/>
              </a:ext>
            </a:extLst>
          </p:cNvPr>
          <p:cNvSpPr txBox="1"/>
          <p:nvPr/>
        </p:nvSpPr>
        <p:spPr>
          <a:xfrm>
            <a:off x="8772283" y="139612"/>
            <a:ext cx="1140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6D183E-8F4B-4D34-BA57-5B04C304223C}"/>
              </a:ext>
            </a:extLst>
          </p:cNvPr>
          <p:cNvSpPr txBox="1"/>
          <p:nvPr/>
        </p:nvSpPr>
        <p:spPr>
          <a:xfrm>
            <a:off x="164527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38631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6974" y="3005599"/>
            <a:ext cx="2518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목표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8348" y="3573017"/>
            <a:ext cx="193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Team &amp; Individual Goal</a:t>
            </a:r>
          </a:p>
        </p:txBody>
      </p:sp>
    </p:spTree>
    <p:extLst>
      <p:ext uri="{BB962C8B-B14F-4D97-AF65-F5344CB8AC3E}">
        <p14:creationId xmlns:p14="http://schemas.microsoft.com/office/powerpoint/2010/main" val="16654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7529B1-616B-42FE-A299-7938ED1AD28C}"/>
              </a:ext>
            </a:extLst>
          </p:cNvPr>
          <p:cNvGrpSpPr/>
          <p:nvPr/>
        </p:nvGrpSpPr>
        <p:grpSpPr>
          <a:xfrm>
            <a:off x="1524001" y="2986406"/>
            <a:ext cx="834325" cy="424645"/>
            <a:chOff x="-9283" y="886789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갈매기형 수장 14"/>
          <p:cNvSpPr/>
          <p:nvPr/>
        </p:nvSpPr>
        <p:spPr>
          <a:xfrm>
            <a:off x="3095401" y="143893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947750" y="143893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43052" y="1331476"/>
            <a:ext cx="249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목표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DF312D-B503-4804-8779-A28FB5147729}"/>
              </a:ext>
            </a:extLst>
          </p:cNvPr>
          <p:cNvSpPr txBox="1"/>
          <p:nvPr/>
        </p:nvSpPr>
        <p:spPr>
          <a:xfrm>
            <a:off x="163150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617B56-B882-47D9-B8E4-D46B81A5E770}"/>
              </a:ext>
            </a:extLst>
          </p:cNvPr>
          <p:cNvSpPr txBox="1"/>
          <p:nvPr/>
        </p:nvSpPr>
        <p:spPr>
          <a:xfrm>
            <a:off x="163210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002D96-BC1F-4126-BD15-BF7220F5CD7D}"/>
              </a:ext>
            </a:extLst>
          </p:cNvPr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82D3F1-5677-4D0E-97A0-F9B2E68A9225}"/>
              </a:ext>
            </a:extLst>
          </p:cNvPr>
          <p:cNvSpPr txBox="1"/>
          <p:nvPr/>
        </p:nvSpPr>
        <p:spPr>
          <a:xfrm>
            <a:off x="163270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A0FD2B-3C0F-4921-B8A3-7DF573ED26C6}"/>
              </a:ext>
            </a:extLst>
          </p:cNvPr>
          <p:cNvSpPr txBox="1"/>
          <p:nvPr/>
        </p:nvSpPr>
        <p:spPr>
          <a:xfrm>
            <a:off x="2279576" y="13961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7B60E0-08AE-43EB-872A-209D7FA1130E}"/>
              </a:ext>
            </a:extLst>
          </p:cNvPr>
          <p:cNvSpPr txBox="1"/>
          <p:nvPr/>
        </p:nvSpPr>
        <p:spPr>
          <a:xfrm>
            <a:off x="5310397" y="132582"/>
            <a:ext cx="1048439" cy="28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5B10DE-7988-417C-8C1A-958A6246CF4A}"/>
              </a:ext>
            </a:extLst>
          </p:cNvPr>
          <p:cNvSpPr txBox="1"/>
          <p:nvPr/>
        </p:nvSpPr>
        <p:spPr>
          <a:xfrm>
            <a:off x="6576264" y="139612"/>
            <a:ext cx="110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8D1B0D-5658-49A2-9FE0-0D239C3B7563}"/>
              </a:ext>
            </a:extLst>
          </p:cNvPr>
          <p:cNvSpPr txBox="1"/>
          <p:nvPr/>
        </p:nvSpPr>
        <p:spPr>
          <a:xfrm>
            <a:off x="3433108" y="139612"/>
            <a:ext cx="1659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6B04CA8-C3C1-4C0B-B32B-CAF877FA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85" y="2636913"/>
            <a:ext cx="2301276" cy="16094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D173B4-734A-4DB6-971F-BC72F33C01E4}"/>
              </a:ext>
            </a:extLst>
          </p:cNvPr>
          <p:cNvSpPr txBox="1"/>
          <p:nvPr/>
        </p:nvSpPr>
        <p:spPr>
          <a:xfrm>
            <a:off x="2917727" y="450912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SW</a:t>
            </a:r>
            <a:r>
              <a:rPr lang="ko-KR" altLang="en-US" sz="1600" dirty="0"/>
              <a:t>저작권 등록</a:t>
            </a:r>
          </a:p>
        </p:txBody>
      </p:sp>
      <p:pic>
        <p:nvPicPr>
          <p:cNvPr id="21" name="Picture 4" descr="특허등록에 대한 이미지 검색결과">
            <a:extLst>
              <a:ext uri="{FF2B5EF4-FFF2-40B4-BE49-F238E27FC236}">
                <a16:creationId xmlns:a16="http://schemas.microsoft.com/office/drawing/2014/main" id="{289BB3E9-7E55-4278-B34F-715E81F47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2944395"/>
            <a:ext cx="1980220" cy="7920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61.100.4.51/data/file/sub4/30870850_phW4ZFEb_29ED9A8C_EAB880EBA19CEBB28CSWEAB3B5EBAAA8EB8C80ECA084_ED8FACEC8AA4ED84B0_EC868C.jpg">
            <a:extLst>
              <a:ext uri="{FF2B5EF4-FFF2-40B4-BE49-F238E27FC236}">
                <a16:creationId xmlns:a16="http://schemas.microsoft.com/office/drawing/2014/main" id="{7FC3FC1A-2251-4B97-848B-C1DC7ED5A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59" y="2298359"/>
            <a:ext cx="953171" cy="12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61.100.4.51/data/file/sub4/988468265_V83psd1F_ED81ACEAB8B0EBB380ED9998_ICT20EC8AA4EBA788ED8AB8EB9494EBB094EC9DB4EC8AA420ECA084EAB5ADEAB3B5EBAAA8ECA084_ED8FACEC8AA4ED84B0-EC9DB8EC8784EC9AA95B15D.jpg">
            <a:extLst>
              <a:ext uri="{FF2B5EF4-FFF2-40B4-BE49-F238E27FC236}">
                <a16:creationId xmlns:a16="http://schemas.microsoft.com/office/drawing/2014/main" id="{D7B64F56-119A-4A10-B810-326186F9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44" y="2947786"/>
            <a:ext cx="1016593" cy="135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3790E6-2A47-49C9-8E77-461B8F611CF4}"/>
              </a:ext>
            </a:extLst>
          </p:cNvPr>
          <p:cNvSpPr txBox="1"/>
          <p:nvPr/>
        </p:nvSpPr>
        <p:spPr>
          <a:xfrm>
            <a:off x="5487013" y="450912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특허 출원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276A4C-5478-44C5-8393-FBDC607D61C4}"/>
              </a:ext>
            </a:extLst>
          </p:cNvPr>
          <p:cNvSpPr txBox="1"/>
          <p:nvPr/>
        </p:nvSpPr>
        <p:spPr>
          <a:xfrm>
            <a:off x="8036220" y="4509120"/>
            <a:ext cx="193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공모전 출품</a:t>
            </a:r>
            <a:endParaRPr lang="en-US" altLang="ko-KR" sz="16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모집 중인 공고 </a:t>
            </a:r>
            <a:r>
              <a:rPr lang="ko-KR" altLang="en-US" sz="1200" dirty="0" err="1"/>
              <a:t>수집중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5C1D9-ED96-4786-8627-5DF9B784FAE2}"/>
              </a:ext>
            </a:extLst>
          </p:cNvPr>
          <p:cNvSpPr txBox="1"/>
          <p:nvPr/>
        </p:nvSpPr>
        <p:spPr>
          <a:xfrm>
            <a:off x="1646062" y="25757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CBF4F-E2A8-4B66-8216-95C28043426A}"/>
              </a:ext>
            </a:extLst>
          </p:cNvPr>
          <p:cNvSpPr txBox="1"/>
          <p:nvPr/>
        </p:nvSpPr>
        <p:spPr>
          <a:xfrm>
            <a:off x="164527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DA87AC-2F3C-4DF7-A941-AEC2E11D3E75}"/>
              </a:ext>
            </a:extLst>
          </p:cNvPr>
          <p:cNvSpPr txBox="1"/>
          <p:nvPr/>
        </p:nvSpPr>
        <p:spPr>
          <a:xfrm>
            <a:off x="7680176" y="139612"/>
            <a:ext cx="110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62C1DD-2391-4807-B7AF-2C00664487D2}"/>
              </a:ext>
            </a:extLst>
          </p:cNvPr>
          <p:cNvSpPr txBox="1"/>
          <p:nvPr/>
        </p:nvSpPr>
        <p:spPr>
          <a:xfrm>
            <a:off x="8772283" y="139612"/>
            <a:ext cx="110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6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DDF312D-B503-4804-8779-A28FB5147729}"/>
              </a:ext>
            </a:extLst>
          </p:cNvPr>
          <p:cNvSpPr txBox="1"/>
          <p:nvPr/>
        </p:nvSpPr>
        <p:spPr>
          <a:xfrm>
            <a:off x="163150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617B56-B882-47D9-B8E4-D46B81A5E770}"/>
              </a:ext>
            </a:extLst>
          </p:cNvPr>
          <p:cNvSpPr txBox="1"/>
          <p:nvPr/>
        </p:nvSpPr>
        <p:spPr>
          <a:xfrm>
            <a:off x="163210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002D96-BC1F-4126-BD15-BF7220F5CD7D}"/>
              </a:ext>
            </a:extLst>
          </p:cNvPr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82D3F1-5677-4D0E-97A0-F9B2E68A9225}"/>
              </a:ext>
            </a:extLst>
          </p:cNvPr>
          <p:cNvSpPr txBox="1"/>
          <p:nvPr/>
        </p:nvSpPr>
        <p:spPr>
          <a:xfrm>
            <a:off x="163270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A0FD2B-3C0F-4921-B8A3-7DF573ED26C6}"/>
              </a:ext>
            </a:extLst>
          </p:cNvPr>
          <p:cNvSpPr txBox="1"/>
          <p:nvPr/>
        </p:nvSpPr>
        <p:spPr>
          <a:xfrm>
            <a:off x="2279576" y="13961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8D1B0D-5658-49A2-9FE0-0D239C3B7563}"/>
              </a:ext>
            </a:extLst>
          </p:cNvPr>
          <p:cNvSpPr txBox="1"/>
          <p:nvPr/>
        </p:nvSpPr>
        <p:spPr>
          <a:xfrm>
            <a:off x="3433108" y="139612"/>
            <a:ext cx="1659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CC8EB9-71E0-4C26-907C-39C20EC46C39}"/>
              </a:ext>
            </a:extLst>
          </p:cNvPr>
          <p:cNvSpPr/>
          <p:nvPr/>
        </p:nvSpPr>
        <p:spPr>
          <a:xfrm>
            <a:off x="2449444" y="970185"/>
            <a:ext cx="917821" cy="917821"/>
          </a:xfrm>
          <a:prstGeom prst="ellipse">
            <a:avLst/>
          </a:prstGeom>
          <a:solidFill>
            <a:schemeClr val="bg1"/>
          </a:solidFill>
          <a:ln>
            <a:solidFill>
              <a:srgbClr val="465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69E7459-97FC-402B-82F7-A88CD5EB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27" y="1128241"/>
            <a:ext cx="613468" cy="61346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F12B73-C705-4ABE-9AE6-E7873311F49F}"/>
              </a:ext>
            </a:extLst>
          </p:cNvPr>
          <p:cNvSpPr/>
          <p:nvPr/>
        </p:nvSpPr>
        <p:spPr>
          <a:xfrm flipV="1">
            <a:off x="3549116" y="914481"/>
            <a:ext cx="6723348" cy="1280794"/>
          </a:xfrm>
          <a:prstGeom prst="rect">
            <a:avLst/>
          </a:prstGeom>
          <a:noFill/>
          <a:ln>
            <a:solidFill>
              <a:srgbClr val="465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CAF995-25F5-43A5-8FE3-5303BBC95AC3}"/>
              </a:ext>
            </a:extLst>
          </p:cNvPr>
          <p:cNvGrpSpPr/>
          <p:nvPr/>
        </p:nvGrpSpPr>
        <p:grpSpPr>
          <a:xfrm>
            <a:off x="2446025" y="2431877"/>
            <a:ext cx="917821" cy="1084229"/>
            <a:chOff x="3107250" y="1049322"/>
            <a:chExt cx="1260000" cy="148844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D9998EF-5677-4EDB-9DDA-424A80AB3F31}"/>
                </a:ext>
              </a:extLst>
            </p:cNvPr>
            <p:cNvGrpSpPr/>
            <p:nvPr/>
          </p:nvGrpSpPr>
          <p:grpSpPr>
            <a:xfrm>
              <a:off x="3107250" y="1049322"/>
              <a:ext cx="1260000" cy="1260000"/>
              <a:chOff x="3199440" y="1694046"/>
              <a:chExt cx="1260000" cy="126000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0E80243-E965-44CE-9472-363B05E11CE5}"/>
                  </a:ext>
                </a:extLst>
              </p:cNvPr>
              <p:cNvSpPr/>
              <p:nvPr/>
            </p:nvSpPr>
            <p:spPr>
              <a:xfrm>
                <a:off x="3199440" y="1694046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5749564-5215-46D7-9C1B-869FFECBDC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1423" y="1772816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87B3AFA-843B-406B-AFA4-35E8C49E0DBC}"/>
                </a:ext>
              </a:extLst>
            </p:cNvPr>
            <p:cNvSpPr/>
            <p:nvPr/>
          </p:nvSpPr>
          <p:spPr>
            <a:xfrm>
              <a:off x="3171155" y="2169933"/>
              <a:ext cx="1141581" cy="367836"/>
            </a:xfrm>
            <a:prstGeom prst="rect">
              <a:avLst/>
            </a:prstGeom>
            <a:solidFill>
              <a:srgbClr val="465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육문수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687E8E1-8C7F-4677-AA6D-E96DE7F265AE}"/>
              </a:ext>
            </a:extLst>
          </p:cNvPr>
          <p:cNvGrpSpPr/>
          <p:nvPr/>
        </p:nvGrpSpPr>
        <p:grpSpPr>
          <a:xfrm>
            <a:off x="2446025" y="3836889"/>
            <a:ext cx="917821" cy="1084229"/>
            <a:chOff x="318174" y="4855076"/>
            <a:chExt cx="1260000" cy="148844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D4E5F46-ED25-45F8-9B35-01DAECF39BAB}"/>
                </a:ext>
              </a:extLst>
            </p:cNvPr>
            <p:cNvGrpSpPr/>
            <p:nvPr/>
          </p:nvGrpSpPr>
          <p:grpSpPr>
            <a:xfrm>
              <a:off x="318174" y="4855076"/>
              <a:ext cx="1260000" cy="1260000"/>
              <a:chOff x="5087369" y="1694046"/>
              <a:chExt cx="1260000" cy="12600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29F33371-7DD5-41BB-B47C-4A9A3EEC2C8F}"/>
                  </a:ext>
                </a:extLst>
              </p:cNvPr>
              <p:cNvSpPr/>
              <p:nvPr/>
            </p:nvSpPr>
            <p:spPr>
              <a:xfrm>
                <a:off x="5087369" y="1694046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656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38C82FE5-9572-4B63-AE1E-30EE7F7DE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7369" y="1772816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65545F4-9E09-4576-B341-2409EA110773}"/>
                </a:ext>
              </a:extLst>
            </p:cNvPr>
            <p:cNvSpPr/>
            <p:nvPr/>
          </p:nvSpPr>
          <p:spPr>
            <a:xfrm>
              <a:off x="383327" y="5975687"/>
              <a:ext cx="1141581" cy="367836"/>
            </a:xfrm>
            <a:prstGeom prst="rect">
              <a:avLst/>
            </a:prstGeom>
            <a:solidFill>
              <a:srgbClr val="465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김태균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4A39575-3B38-489C-83F0-39D11C24FA54}"/>
              </a:ext>
            </a:extLst>
          </p:cNvPr>
          <p:cNvSpPr/>
          <p:nvPr/>
        </p:nvSpPr>
        <p:spPr>
          <a:xfrm flipV="1">
            <a:off x="3549116" y="2336829"/>
            <a:ext cx="6718898" cy="1280794"/>
          </a:xfrm>
          <a:prstGeom prst="rect">
            <a:avLst/>
          </a:prstGeom>
          <a:noFill/>
          <a:ln>
            <a:solidFill>
              <a:srgbClr val="465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6A54C8-9F26-4641-955B-335A862DAA47}"/>
              </a:ext>
            </a:extLst>
          </p:cNvPr>
          <p:cNvSpPr/>
          <p:nvPr/>
        </p:nvSpPr>
        <p:spPr>
          <a:xfrm flipV="1">
            <a:off x="3549116" y="3759177"/>
            <a:ext cx="6718898" cy="1280794"/>
          </a:xfrm>
          <a:prstGeom prst="rect">
            <a:avLst/>
          </a:prstGeom>
          <a:noFill/>
          <a:ln>
            <a:solidFill>
              <a:srgbClr val="465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5E2C65-6AC8-405C-9B6E-B4C472F97EBA}"/>
              </a:ext>
            </a:extLst>
          </p:cNvPr>
          <p:cNvSpPr/>
          <p:nvPr/>
        </p:nvSpPr>
        <p:spPr>
          <a:xfrm>
            <a:off x="2476903" y="1792486"/>
            <a:ext cx="831561" cy="267942"/>
          </a:xfrm>
          <a:prstGeom prst="rect">
            <a:avLst/>
          </a:prstGeom>
          <a:solidFill>
            <a:srgbClr val="465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박효완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471E46-30A7-427E-A5DE-1CAEB92466EC}"/>
              </a:ext>
            </a:extLst>
          </p:cNvPr>
          <p:cNvSpPr txBox="1"/>
          <p:nvPr/>
        </p:nvSpPr>
        <p:spPr>
          <a:xfrm>
            <a:off x="3657128" y="1102488"/>
            <a:ext cx="650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개인목표</a:t>
            </a:r>
            <a:r>
              <a:rPr lang="en-US" altLang="ko-KR" sz="1600" dirty="0"/>
              <a:t>: </a:t>
            </a:r>
            <a:r>
              <a:rPr lang="ko-KR" altLang="en-US" sz="1600" dirty="0"/>
              <a:t>서버의 개념을 알고 </a:t>
            </a:r>
            <a:r>
              <a:rPr lang="ko-KR" altLang="en-US" sz="1600" dirty="0" err="1"/>
              <a:t>라즈베리파이와</a:t>
            </a:r>
            <a:r>
              <a:rPr lang="ko-KR" altLang="en-US" sz="1600" dirty="0"/>
              <a:t> 안드로이드 연동과 안드로이드 애플리케이션으로 사용성을 높이겠습니다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프로젝트 완성도 있게 구현하고  프로그래밍 실력향상을 목표로 하고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620C4E-533F-499B-9F03-7916A235479B}"/>
              </a:ext>
            </a:extLst>
          </p:cNvPr>
          <p:cNvSpPr/>
          <p:nvPr/>
        </p:nvSpPr>
        <p:spPr>
          <a:xfrm flipV="1">
            <a:off x="3549116" y="5181524"/>
            <a:ext cx="6718898" cy="1280794"/>
          </a:xfrm>
          <a:prstGeom prst="rect">
            <a:avLst/>
          </a:prstGeom>
          <a:noFill/>
          <a:ln>
            <a:solidFill>
              <a:srgbClr val="465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F4D0F-1CDD-4248-8627-7BA145FBD730}"/>
              </a:ext>
            </a:extLst>
          </p:cNvPr>
          <p:cNvSpPr txBox="1"/>
          <p:nvPr/>
        </p:nvSpPr>
        <p:spPr>
          <a:xfrm>
            <a:off x="3648850" y="2544697"/>
            <a:ext cx="6507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개인목표</a:t>
            </a:r>
            <a:r>
              <a:rPr lang="en-US" altLang="ko-KR" sz="1600" dirty="0"/>
              <a:t>: </a:t>
            </a:r>
            <a:r>
              <a:rPr lang="ko-KR" altLang="en-US" sz="1600" dirty="0"/>
              <a:t>하드웨어를 설계 및 </a:t>
            </a:r>
            <a:r>
              <a:rPr lang="en-US" altLang="ko-KR" sz="1600" dirty="0"/>
              <a:t>3D printing</a:t>
            </a:r>
            <a:r>
              <a:rPr lang="ko-KR" altLang="en-US" sz="1600" dirty="0"/>
              <a:t>을 하여 제품화 하겠습니다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안드로이드와 연동을 통해 사용자의 접근성을 높이고 제품의 예산을 조절하여 시장가치가 있는 제품을 완성시키는 것을 목표로 하겠습니다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854CA-33AB-4F8E-8ADD-16D126110BD1}"/>
              </a:ext>
            </a:extLst>
          </p:cNvPr>
          <p:cNvSpPr txBox="1"/>
          <p:nvPr/>
        </p:nvSpPr>
        <p:spPr>
          <a:xfrm>
            <a:off x="3665465" y="3862005"/>
            <a:ext cx="6507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개인목표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딥러닝을</a:t>
            </a:r>
            <a:r>
              <a:rPr lang="ko-KR" altLang="en-US" sz="1600" dirty="0"/>
              <a:t> 공부하고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정확도를 위해 여러 가지 모델을 사용하여 정확도를 높이겠습니다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en-US" altLang="ko-KR" sz="1600" dirty="0"/>
              <a:t>ubuntu </a:t>
            </a:r>
            <a:r>
              <a:rPr lang="ko-KR" altLang="en-US" sz="1600" dirty="0"/>
              <a:t>운영체제를 바탕으로 </a:t>
            </a:r>
            <a:r>
              <a:rPr lang="en-US" altLang="ko-KR" sz="1600" dirty="0" err="1"/>
              <a:t>virtualenv</a:t>
            </a:r>
            <a:r>
              <a:rPr lang="en-US" altLang="ko-KR" sz="1600" dirty="0"/>
              <a:t> </a:t>
            </a:r>
            <a:r>
              <a:rPr lang="ko-KR" altLang="en-US" sz="1600" dirty="0"/>
              <a:t>등 툴을 사용하여 </a:t>
            </a:r>
            <a:r>
              <a:rPr lang="ko-KR" altLang="en-US" sz="1600" dirty="0" err="1"/>
              <a:t>모듈별</a:t>
            </a:r>
            <a:r>
              <a:rPr lang="ko-KR" altLang="en-US" sz="1600" dirty="0"/>
              <a:t> 충돌을 유의하여 설계 중 이슈들을 효율적으로 해결하고 싶습니다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106951-363D-4AD4-8B0B-D11F1BB5F75C}"/>
              </a:ext>
            </a:extLst>
          </p:cNvPr>
          <p:cNvSpPr txBox="1"/>
          <p:nvPr/>
        </p:nvSpPr>
        <p:spPr>
          <a:xfrm>
            <a:off x="3708236" y="5317983"/>
            <a:ext cx="650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개인목표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다양한 서류작업 능력을 향상시키고 앱의 다양한 </a:t>
            </a:r>
            <a:r>
              <a:rPr lang="en-US" altLang="ko-KR" sz="1600" dirty="0"/>
              <a:t>UI</a:t>
            </a:r>
            <a:r>
              <a:rPr lang="ko-KR" altLang="en-US" sz="1600" dirty="0"/>
              <a:t>와 </a:t>
            </a:r>
            <a:r>
              <a:rPr lang="en-US" altLang="ko-KR" sz="1600" dirty="0"/>
              <a:t>UX</a:t>
            </a:r>
            <a:r>
              <a:rPr lang="ko-KR" altLang="en-US" sz="1600" dirty="0"/>
              <a:t>를 공부하겠습니다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그리하여 사용자의 편의성을 최대한 반영하여 손 쉽게 사용할 수 있도록 만들고 싶습니다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ABF0DDC-3C9F-4FB9-9C87-AD8FFDFB1986}"/>
              </a:ext>
            </a:extLst>
          </p:cNvPr>
          <p:cNvGrpSpPr/>
          <p:nvPr/>
        </p:nvGrpSpPr>
        <p:grpSpPr>
          <a:xfrm>
            <a:off x="2446025" y="5241901"/>
            <a:ext cx="917821" cy="1079700"/>
            <a:chOff x="922024" y="5241901"/>
            <a:chExt cx="917821" cy="10797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374EEA1-5358-4708-B769-1F26769C7330}"/>
                </a:ext>
              </a:extLst>
            </p:cNvPr>
            <p:cNvSpPr/>
            <p:nvPr/>
          </p:nvSpPr>
          <p:spPr>
            <a:xfrm>
              <a:off x="922024" y="5241901"/>
              <a:ext cx="917821" cy="91782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65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6F0547C-06C6-46F8-8851-7EFFB4E78B22}"/>
                </a:ext>
              </a:extLst>
            </p:cNvPr>
            <p:cNvSpPr/>
            <p:nvPr/>
          </p:nvSpPr>
          <p:spPr>
            <a:xfrm>
              <a:off x="957051" y="6053659"/>
              <a:ext cx="831561" cy="267942"/>
            </a:xfrm>
            <a:prstGeom prst="rect">
              <a:avLst/>
            </a:prstGeom>
            <a:solidFill>
              <a:srgbClr val="465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신우성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717D9D1-CDAC-4B0E-A2B4-973A67B02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142" y="5322960"/>
              <a:ext cx="735570" cy="730699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8DB7E94-A7E6-49EC-A7CA-429901B2D760}"/>
              </a:ext>
            </a:extLst>
          </p:cNvPr>
          <p:cNvSpPr txBox="1"/>
          <p:nvPr/>
        </p:nvSpPr>
        <p:spPr>
          <a:xfrm>
            <a:off x="5310397" y="132582"/>
            <a:ext cx="1048439" cy="28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D4A3B9-6481-4950-B441-EF3C0309C86B}"/>
              </a:ext>
            </a:extLst>
          </p:cNvPr>
          <p:cNvSpPr txBox="1"/>
          <p:nvPr/>
        </p:nvSpPr>
        <p:spPr>
          <a:xfrm>
            <a:off x="6576264" y="139612"/>
            <a:ext cx="110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4B99E9-2764-4BED-933F-8AD8ACCD4EF1}"/>
              </a:ext>
            </a:extLst>
          </p:cNvPr>
          <p:cNvSpPr txBox="1"/>
          <p:nvPr/>
        </p:nvSpPr>
        <p:spPr>
          <a:xfrm>
            <a:off x="7680176" y="139612"/>
            <a:ext cx="110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B3ECBF-000D-489D-B780-D338A7ECA416}"/>
              </a:ext>
            </a:extLst>
          </p:cNvPr>
          <p:cNvSpPr txBox="1"/>
          <p:nvPr/>
        </p:nvSpPr>
        <p:spPr>
          <a:xfrm>
            <a:off x="8772283" y="139612"/>
            <a:ext cx="110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C788CAF-5C86-4A36-BA63-0CDC6F42F7FA}"/>
              </a:ext>
            </a:extLst>
          </p:cNvPr>
          <p:cNvGrpSpPr/>
          <p:nvPr/>
        </p:nvGrpSpPr>
        <p:grpSpPr>
          <a:xfrm>
            <a:off x="1524001" y="2986406"/>
            <a:ext cx="834325" cy="424645"/>
            <a:chOff x="-9283" y="886789"/>
            <a:chExt cx="834325" cy="42464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1E14E8F-1FFF-4702-BA76-06051480A51B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27561E64-A0A8-45E5-9C7E-967A9EA70A0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318BE62-DD5C-40B2-9654-FC76E51526FE}"/>
              </a:ext>
            </a:extLst>
          </p:cNvPr>
          <p:cNvSpPr txBox="1"/>
          <p:nvPr/>
        </p:nvSpPr>
        <p:spPr>
          <a:xfrm>
            <a:off x="1646062" y="25757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51F796-EAC7-4C16-8FAE-05B56661525B}"/>
              </a:ext>
            </a:extLst>
          </p:cNvPr>
          <p:cNvSpPr txBox="1"/>
          <p:nvPr/>
        </p:nvSpPr>
        <p:spPr>
          <a:xfrm>
            <a:off x="164527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153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8065" y="5585232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Capstone 4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조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886790"/>
            <a:ext cx="9114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8913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8814" y="1124744"/>
            <a:ext cx="249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DF312D-B503-4804-8779-A28FB5147729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617B56-B882-47D9-B8E4-D46B81A5E770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002D96-BC1F-4126-BD15-BF7220F5CD7D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82D3F1-5677-4D0E-97A0-F9B2E68A9225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A0FD2B-3C0F-4921-B8A3-7DF573ED26C6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7B60E0-08AE-43EB-872A-209D7FA1130E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5B10DE-7988-417C-8C1A-958A6246CF4A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8D1B0D-5658-49A2-9FE0-0D239C3B7563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18256-13CF-4D1F-A662-CED4A0354CCC}"/>
              </a:ext>
            </a:extLst>
          </p:cNvPr>
          <p:cNvSpPr txBox="1"/>
          <p:nvPr/>
        </p:nvSpPr>
        <p:spPr>
          <a:xfrm>
            <a:off x="1998813" y="1474332"/>
            <a:ext cx="431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Sequence Diagram :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영아 자세 감지 및 경고 알림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69B446-8F33-4E3D-9C24-A34C9949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30" y="2078988"/>
            <a:ext cx="7641858" cy="40863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31BA9-8BDC-49D2-831D-C931A005EA56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F4C4F1-1529-4048-ABFD-A64B6C774E82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8B68CD-D65B-4954-8B71-00F256AE174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FCE66-A04F-476E-8201-8852B67FF0E0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6077D8-FCA7-45FC-96D7-4B1B0FB1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078988"/>
            <a:ext cx="6408712" cy="4343377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F359AC0-1840-410F-97BE-72905831D18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20867F6-33FA-4D2C-8434-1696D20A7356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09A08D-A4B6-46B0-8F77-5587358AF0E6}"/>
              </a:ext>
            </a:extLst>
          </p:cNvPr>
          <p:cNvSpPr/>
          <p:nvPr/>
        </p:nvSpPr>
        <p:spPr>
          <a:xfrm>
            <a:off x="0" y="886790"/>
            <a:ext cx="9114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755DC73C-D0FC-4C6D-A8D8-AE5FEEC5DC3A}"/>
              </a:ext>
            </a:extLst>
          </p:cNvPr>
          <p:cNvSpPr/>
          <p:nvPr/>
        </p:nvSpPr>
        <p:spPr>
          <a:xfrm rot="5400000">
            <a:off x="78913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14">
            <a:extLst>
              <a:ext uri="{FF2B5EF4-FFF2-40B4-BE49-F238E27FC236}">
                <a16:creationId xmlns:a16="http://schemas.microsoft.com/office/drawing/2014/main" id="{470E4E0A-0B10-4696-A671-AB4CC75BE49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갈매기형 수장 15">
            <a:extLst>
              <a:ext uri="{FF2B5EF4-FFF2-40B4-BE49-F238E27FC236}">
                <a16:creationId xmlns:a16="http://schemas.microsoft.com/office/drawing/2014/main" id="{C8E0FFE9-33FE-45F3-B146-6D0A67056967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58F96F-1615-4526-8365-5D271A9655F1}"/>
              </a:ext>
            </a:extLst>
          </p:cNvPr>
          <p:cNvSpPr txBox="1"/>
          <p:nvPr/>
        </p:nvSpPr>
        <p:spPr>
          <a:xfrm>
            <a:off x="1998814" y="1124744"/>
            <a:ext cx="249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09875A-60C1-4B3C-9A94-00F7523CB53E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B72ED6-74C9-4DCA-BA70-3B4BDDC67855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E68075-653F-4762-A83D-89D747444E13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FBD9FF-BB04-45C6-8315-539F5DC43A05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02920E-7CC8-4085-B902-C8DF6093D0B5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A14DD5-D8DB-4793-93A4-15076667D6C5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2D88B6-FCE5-4CC7-A5EC-E82639476764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A8406F-161B-4C21-A55E-7B2B7DE522C5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414651-6715-4F03-BC3D-7284BD46B573}"/>
              </a:ext>
            </a:extLst>
          </p:cNvPr>
          <p:cNvSpPr txBox="1"/>
          <p:nvPr/>
        </p:nvSpPr>
        <p:spPr>
          <a:xfrm>
            <a:off x="1998813" y="1474332"/>
            <a:ext cx="604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Sequence Diagram :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온도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습도 데이터 처리 및 수면 데이터 처리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BC750F-8928-47CB-89B3-1D112E0DE7E0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5E0B24-3B70-4FB4-80AC-A22DC2CAD43F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DFDBDC-2FFC-4C7D-978E-D328BE3108D0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33C29F-BE84-4074-9E22-F9A84F5A889B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2554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F359AC0-1840-410F-97BE-72905831D182}"/>
              </a:ext>
            </a:extLst>
          </p:cNvPr>
          <p:cNvCxnSpPr>
            <a:cxnSpLocks/>
          </p:cNvCxnSpPr>
          <p:nvPr/>
        </p:nvCxnSpPr>
        <p:spPr>
          <a:xfrm>
            <a:off x="770408" y="-99392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20867F6-33FA-4D2C-8434-1696D20A7356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09A08D-A4B6-46B0-8F77-5587358AF0E6}"/>
              </a:ext>
            </a:extLst>
          </p:cNvPr>
          <p:cNvSpPr/>
          <p:nvPr/>
        </p:nvSpPr>
        <p:spPr>
          <a:xfrm>
            <a:off x="0" y="886790"/>
            <a:ext cx="9114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755DC73C-D0FC-4C6D-A8D8-AE5FEEC5DC3A}"/>
              </a:ext>
            </a:extLst>
          </p:cNvPr>
          <p:cNvSpPr/>
          <p:nvPr/>
        </p:nvSpPr>
        <p:spPr>
          <a:xfrm rot="5400000">
            <a:off x="78913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14">
            <a:extLst>
              <a:ext uri="{FF2B5EF4-FFF2-40B4-BE49-F238E27FC236}">
                <a16:creationId xmlns:a16="http://schemas.microsoft.com/office/drawing/2014/main" id="{470E4E0A-0B10-4696-A671-AB4CC75BE49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갈매기형 수장 15">
            <a:extLst>
              <a:ext uri="{FF2B5EF4-FFF2-40B4-BE49-F238E27FC236}">
                <a16:creationId xmlns:a16="http://schemas.microsoft.com/office/drawing/2014/main" id="{C8E0FFE9-33FE-45F3-B146-6D0A67056967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58F96F-1615-4526-8365-5D271A9655F1}"/>
              </a:ext>
            </a:extLst>
          </p:cNvPr>
          <p:cNvSpPr txBox="1"/>
          <p:nvPr/>
        </p:nvSpPr>
        <p:spPr>
          <a:xfrm>
            <a:off x="1998814" y="1124744"/>
            <a:ext cx="249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09875A-60C1-4B3C-9A94-00F7523CB53E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B72ED6-74C9-4DCA-BA70-3B4BDDC67855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E68075-653F-4762-A83D-89D747444E13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FBD9FF-BB04-45C6-8315-539F5DC43A05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02920E-7CC8-4085-B902-C8DF6093D0B5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A14DD5-D8DB-4793-93A4-15076667D6C5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2D88B6-FCE5-4CC7-A5EC-E82639476764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A8406F-161B-4C21-A55E-7B2B7DE522C5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414651-6715-4F03-BC3D-7284BD46B573}"/>
              </a:ext>
            </a:extLst>
          </p:cNvPr>
          <p:cNvSpPr txBox="1"/>
          <p:nvPr/>
        </p:nvSpPr>
        <p:spPr>
          <a:xfrm>
            <a:off x="1998813" y="1474332"/>
            <a:ext cx="604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Class Diagram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BC750F-8928-47CB-89B3-1D112E0DE7E0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5E0B24-3B70-4FB4-80AC-A22DC2CAD43F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DFDBDC-2FFC-4C7D-978E-D328BE3108D0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33C29F-BE84-4074-9E22-F9A84F5A889B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5B17C3-1EEA-475F-A8E1-84C346AC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35" y="1949488"/>
            <a:ext cx="9290850" cy="46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1784" y="3005599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인터페이스 </a:t>
            </a:r>
            <a:r>
              <a:rPr lang="ko-KR" altLang="en-US" sz="3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3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8348" y="3573017"/>
            <a:ext cx="193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 Design</a:t>
            </a:r>
          </a:p>
        </p:txBody>
      </p:sp>
    </p:spTree>
    <p:extLst>
      <p:ext uri="{BB962C8B-B14F-4D97-AF65-F5344CB8AC3E}">
        <p14:creationId xmlns:p14="http://schemas.microsoft.com/office/powerpoint/2010/main" val="35435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911424" y="188640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296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인터페이스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 인터페이스 구조도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9BF5DD-1153-4400-9F44-0D693C491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95870"/>
              </p:ext>
            </p:extLst>
          </p:nvPr>
        </p:nvGraphicFramePr>
        <p:xfrm>
          <a:off x="3491102" y="2156428"/>
          <a:ext cx="5629233" cy="3792848"/>
        </p:xfrm>
        <a:graphic>
          <a:graphicData uri="http://schemas.openxmlformats.org/drawingml/2006/table">
            <a:tbl>
              <a:tblPr/>
              <a:tblGrid>
                <a:gridCol w="1876411">
                  <a:extLst>
                    <a:ext uri="{9D8B030D-6E8A-4147-A177-3AD203B41FA5}">
                      <a16:colId xmlns:a16="http://schemas.microsoft.com/office/drawing/2014/main" val="2823724565"/>
                    </a:ext>
                  </a:extLst>
                </a:gridCol>
                <a:gridCol w="1876411">
                  <a:extLst>
                    <a:ext uri="{9D8B030D-6E8A-4147-A177-3AD203B41FA5}">
                      <a16:colId xmlns:a16="http://schemas.microsoft.com/office/drawing/2014/main" val="954257485"/>
                    </a:ext>
                  </a:extLst>
                </a:gridCol>
                <a:gridCol w="1876411">
                  <a:extLst>
                    <a:ext uri="{9D8B030D-6E8A-4147-A177-3AD203B41FA5}">
                      <a16:colId xmlns:a16="http://schemas.microsoft.com/office/drawing/2014/main" val="3327662581"/>
                    </a:ext>
                  </a:extLst>
                </a:gridCol>
              </a:tblGrid>
              <a:tr h="6012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780" marB="17780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780" marB="17780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780" marB="17780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45522"/>
                  </a:ext>
                </a:extLst>
              </a:tr>
              <a:tr h="354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 시작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639493"/>
                  </a:ext>
                </a:extLst>
              </a:tr>
              <a:tr h="354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091388"/>
                  </a:ext>
                </a:extLst>
              </a:tr>
              <a:tr h="354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스트리밍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090285"/>
                  </a:ext>
                </a:extLst>
              </a:tr>
              <a:tr h="354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수면 시간 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569714"/>
                  </a:ext>
                </a:extLst>
              </a:tr>
              <a:tr h="354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습도와 수면시간 그래프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390572"/>
                  </a:ext>
                </a:extLst>
              </a:tr>
              <a:tr h="354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수면자세 안내 페이지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22024"/>
                  </a:ext>
                </a:extLst>
              </a:tr>
              <a:tr h="354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및 온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 정보 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25107"/>
                  </a:ext>
                </a:extLst>
              </a:tr>
              <a:tr h="354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페이지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416628"/>
                  </a:ext>
                </a:extLst>
              </a:tr>
              <a:tr h="354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경고 알람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35941" marB="3594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22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87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33C408-1628-4F8E-94C0-C261C02DA2E2}"/>
              </a:ext>
            </a:extLst>
          </p:cNvPr>
          <p:cNvCxnSpPr>
            <a:cxnSpLocks/>
          </p:cNvCxnSpPr>
          <p:nvPr/>
        </p:nvCxnSpPr>
        <p:spPr>
          <a:xfrm>
            <a:off x="911424" y="188640"/>
            <a:ext cx="0" cy="705678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73E0-E649-42D8-A3AF-60EDA3A9D7CF}"/>
              </a:ext>
            </a:extLst>
          </p:cNvPr>
          <p:cNvCxnSpPr>
            <a:cxnSpLocks/>
          </p:cNvCxnSpPr>
          <p:nvPr/>
        </p:nvCxnSpPr>
        <p:spPr>
          <a:xfrm flipH="1">
            <a:off x="770400" y="620688"/>
            <a:ext cx="1149359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5D01E-ECC0-4B2D-8309-1AD8AD6E9CE4}"/>
              </a:ext>
            </a:extLst>
          </p:cNvPr>
          <p:cNvGrpSpPr/>
          <p:nvPr/>
        </p:nvGrpSpPr>
        <p:grpSpPr>
          <a:xfrm>
            <a:off x="0" y="1296000"/>
            <a:ext cx="911424" cy="424644"/>
            <a:chOff x="0" y="886790"/>
            <a:chExt cx="911424" cy="4246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DEE972-B460-4325-A85C-9D479DC51FE3}"/>
                </a:ext>
              </a:extLst>
            </p:cNvPr>
            <p:cNvSpPr/>
            <p:nvPr/>
          </p:nvSpPr>
          <p:spPr>
            <a:xfrm>
              <a:off x="0" y="886790"/>
              <a:ext cx="911424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3D2EE08-63BB-4F95-B925-A7A64678044E}"/>
                </a:ext>
              </a:extLst>
            </p:cNvPr>
            <p:cNvSpPr/>
            <p:nvPr/>
          </p:nvSpPr>
          <p:spPr>
            <a:xfrm rot="5400000">
              <a:off x="78913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D011EC-1098-420B-99FD-D29B547D546A}"/>
              </a:ext>
            </a:extLst>
          </p:cNvPr>
          <p:cNvSpPr txBox="1"/>
          <p:nvPr/>
        </p:nvSpPr>
        <p:spPr>
          <a:xfrm>
            <a:off x="193885" y="131141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2301E-6C19-444B-9CB5-DF88D307912C}"/>
              </a:ext>
            </a:extLst>
          </p:cNvPr>
          <p:cNvSpPr txBox="1"/>
          <p:nvPr/>
        </p:nvSpPr>
        <p:spPr>
          <a:xfrm>
            <a:off x="194486" y="1740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E924C-18A8-484E-B8AC-3B2DA88C794A}"/>
              </a:ext>
            </a:extLst>
          </p:cNvPr>
          <p:cNvSpPr txBox="1"/>
          <p:nvPr/>
        </p:nvSpPr>
        <p:spPr>
          <a:xfrm>
            <a:off x="20993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09B-25CC-4A46-8A6E-AA31D1A80754}"/>
              </a:ext>
            </a:extLst>
          </p:cNvPr>
          <p:cNvSpPr txBox="1"/>
          <p:nvPr/>
        </p:nvSpPr>
        <p:spPr>
          <a:xfrm>
            <a:off x="195087" y="21694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93805-ADF6-4419-90CC-102655162301}"/>
              </a:ext>
            </a:extLst>
          </p:cNvPr>
          <p:cNvSpPr txBox="1"/>
          <p:nvPr/>
        </p:nvSpPr>
        <p:spPr>
          <a:xfrm>
            <a:off x="1055440" y="19967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9F9F9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9F9F9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EB2CB-9690-49EA-8E92-7675FC600FA2}"/>
              </a:ext>
            </a:extLst>
          </p:cNvPr>
          <p:cNvSpPr txBox="1"/>
          <p:nvPr/>
        </p:nvSpPr>
        <p:spPr>
          <a:xfrm>
            <a:off x="4564767" y="199673"/>
            <a:ext cx="145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ADAD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ADAD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5447-8965-4FCF-86FE-05C57FFC27CB}"/>
              </a:ext>
            </a:extLst>
          </p:cNvPr>
          <p:cNvSpPr txBox="1"/>
          <p:nvPr/>
        </p:nvSpPr>
        <p:spPr>
          <a:xfrm>
            <a:off x="6032132" y="199673"/>
            <a:ext cx="14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40784-8A12-4CDE-9D83-5F6ACA0353E0}"/>
              </a:ext>
            </a:extLst>
          </p:cNvPr>
          <p:cNvSpPr txBox="1"/>
          <p:nvPr/>
        </p:nvSpPr>
        <p:spPr>
          <a:xfrm>
            <a:off x="2365330" y="199673"/>
            <a:ext cx="218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인터페이스 설계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2122CA-F290-45C1-9335-DE298F76BF47}"/>
              </a:ext>
            </a:extLst>
          </p:cNvPr>
          <p:cNvSpPr txBox="1"/>
          <p:nvPr/>
        </p:nvSpPr>
        <p:spPr>
          <a:xfrm>
            <a:off x="7499500" y="199673"/>
            <a:ext cx="10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5879-1AE1-40A6-8376-3AF05F1B6573}"/>
              </a:ext>
            </a:extLst>
          </p:cNvPr>
          <p:cNvSpPr txBox="1"/>
          <p:nvPr/>
        </p:nvSpPr>
        <p:spPr>
          <a:xfrm>
            <a:off x="8556259" y="199673"/>
            <a:ext cx="150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2C2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2C2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516E4-3D61-4A78-8C14-0376A2B69B19}"/>
              </a:ext>
            </a:extLst>
          </p:cNvPr>
          <p:cNvSpPr txBox="1"/>
          <p:nvPr/>
        </p:nvSpPr>
        <p:spPr>
          <a:xfrm>
            <a:off x="209930" y="25866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4B941-2E85-4A9F-B222-4B2164677E08}"/>
              </a:ext>
            </a:extLst>
          </p:cNvPr>
          <p:cNvSpPr txBox="1"/>
          <p:nvPr/>
        </p:nvSpPr>
        <p:spPr>
          <a:xfrm>
            <a:off x="207650" y="29955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</a:p>
        </p:txBody>
      </p:sp>
      <p:sp>
        <p:nvSpPr>
          <p:cNvPr id="54" name="갈매기형 수장 14">
            <a:extLst>
              <a:ext uri="{FF2B5EF4-FFF2-40B4-BE49-F238E27FC236}">
                <a16:creationId xmlns:a16="http://schemas.microsoft.com/office/drawing/2014/main" id="{FF2F01D0-7797-4B60-BFC0-00BF76771FC9}"/>
              </a:ext>
            </a:extLst>
          </p:cNvPr>
          <p:cNvSpPr/>
          <p:nvPr/>
        </p:nvSpPr>
        <p:spPr>
          <a:xfrm>
            <a:off x="1851163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15">
            <a:extLst>
              <a:ext uri="{FF2B5EF4-FFF2-40B4-BE49-F238E27FC236}">
                <a16:creationId xmlns:a16="http://schemas.microsoft.com/office/drawing/2014/main" id="{89D4A761-479A-420F-B136-52A654CEF082}"/>
              </a:ext>
            </a:extLst>
          </p:cNvPr>
          <p:cNvSpPr/>
          <p:nvPr/>
        </p:nvSpPr>
        <p:spPr>
          <a:xfrm>
            <a:off x="1703512" y="12322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E3EA-D599-4EFE-AF27-CF5EB62E47F1}"/>
              </a:ext>
            </a:extLst>
          </p:cNvPr>
          <p:cNvSpPr txBox="1"/>
          <p:nvPr/>
        </p:nvSpPr>
        <p:spPr>
          <a:xfrm>
            <a:off x="1998814" y="112474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인터페이스 설계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2F5AA8-A918-45C6-98CF-B35717E5A5A7}"/>
              </a:ext>
            </a:extLst>
          </p:cNvPr>
          <p:cNvSpPr txBox="1"/>
          <p:nvPr/>
        </p:nvSpPr>
        <p:spPr>
          <a:xfrm>
            <a:off x="1998813" y="1474332"/>
            <a:ext cx="249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 인터페이스 목록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798C41-B4FA-4020-8EE5-59FD210BE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51855"/>
              </p:ext>
            </p:extLst>
          </p:nvPr>
        </p:nvGraphicFramePr>
        <p:xfrm>
          <a:off x="3763424" y="2131697"/>
          <a:ext cx="4537416" cy="3844410"/>
        </p:xfrm>
        <a:graphic>
          <a:graphicData uri="http://schemas.openxmlformats.org/drawingml/2006/table">
            <a:tbl>
              <a:tblPr/>
              <a:tblGrid>
                <a:gridCol w="2268708">
                  <a:extLst>
                    <a:ext uri="{9D8B030D-6E8A-4147-A177-3AD203B41FA5}">
                      <a16:colId xmlns:a16="http://schemas.microsoft.com/office/drawing/2014/main" val="453952664"/>
                    </a:ext>
                  </a:extLst>
                </a:gridCol>
                <a:gridCol w="2268708">
                  <a:extLst>
                    <a:ext uri="{9D8B030D-6E8A-4147-A177-3AD203B41FA5}">
                      <a16:colId xmlns:a16="http://schemas.microsoft.com/office/drawing/2014/main" val="2748112478"/>
                    </a:ext>
                  </a:extLst>
                </a:gridCol>
              </a:tblGrid>
              <a:tr h="3844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화면 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화면명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70718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CA_01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Splash Screen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332976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CA_02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Screen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669280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CA_03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Streaming Screen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042617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CA_04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Sleep Check Screen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098578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CA_05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Datavisualzation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Screen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964584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CA_06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Safe Sleep video Screen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462864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CA_07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Navigation Screen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930514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CA_08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 Screen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236286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CA_09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Alarm Screen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93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7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1216</Words>
  <Application>Microsoft Office PowerPoint</Application>
  <PresentationFormat>와이드스크린</PresentationFormat>
  <Paragraphs>528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나눔바른펜</vt:lpstr>
      <vt:lpstr>나눔바른고딕</vt:lpstr>
      <vt:lpstr>나눔고딕 Light</vt:lpstr>
      <vt:lpstr>나눔바른고딕 Light</vt:lpstr>
      <vt:lpstr>Yoon 윤고딕 520_TT</vt:lpstr>
      <vt:lpstr>Arial</vt:lpstr>
      <vt:lpstr>Nanum Gothic</vt:lpstr>
      <vt:lpstr>Times New Roman</vt:lpstr>
      <vt:lpstr>맑은 고딕</vt:lpstr>
      <vt:lpstr>함초롬바탕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wooseong Shin</cp:lastModifiedBy>
  <cp:revision>175</cp:revision>
  <dcterms:created xsi:type="dcterms:W3CDTF">2013-09-05T09:43:46Z</dcterms:created>
  <dcterms:modified xsi:type="dcterms:W3CDTF">2018-04-12T19:03:38Z</dcterms:modified>
</cp:coreProperties>
</file>