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  <p:sldMasterId id="2147483680" r:id="rId3"/>
    <p:sldMasterId id="2147483672" r:id="rId4"/>
    <p:sldMasterId id="2147483688" r:id="rId5"/>
    <p:sldMasterId id="2147483696" r:id="rId6"/>
    <p:sldMasterId id="2147483705" r:id="rId7"/>
  </p:sldMasterIdLst>
  <p:notesMasterIdLst>
    <p:notesMasterId r:id="rId27"/>
  </p:notesMasterIdLst>
  <p:sldIdLst>
    <p:sldId id="259" r:id="rId8"/>
    <p:sldId id="261" r:id="rId9"/>
    <p:sldId id="262" r:id="rId10"/>
    <p:sldId id="267" r:id="rId11"/>
    <p:sldId id="268" r:id="rId12"/>
    <p:sldId id="269" r:id="rId13"/>
    <p:sldId id="291" r:id="rId14"/>
    <p:sldId id="271" r:id="rId15"/>
    <p:sldId id="272" r:id="rId16"/>
    <p:sldId id="273" r:id="rId17"/>
    <p:sldId id="276" r:id="rId18"/>
    <p:sldId id="292" r:id="rId19"/>
    <p:sldId id="277" r:id="rId20"/>
    <p:sldId id="296" r:id="rId21"/>
    <p:sldId id="297" r:id="rId22"/>
    <p:sldId id="298" r:id="rId23"/>
    <p:sldId id="293" r:id="rId24"/>
    <p:sldId id="300" r:id="rId25"/>
    <p:sldId id="294" r:id="rId26"/>
  </p:sldIdLst>
  <p:sldSz cx="12192000" cy="6858000"/>
  <p:notesSz cx="7104063" cy="10234613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2" autoAdjust="0"/>
  </p:normalViewPr>
  <p:slideViewPr>
    <p:cSldViewPr snapToGrid="0">
      <p:cViewPr varScale="1">
        <p:scale>
          <a:sx n="74" d="100"/>
          <a:sy n="74" d="100"/>
        </p:scale>
        <p:origin x="330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12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7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23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38E41-6C6D-4B56-860F-2B48E127361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81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3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67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86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122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19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38E41-6C6D-4B56-860F-2B48E127361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81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2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1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3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7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60D322-FA9B-4CDF-9805-B55D27823AC8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3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3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4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8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931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4017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965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4225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5661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36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41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087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16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5591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5072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852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4370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83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437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0080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52857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14563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400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71622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988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59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882594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87218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8352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67645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98719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549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7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3358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72908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884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5408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054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861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90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97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333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044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小组成员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成员任务</a:t>
            </a:r>
          </a:p>
        </p:txBody>
      </p:sp>
    </p:spTree>
    <p:extLst>
      <p:ext uri="{BB962C8B-B14F-4D97-AF65-F5344CB8AC3E}">
        <p14:creationId xmlns:p14="http://schemas.microsoft.com/office/powerpoint/2010/main" val="396655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问题概况</a:t>
            </a:r>
          </a:p>
        </p:txBody>
      </p:sp>
    </p:spTree>
    <p:extLst>
      <p:ext uri="{BB962C8B-B14F-4D97-AF65-F5344CB8AC3E}">
        <p14:creationId xmlns:p14="http://schemas.microsoft.com/office/powerpoint/2010/main" val="192431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代码展示</a:t>
            </a:r>
          </a:p>
        </p:txBody>
      </p:sp>
    </p:spTree>
    <p:extLst>
      <p:ext uri="{BB962C8B-B14F-4D97-AF65-F5344CB8AC3E}">
        <p14:creationId xmlns:p14="http://schemas.microsoft.com/office/powerpoint/2010/main" val="27606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分析结果</a:t>
            </a:r>
          </a:p>
        </p:txBody>
      </p:sp>
    </p:spTree>
    <p:extLst>
      <p:ext uri="{BB962C8B-B14F-4D97-AF65-F5344CB8AC3E}">
        <p14:creationId xmlns:p14="http://schemas.microsoft.com/office/powerpoint/2010/main" val="5872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小组总结</a:t>
            </a:r>
          </a:p>
        </p:txBody>
      </p:sp>
    </p:spTree>
    <p:extLst>
      <p:ext uri="{BB962C8B-B14F-4D97-AF65-F5344CB8AC3E}">
        <p14:creationId xmlns:p14="http://schemas.microsoft.com/office/powerpoint/2010/main" val="257099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45.xml"/><Relationship Id="rId7" Type="http://schemas.openxmlformats.org/officeDocument/2006/relationships/image" Target="../media/image26.png"/><Relationship Id="rId2" Type="http://schemas.openxmlformats.org/officeDocument/2006/relationships/tags" Target="../tags/tag44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30.png"/><Relationship Id="rId2" Type="http://schemas.openxmlformats.org/officeDocument/2006/relationships/tags" Target="../tags/tag46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0.xml"/><Relationship Id="rId7" Type="http://schemas.openxmlformats.org/officeDocument/2006/relationships/image" Target="../media/image12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3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1.xml"/><Relationship Id="rId7" Type="http://schemas.openxmlformats.org/officeDocument/2006/relationships/image" Target="../media/image12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21" Type="http://schemas.openxmlformats.org/officeDocument/2006/relationships/slideLayout" Target="../slideLayouts/slideLayout11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7.xml"/><Relationship Id="rId7" Type="http://schemas.openxmlformats.org/officeDocument/2006/relationships/image" Target="../media/image1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39.xml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tags" Target="../tags/tag38.xml"/><Relationship Id="rId1" Type="http://schemas.openxmlformats.org/officeDocument/2006/relationships/themeOverride" Target="../theme/themeOverride7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17.png"/><Relationship Id="rId4" Type="http://schemas.openxmlformats.org/officeDocument/2006/relationships/tags" Target="../tags/tag40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42.xml"/><Relationship Id="rId7" Type="http://schemas.openxmlformats.org/officeDocument/2006/relationships/image" Target="../media/image10.png"/><Relationship Id="rId2" Type="http://schemas.openxmlformats.org/officeDocument/2006/relationships/tags" Target="../tags/tag41.xml"/><Relationship Id="rId1" Type="http://schemas.openxmlformats.org/officeDocument/2006/relationships/themeOverride" Target="../theme/themeOverride8.xml"/><Relationship Id="rId6" Type="http://schemas.openxmlformats.org/officeDocument/2006/relationships/notesSlide" Target="../notesSlides/notesSlide9.xml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23.png"/><Relationship Id="rId4" Type="http://schemas.openxmlformats.org/officeDocument/2006/relationships/tags" Target="../tags/tag43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73295" y="3291831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2000000000000000000" pitchFamily="2" charset="-122"/>
                <a:ea typeface="方正尚酷简体" panose="02000000000000000000" pitchFamily="2" charset="-122"/>
                <a:cs typeface="+mn-ea"/>
                <a:sym typeface="+mn-lt"/>
              </a:rPr>
              <a:t>Python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2000000000000000000" pitchFamily="2" charset="-122"/>
                <a:ea typeface="方正尚酷简体" panose="02000000000000000000" pitchFamily="2" charset="-122"/>
                <a:cs typeface="+mn-ea"/>
                <a:sym typeface="+mn-lt"/>
              </a:rPr>
              <a:t>课程设计答辩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尚酷简体" panose="02000000000000000000" pitchFamily="2" charset="-122"/>
              <a:ea typeface="方正尚酷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184775" y="4364990"/>
            <a:ext cx="5923280" cy="3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著名网游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绝地求生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的数据分析</a:t>
            </a:r>
          </a:p>
        </p:txBody>
      </p:sp>
      <p:sp>
        <p:nvSpPr>
          <p:cNvPr id="7" name="TextBox 25"/>
          <p:cNvSpPr txBox="1"/>
          <p:nvPr/>
        </p:nvSpPr>
        <p:spPr>
          <a:xfrm>
            <a:off x="6040755" y="5255260"/>
            <a:ext cx="215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cs typeface="+mn-ea"/>
                <a:sym typeface="+mn-lt"/>
              </a:rPr>
              <a:t>汇报人：刘文博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8099106" y="5255260"/>
            <a:ext cx="3547111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cs typeface="+mn-ea"/>
                <a:sym typeface="+mn-lt"/>
              </a:rPr>
              <a:t>小组成员：林阳阳，董欢，刘文博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471E918-8709-4346-B0C5-B1A1E6E61F53}"/>
              </a:ext>
            </a:extLst>
          </p:cNvPr>
          <p:cNvSpPr txBox="1"/>
          <p:nvPr/>
        </p:nvSpPr>
        <p:spPr>
          <a:xfrm>
            <a:off x="6040755" y="5807107"/>
            <a:ext cx="215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cs typeface="+mn-ea"/>
                <a:sym typeface="+mn-lt"/>
              </a:rPr>
              <a:t>制作人：董欢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2B37ECB2-1E52-4A98-BCD5-788E754910BA}"/>
              </a:ext>
            </a:extLst>
          </p:cNvPr>
          <p:cNvSpPr txBox="1"/>
          <p:nvPr/>
        </p:nvSpPr>
        <p:spPr>
          <a:xfrm>
            <a:off x="8099106" y="5808478"/>
            <a:ext cx="2463165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2021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bldLvl="0" animBg="1"/>
      <p:bldP spid="7" grpId="0"/>
      <p:bldP spid="8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资源 17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633" y="2861379"/>
            <a:ext cx="1400175" cy="2600325"/>
          </a:xfrm>
          <a:prstGeom prst="rect">
            <a:avLst/>
          </a:prstGeom>
        </p:spPr>
      </p:pic>
      <p:sp>
        <p:nvSpPr>
          <p:cNvPr id="21" name="MH_Other_12">
            <a:extLst>
              <a:ext uri="{FF2B5EF4-FFF2-40B4-BE49-F238E27FC236}">
                <a16:creationId xmlns:a16="http://schemas.microsoft.com/office/drawing/2014/main" id="{C24FDA07-3292-4EF8-A34C-064DC52D4A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52531" y="1142561"/>
            <a:ext cx="853742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accent2"/>
                </a:solidFill>
                <a:cs typeface="+mn-ea"/>
                <a:sym typeface="+mn-lt"/>
              </a:rPr>
              <a:t>问题</a:t>
            </a:r>
            <a:r>
              <a:rPr lang="en-US" altLang="zh-CN" sz="2400" b="1" kern="0" dirty="0">
                <a:solidFill>
                  <a:schemeClr val="accent2"/>
                </a:solidFill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2" name="MH_Text_1">
            <a:extLst>
              <a:ext uri="{FF2B5EF4-FFF2-40B4-BE49-F238E27FC236}">
                <a16:creationId xmlns:a16="http://schemas.microsoft.com/office/drawing/2014/main" id="{469C443C-940C-4327-966A-6CB3CDC5F5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59199" y="913795"/>
            <a:ext cx="5221201" cy="4087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玩家们都喜欢在哪个距离打架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F6A9339-F574-4348-8406-F862C24B0490}"/>
              </a:ext>
            </a:extLst>
          </p:cNvPr>
          <p:cNvSpPr txBox="1">
            <a:spLocks/>
          </p:cNvSpPr>
          <p:nvPr/>
        </p:nvSpPr>
        <p:spPr>
          <a:xfrm>
            <a:off x="2939958" y="1851950"/>
            <a:ext cx="10058400" cy="3931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1.</a:t>
            </a:r>
            <a:r>
              <a:rPr lang="zh-CN" altLang="en-US" sz="2000" dirty="0"/>
              <a:t>我们把距离分为</a:t>
            </a:r>
            <a:r>
              <a:rPr lang="en-US" altLang="zh-CN" sz="2000" dirty="0"/>
              <a:t>50</a:t>
            </a:r>
            <a:r>
              <a:rPr lang="zh-CN" altLang="en-US" sz="2000" dirty="0"/>
              <a:t>米以内为近距离，</a:t>
            </a:r>
            <a:r>
              <a:rPr lang="en-US" altLang="zh-CN" sz="2000" dirty="0"/>
              <a:t>50-200</a:t>
            </a:r>
            <a:r>
              <a:rPr lang="zh-CN" altLang="en-US" sz="2000" dirty="0"/>
              <a:t>米为中距离，</a:t>
            </a:r>
            <a:r>
              <a:rPr lang="en-US" altLang="zh-CN" sz="2000" dirty="0"/>
              <a:t>200</a:t>
            </a:r>
            <a:r>
              <a:rPr lang="zh-CN" altLang="en-US" sz="2000" dirty="0"/>
              <a:t>米以外为远距</a:t>
            </a:r>
            <a:endParaRPr lang="en-US" altLang="zh-CN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离，通过这三个区间来分别提取并设置相应标签</a:t>
            </a:r>
            <a:endParaRPr lang="en-US" altLang="zh-CN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2.</a:t>
            </a:r>
            <a:r>
              <a:rPr lang="zh-CN" altLang="en-US" sz="2000" dirty="0"/>
              <a:t>存储相应的百分比</a:t>
            </a:r>
            <a:endParaRPr lang="en-US" altLang="zh-CN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3.</a:t>
            </a:r>
            <a:r>
              <a:rPr lang="zh-CN" altLang="en-US" sz="2000" dirty="0"/>
              <a:t>通过百分比来进行饼图的绘制</a:t>
            </a:r>
          </a:p>
          <a:p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7FFE92-B729-45D7-AAC6-61D3C53D74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407" y="3266303"/>
            <a:ext cx="7257143" cy="8952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1E32CA-1244-4A31-901B-F9738ECC38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1407" y="4707722"/>
            <a:ext cx="5695238" cy="22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06CF01-D8A0-437A-A290-24A581B4C0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407" y="5519029"/>
            <a:ext cx="7133333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7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H_Other_12">
            <a:extLst>
              <a:ext uri="{FF2B5EF4-FFF2-40B4-BE49-F238E27FC236}">
                <a16:creationId xmlns:a16="http://schemas.microsoft.com/office/drawing/2014/main" id="{D9EF16B1-CB07-4F7F-8EA5-BA6FA749A2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52531" y="1142561"/>
            <a:ext cx="853742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accent2"/>
                </a:solidFill>
                <a:cs typeface="+mn-ea"/>
                <a:sym typeface="+mn-lt"/>
              </a:rPr>
              <a:t>问题</a:t>
            </a:r>
            <a:r>
              <a:rPr lang="en-US" altLang="zh-CN" sz="2400" b="1" kern="0" dirty="0">
                <a:solidFill>
                  <a:schemeClr val="accent2"/>
                </a:solidFill>
                <a:cs typeface="+mn-ea"/>
                <a:sym typeface="+mn-lt"/>
              </a:rPr>
              <a:t>4</a:t>
            </a:r>
            <a:endParaRPr lang="zh-CN" altLang="en-US" sz="2400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4" name="MH_Text_1">
            <a:extLst>
              <a:ext uri="{FF2B5EF4-FFF2-40B4-BE49-F238E27FC236}">
                <a16:creationId xmlns:a16="http://schemas.microsoft.com/office/drawing/2014/main" id="{980AA80B-5E3C-4F0A-A585-EA5F0FD5F00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280357" y="761463"/>
            <a:ext cx="7631286" cy="4087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既然喜欢打近战的这么多，那他们喜欢用什么武器呢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B460FD-4134-4F0F-BCDB-05446B47A91B}"/>
              </a:ext>
            </a:extLst>
          </p:cNvPr>
          <p:cNvSpPr txBox="1"/>
          <p:nvPr/>
        </p:nvSpPr>
        <p:spPr>
          <a:xfrm>
            <a:off x="1961893" y="2250471"/>
            <a:ext cx="9138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首先，筛选出击杀和被击杀相隔距离小于等于</a:t>
            </a:r>
            <a:r>
              <a:rPr lang="en-US" altLang="zh-CN" sz="2000" dirty="0">
                <a:latin typeface="+mn-ea"/>
              </a:rPr>
              <a:t>50</a:t>
            </a:r>
            <a:r>
              <a:rPr lang="zh-CN" altLang="en-US" sz="2000" dirty="0">
                <a:latin typeface="+mn-ea"/>
              </a:rPr>
              <a:t>的数据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然后根据被击杀武器的不同来进行分别计数然后绘制条形图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DF55B-D200-4E6F-874A-AB80CC441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273" y="2582803"/>
            <a:ext cx="8371428" cy="5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3D94E4-5FF7-46CB-A038-FBDB091DB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893" y="3644628"/>
            <a:ext cx="7457143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7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分析结果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741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Other_12">
            <a:extLst>
              <a:ext uri="{FF2B5EF4-FFF2-40B4-BE49-F238E27FC236}">
                <a16:creationId xmlns:a16="http://schemas.microsoft.com/office/drawing/2014/main" id="{AB62FDAD-C9E6-4F39-ACE8-89CF6B2FE8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52531" y="1142561"/>
            <a:ext cx="853742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accent2"/>
                </a:solidFill>
                <a:cs typeface="+mn-ea"/>
                <a:sym typeface="+mn-lt"/>
              </a:rPr>
              <a:t>问题</a:t>
            </a:r>
            <a:r>
              <a:rPr lang="en-US" altLang="zh-CN" sz="2400" b="1" kern="0" dirty="0">
                <a:solidFill>
                  <a:schemeClr val="accent2"/>
                </a:solidFill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" name="MH_Text_1">
            <a:extLst>
              <a:ext uri="{FF2B5EF4-FFF2-40B4-BE49-F238E27FC236}">
                <a16:creationId xmlns:a16="http://schemas.microsoft.com/office/drawing/2014/main" id="{9897465B-5FDB-4C03-A2BC-25929E56417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218568" y="913795"/>
            <a:ext cx="4791832" cy="4087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伤害量和吃鸡概率有着怎样的关系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63B74746-BFF9-4027-A042-D332AD323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531" y="1783202"/>
            <a:ext cx="7646522" cy="3932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FCB3821-8227-4738-BB0B-F51A9D45966D}"/>
              </a:ext>
            </a:extLst>
          </p:cNvPr>
          <p:cNvSpPr txBox="1"/>
          <p:nvPr/>
        </p:nvSpPr>
        <p:spPr>
          <a:xfrm>
            <a:off x="8108831" y="913795"/>
            <a:ext cx="408316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彩云" panose="02010800040101010101" pitchFamily="2" charset="-122"/>
                <a:ea typeface="华文彩云" panose="02010800040101010101" pitchFamily="2" charset="-122"/>
              </a:rPr>
              <a:t>分析结果</a:t>
            </a:r>
            <a:r>
              <a:rPr lang="zh-CN" altLang="en-US" sz="2000" dirty="0"/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通过观察不难看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出，大部分情况下打的伤害越高，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吃鸡的概率自然也会增加，但是也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不乏哪些苟到最后靠打一点点伤害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就能吃鸡的玩家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18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12">
            <a:extLst>
              <a:ext uri="{FF2B5EF4-FFF2-40B4-BE49-F238E27FC236}">
                <a16:creationId xmlns:a16="http://schemas.microsoft.com/office/drawing/2014/main" id="{896D2F82-F2D0-46DA-A84A-32B174C8BDE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52531" y="1142561"/>
            <a:ext cx="853742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accent2"/>
                </a:solidFill>
                <a:cs typeface="+mn-ea"/>
                <a:sym typeface="+mn-lt"/>
              </a:rPr>
              <a:t>问题</a:t>
            </a:r>
            <a:r>
              <a:rPr lang="en-US" altLang="zh-CN" sz="2400" b="1" kern="0" dirty="0">
                <a:solidFill>
                  <a:schemeClr val="accent2"/>
                </a:solidFill>
                <a:cs typeface="+mn-ea"/>
                <a:sym typeface="+mn-lt"/>
              </a:rPr>
              <a:t>2</a:t>
            </a:r>
            <a:endParaRPr lang="zh-CN" altLang="en-US" sz="2400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9" name="MH_Text_1">
            <a:extLst>
              <a:ext uri="{FF2B5EF4-FFF2-40B4-BE49-F238E27FC236}">
                <a16:creationId xmlns:a16="http://schemas.microsoft.com/office/drawing/2014/main" id="{8467BD62-5B48-400E-B06C-5390CB2B3C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16162" y="913795"/>
            <a:ext cx="5221201" cy="4087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时间段和死亡人数的关系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ADF9E875-1822-4C47-9E2A-9D57D739A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87" y="2011968"/>
            <a:ext cx="8015350" cy="39322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00BC24-03A3-4EBA-ACB1-D82670138D8B}"/>
              </a:ext>
            </a:extLst>
          </p:cNvPr>
          <p:cNvSpPr txBox="1"/>
          <p:nvPr/>
        </p:nvSpPr>
        <p:spPr>
          <a:xfrm>
            <a:off x="7747252" y="574658"/>
            <a:ext cx="45961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彩云" panose="02010800040101010101" pitchFamily="2" charset="-122"/>
                <a:ea typeface="华文彩云" panose="02010800040101010101" pitchFamily="2" charset="-122"/>
              </a:rPr>
              <a:t>分析结果</a:t>
            </a:r>
            <a:r>
              <a:rPr lang="zh-CN" altLang="en-US" sz="2000" dirty="0"/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可以看出大部分玩家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都喜欢在刚下飞机就找别人刚枪，但是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结果总是不尽人意，所以能吃鸡的不一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定是不喜欢刚枪的，但是不能吃鸡的一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定是喜欢刚枪的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hh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747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_12">
            <a:extLst>
              <a:ext uri="{FF2B5EF4-FFF2-40B4-BE49-F238E27FC236}">
                <a16:creationId xmlns:a16="http://schemas.microsoft.com/office/drawing/2014/main" id="{330AB324-A82A-473A-BAC9-2915A3688F5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52531" y="1142561"/>
            <a:ext cx="853742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accent2"/>
                </a:solidFill>
                <a:cs typeface="+mn-ea"/>
                <a:sym typeface="+mn-lt"/>
              </a:rPr>
              <a:t>问题</a:t>
            </a:r>
            <a:r>
              <a:rPr lang="en-US" altLang="zh-CN" sz="2400" b="1" kern="0" dirty="0">
                <a:solidFill>
                  <a:schemeClr val="accent2"/>
                </a:solidFill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" name="MH_Text_1">
            <a:extLst>
              <a:ext uri="{FF2B5EF4-FFF2-40B4-BE49-F238E27FC236}">
                <a16:creationId xmlns:a16="http://schemas.microsoft.com/office/drawing/2014/main" id="{9CC78D3B-2A71-45C1-A0FC-1BE53152C45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59199" y="913795"/>
            <a:ext cx="5221201" cy="4087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玩家们都喜欢在哪个距离打架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D3CD4E48-A61F-424A-AC25-4E0C9D522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46" y="1924744"/>
            <a:ext cx="6501734" cy="36418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3AF8FD-8EA4-4A10-9FBB-C055A86DDCFB}"/>
              </a:ext>
            </a:extLst>
          </p:cNvPr>
          <p:cNvSpPr txBox="1"/>
          <p:nvPr/>
        </p:nvSpPr>
        <p:spPr>
          <a:xfrm>
            <a:off x="7880385" y="409954"/>
            <a:ext cx="433965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彩云" panose="02010800040101010101" pitchFamily="2" charset="-122"/>
                <a:ea typeface="华文彩云" panose="02010800040101010101" pitchFamily="2" charset="-122"/>
              </a:rPr>
              <a:t>分析结果</a:t>
            </a:r>
            <a:r>
              <a:rPr lang="zh-CN" altLang="en-US" sz="2000" dirty="0"/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大部分玩家都喜欢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简单粗暴的面对面解决问题。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0.0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6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12">
            <a:extLst>
              <a:ext uri="{FF2B5EF4-FFF2-40B4-BE49-F238E27FC236}">
                <a16:creationId xmlns:a16="http://schemas.microsoft.com/office/drawing/2014/main" id="{F38E2527-712D-472C-BF14-E79545E3B1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52531" y="1142561"/>
            <a:ext cx="853742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accent2"/>
                </a:solidFill>
                <a:cs typeface="+mn-ea"/>
                <a:sym typeface="+mn-lt"/>
              </a:rPr>
              <a:t>问题</a:t>
            </a:r>
            <a:r>
              <a:rPr lang="en-US" altLang="zh-CN" sz="2400" b="1" kern="0" dirty="0">
                <a:solidFill>
                  <a:schemeClr val="accent2"/>
                </a:solidFill>
                <a:cs typeface="+mn-ea"/>
                <a:sym typeface="+mn-lt"/>
              </a:rPr>
              <a:t>4</a:t>
            </a:r>
            <a:endParaRPr lang="zh-CN" altLang="en-US" sz="2400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" name="MH_Text_1">
            <a:extLst>
              <a:ext uri="{FF2B5EF4-FFF2-40B4-BE49-F238E27FC236}">
                <a16:creationId xmlns:a16="http://schemas.microsoft.com/office/drawing/2014/main" id="{2D913421-CD0B-4243-8D08-B84B57FAA95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80357" y="761463"/>
            <a:ext cx="7631286" cy="4087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既然喜欢打近战的这么多，那他们喜欢用什么武器呢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32F74549-BEFE-474A-AAD0-63F18C600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35" y="1618770"/>
            <a:ext cx="7892362" cy="3932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9D756E-1E52-45FE-A580-5BC9810A9410}"/>
              </a:ext>
            </a:extLst>
          </p:cNvPr>
          <p:cNvSpPr txBox="1"/>
          <p:nvPr/>
        </p:nvSpPr>
        <p:spPr>
          <a:xfrm>
            <a:off x="8181297" y="1322561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彩云" panose="02010800040101010101" pitchFamily="2" charset="-122"/>
                <a:ea typeface="华文彩云" panose="02010800040101010101" pitchFamily="2" charset="-122"/>
              </a:rPr>
              <a:t>分析结果</a:t>
            </a:r>
            <a:r>
              <a:rPr lang="zh-CN" altLang="en-US" sz="2000" dirty="0"/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永远的神！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04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cs typeface="+mn-ea"/>
                <a:sym typeface="+mn-lt"/>
              </a:rPr>
              <a:t>小组总结</a:t>
            </a:r>
            <a:endParaRPr lang="zh-CN" altLang="en-US" sz="4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7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BBB460FD-4134-4F0F-BCDB-05446B47A91B}"/>
              </a:ext>
            </a:extLst>
          </p:cNvPr>
          <p:cNvSpPr txBox="1"/>
          <p:nvPr/>
        </p:nvSpPr>
        <p:spPr>
          <a:xfrm>
            <a:off x="1567614" y="2097705"/>
            <a:ext cx="9056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这次做著名网游</a:t>
            </a:r>
            <a:r>
              <a:rPr lang="en-US" altLang="zh-CN" dirty="0"/>
              <a:t>《</a:t>
            </a:r>
            <a:r>
              <a:rPr lang="zh-CN" altLang="en-US" dirty="0"/>
              <a:t>绝地求生</a:t>
            </a:r>
            <a:r>
              <a:rPr lang="en-US" altLang="zh-CN" dirty="0"/>
              <a:t>》</a:t>
            </a:r>
            <a:r>
              <a:rPr lang="zh-CN" altLang="en-US" dirty="0"/>
              <a:t>的数据分析使我们受益良多。一方面，通过这次课程设计的完成，我们对</a:t>
            </a:r>
            <a:r>
              <a:rPr lang="en-US" altLang="zh-CN" dirty="0"/>
              <a:t>Python</a:t>
            </a:r>
            <a:r>
              <a:rPr lang="zh-CN" altLang="en-US" dirty="0"/>
              <a:t>有了更深刻的理解，能够更加熟练的运用这门语言，更加理解到了编程的魅力。而另一方面，使我明白了认真做事的重要性。使我体会到完成一件事的喜悦。以后面对困难的时候，都能有直面困难并克服它的决心。本设计能够顺利的完成，也感谢老师的辅导和同学们的互相帮助学习，使我能够很好的掌握和运用专业知识，并在设计中得以体现。在以后的学习生活中我一定会能有更好的发挥，克服自己的缺点，不断改进，不断成长！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625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01030" y="3291840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感谢您的观看！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6040755" y="5255260"/>
            <a:ext cx="260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汇报人：刘文博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EE54024C-B6AA-426F-9BF6-BD0709B241E8}"/>
              </a:ext>
            </a:extLst>
          </p:cNvPr>
          <p:cNvSpPr txBox="1"/>
          <p:nvPr/>
        </p:nvSpPr>
        <p:spPr>
          <a:xfrm>
            <a:off x="8099106" y="5255260"/>
            <a:ext cx="3547111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cs typeface="+mn-ea"/>
                <a:sym typeface="+mn-lt"/>
              </a:rPr>
              <a:t>小组成员：林阳阳，董欢，刘文博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9ABC4CC9-6B68-4792-BF99-5421DCDF713E}"/>
              </a:ext>
            </a:extLst>
          </p:cNvPr>
          <p:cNvSpPr txBox="1"/>
          <p:nvPr/>
        </p:nvSpPr>
        <p:spPr>
          <a:xfrm>
            <a:off x="6040755" y="5807107"/>
            <a:ext cx="215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cs typeface="+mn-ea"/>
                <a:sym typeface="+mn-lt"/>
              </a:rPr>
              <a:t>制作人：董欢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A6EFE194-BD1F-4F4B-BB32-A40E58903243}"/>
              </a:ext>
            </a:extLst>
          </p:cNvPr>
          <p:cNvSpPr txBox="1"/>
          <p:nvPr/>
        </p:nvSpPr>
        <p:spPr>
          <a:xfrm>
            <a:off x="8099106" y="5808478"/>
            <a:ext cx="2463165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2021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80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8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900" y="744220"/>
            <a:ext cx="2809875" cy="2425065"/>
          </a:xfrm>
          <a:prstGeom prst="rect">
            <a:avLst/>
          </a:prstGeom>
        </p:spPr>
      </p:pic>
      <p:pic>
        <p:nvPicPr>
          <p:cNvPr id="9" name="图片 8" descr="资源 25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325" y="2241550"/>
            <a:ext cx="2460625" cy="3203575"/>
          </a:xfrm>
          <a:prstGeom prst="rect">
            <a:avLst/>
          </a:prstGeom>
        </p:spPr>
      </p:pic>
      <p:pic>
        <p:nvPicPr>
          <p:cNvPr id="2" name="图片 1" descr="资源 32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325" y="4346575"/>
            <a:ext cx="1089025" cy="850900"/>
          </a:xfrm>
          <a:prstGeom prst="rect">
            <a:avLst/>
          </a:prstGeom>
        </p:spPr>
      </p:pic>
      <p:pic>
        <p:nvPicPr>
          <p:cNvPr id="8" name="图片 7" descr="资源 24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3575" y="4788535"/>
            <a:ext cx="2457450" cy="18916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798352" y="2622277"/>
            <a:ext cx="2754153" cy="546885"/>
            <a:chOff x="4735218" y="1517134"/>
            <a:chExt cx="2754153" cy="546885"/>
          </a:xfrm>
        </p:grpSpPr>
        <p:sp>
          <p:nvSpPr>
            <p:cNvPr id="14" name="矩形 13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01 </a:t>
              </a:r>
              <a:r>
                <a:rPr lang="zh-CN" altLang="en-US" sz="2400" dirty="0">
                  <a:cs typeface="+mn-ea"/>
                  <a:sym typeface="+mn-lt"/>
                </a:rPr>
                <a:t>小组概况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792241" y="3397314"/>
            <a:ext cx="2754153" cy="546885"/>
            <a:chOff x="4735218" y="1517134"/>
            <a:chExt cx="2754153" cy="546885"/>
          </a:xfrm>
        </p:grpSpPr>
        <p:sp>
          <p:nvSpPr>
            <p:cNvPr id="4" name="矩形 3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02 </a:t>
              </a:r>
              <a:r>
                <a:rPr lang="zh-CN" altLang="en-US" sz="2400" dirty="0">
                  <a:cs typeface="+mn-ea"/>
                  <a:sym typeface="+mn-lt"/>
                </a:rPr>
                <a:t>部分代码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792241" y="4172351"/>
            <a:ext cx="2754153" cy="546885"/>
            <a:chOff x="4735218" y="1517134"/>
            <a:chExt cx="2754153" cy="546885"/>
          </a:xfrm>
        </p:grpSpPr>
        <p:sp>
          <p:nvSpPr>
            <p:cNvPr id="6" name="矩形 5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03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分析结果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782084" y="4896506"/>
            <a:ext cx="2754153" cy="546885"/>
            <a:chOff x="4735218" y="1517134"/>
            <a:chExt cx="2754153" cy="546885"/>
          </a:xfrm>
        </p:grpSpPr>
        <p:sp>
          <p:nvSpPr>
            <p:cNvPr id="23" name="矩形 22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04 </a:t>
              </a:r>
              <a:r>
                <a:rPr lang="zh-CN" altLang="en-US" sz="2400" dirty="0">
                  <a:cs typeface="+mn-ea"/>
                  <a:sym typeface="+mn-lt"/>
                </a:rPr>
                <a:t>小组总结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571079" y="788620"/>
            <a:ext cx="2795270" cy="1241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735" b="1" dirty="0">
                <a:solidFill>
                  <a:schemeClr val="tx1"/>
                </a:solidFill>
                <a:cs typeface="+mn-ea"/>
                <a:sym typeface="+mn-lt"/>
              </a:rPr>
              <a:t>目录</a:t>
            </a:r>
          </a:p>
          <a:p>
            <a:pPr algn="ctr"/>
            <a:r>
              <a:rPr lang="en-US" altLang="zh-CN" sz="3735" b="1" dirty="0">
                <a:solidFill>
                  <a:schemeClr val="tx1"/>
                </a:solidFill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cs typeface="+mn-ea"/>
                <a:sym typeface="+mn-lt"/>
              </a:rPr>
              <a:t>小组概况</a:t>
            </a:r>
            <a:endParaRPr lang="zh-CN" altLang="en-US" sz="4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</a:p>
        </p:txBody>
      </p:sp>
      <p:cxnSp>
        <p:nvCxnSpPr>
          <p:cNvPr id="5" name="PA_直接连接符 14"/>
          <p:cNvCxnSpPr/>
          <p:nvPr>
            <p:custDataLst>
              <p:tags r:id="rId2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3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4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MH_Other_1"/>
          <p:cNvCxnSpPr/>
          <p:nvPr>
            <p:custDataLst>
              <p:tags r:id="rId3"/>
            </p:custDataLst>
          </p:nvPr>
        </p:nvCxnSpPr>
        <p:spPr>
          <a:xfrm>
            <a:off x="2242771" y="3390816"/>
            <a:ext cx="77064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H_Other_2"/>
          <p:cNvSpPr/>
          <p:nvPr>
            <p:custDataLst>
              <p:tags r:id="rId4"/>
            </p:custDataLst>
          </p:nvPr>
        </p:nvSpPr>
        <p:spPr>
          <a:xfrm rot="2871886">
            <a:off x="2804408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59" name="MH_Other_3"/>
          <p:cNvSpPr/>
          <p:nvPr>
            <p:custDataLst>
              <p:tags r:id="rId5"/>
            </p:custDataLst>
          </p:nvPr>
        </p:nvSpPr>
        <p:spPr>
          <a:xfrm>
            <a:off x="2512177" y="3452363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MH_SubTitle_1"/>
          <p:cNvSpPr txBox="1"/>
          <p:nvPr>
            <p:custDataLst>
              <p:tags r:id="rId6"/>
            </p:custDataLst>
          </p:nvPr>
        </p:nvSpPr>
        <p:spPr>
          <a:xfrm>
            <a:off x="2568718" y="3452363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 林阳阳</a:t>
            </a:r>
          </a:p>
        </p:txBody>
      </p:sp>
      <p:sp>
        <p:nvSpPr>
          <p:cNvPr id="26" name="MH_Other_6"/>
          <p:cNvSpPr/>
          <p:nvPr>
            <p:custDataLst>
              <p:tags r:id="rId7"/>
            </p:custDataLst>
          </p:nvPr>
        </p:nvSpPr>
        <p:spPr>
          <a:xfrm rot="2871886">
            <a:off x="5903699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7" name="MH_Other_7"/>
          <p:cNvSpPr/>
          <p:nvPr>
            <p:custDataLst>
              <p:tags r:id="rId8"/>
            </p:custDataLst>
          </p:nvPr>
        </p:nvSpPr>
        <p:spPr>
          <a:xfrm>
            <a:off x="5611467" y="3452363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MH_SubTitle_3"/>
          <p:cNvSpPr txBox="1"/>
          <p:nvPr>
            <p:custDataLst>
              <p:tags r:id="rId9"/>
            </p:custDataLst>
          </p:nvPr>
        </p:nvSpPr>
        <p:spPr>
          <a:xfrm>
            <a:off x="5668007" y="3452363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 董欢</a:t>
            </a:r>
          </a:p>
        </p:txBody>
      </p:sp>
      <p:sp>
        <p:nvSpPr>
          <p:cNvPr id="38" name="MH_Other_10"/>
          <p:cNvSpPr/>
          <p:nvPr>
            <p:custDataLst>
              <p:tags r:id="rId10"/>
            </p:custDataLst>
          </p:nvPr>
        </p:nvSpPr>
        <p:spPr>
          <a:xfrm rot="2871886">
            <a:off x="9002988" y="2697195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39" name="MH_Other_11"/>
          <p:cNvSpPr/>
          <p:nvPr>
            <p:custDataLst>
              <p:tags r:id="rId11"/>
            </p:custDataLst>
          </p:nvPr>
        </p:nvSpPr>
        <p:spPr>
          <a:xfrm>
            <a:off x="8710757" y="3452363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MH_SubTitle_5"/>
          <p:cNvSpPr txBox="1"/>
          <p:nvPr>
            <p:custDataLst>
              <p:tags r:id="rId12"/>
            </p:custDataLst>
          </p:nvPr>
        </p:nvSpPr>
        <p:spPr>
          <a:xfrm>
            <a:off x="8767298" y="3452363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 刘文博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8586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 animBg="1"/>
      <p:bldP spid="60" grpId="0"/>
      <p:bldP spid="26" grpId="0" animBg="1"/>
      <p:bldP spid="27" grpId="0" animBg="1"/>
      <p:bldP spid="28" grpId="0"/>
      <p:bldP spid="38" grpId="0" animBg="1"/>
      <p:bldP spid="39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6"/>
          <p:cNvSpPr/>
          <p:nvPr/>
        </p:nvSpPr>
        <p:spPr bwMode="auto">
          <a:xfrm rot="5755683">
            <a:off x="7644263" y="4030411"/>
            <a:ext cx="671395" cy="30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solidFill>
            <a:srgbClr val="9C9088"/>
          </a:solidFill>
          <a:ln w="38100" cap="flat">
            <a:solidFill>
              <a:srgbClr val="9C9088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093">
              <a:lnSpc>
                <a:spcPct val="110000"/>
              </a:lnSpc>
              <a:spcBef>
                <a:spcPts val="1500"/>
              </a:spcBef>
            </a:pPr>
            <a:endParaRPr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Shape 1307"/>
          <p:cNvSpPr/>
          <p:nvPr/>
        </p:nvSpPr>
        <p:spPr bwMode="auto">
          <a:xfrm rot="237625">
            <a:off x="5984397" y="2369053"/>
            <a:ext cx="671395" cy="30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solidFill>
            <a:srgbClr val="9C9088"/>
          </a:solidFill>
          <a:ln w="38100" cap="flat">
            <a:solidFill>
              <a:srgbClr val="9C9088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093">
              <a:lnSpc>
                <a:spcPct val="110000"/>
              </a:lnSpc>
              <a:spcBef>
                <a:spcPts val="1500"/>
              </a:spcBef>
            </a:pPr>
            <a:endParaRPr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9" name="Shape 1308"/>
          <p:cNvSpPr/>
          <p:nvPr/>
        </p:nvSpPr>
        <p:spPr bwMode="auto">
          <a:xfrm rot="10800000">
            <a:off x="5762631" y="5654292"/>
            <a:ext cx="673100" cy="3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solidFill>
            <a:srgbClr val="9C9088"/>
          </a:solidFill>
          <a:ln w="38100" cap="flat">
            <a:solidFill>
              <a:srgbClr val="9C9088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093">
              <a:lnSpc>
                <a:spcPct val="110000"/>
              </a:lnSpc>
              <a:spcBef>
                <a:spcPts val="1500"/>
              </a:spcBef>
            </a:pPr>
            <a:endParaRPr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1" name="Shape 1310"/>
          <p:cNvSpPr/>
          <p:nvPr/>
        </p:nvSpPr>
        <p:spPr bwMode="auto">
          <a:xfrm rot="15961272">
            <a:off x="3799977" y="4067607"/>
            <a:ext cx="671397" cy="30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solidFill>
            <a:srgbClr val="9C9088"/>
          </a:solidFill>
          <a:ln w="38100" cap="flat">
            <a:solidFill>
              <a:srgbClr val="9C9088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093">
              <a:lnSpc>
                <a:spcPct val="110000"/>
              </a:lnSpc>
              <a:spcBef>
                <a:spcPts val="1500"/>
              </a:spcBef>
            </a:pPr>
            <a:endParaRPr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Shape 1312"/>
          <p:cNvSpPr>
            <a:spLocks/>
          </p:cNvSpPr>
          <p:nvPr/>
        </p:nvSpPr>
        <p:spPr bwMode="auto">
          <a:xfrm>
            <a:off x="7147433" y="1972402"/>
            <a:ext cx="1480746" cy="1478022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/>
          <a:p>
            <a:pPr algn="ctr" defTabSz="584185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Shape 1318"/>
          <p:cNvSpPr>
            <a:spLocks/>
          </p:cNvSpPr>
          <p:nvPr/>
        </p:nvSpPr>
        <p:spPr bwMode="auto">
          <a:xfrm>
            <a:off x="3954765" y="1992501"/>
            <a:ext cx="1480747" cy="148049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4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6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88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0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zh-CN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Shape 1321"/>
          <p:cNvSpPr>
            <a:spLocks/>
          </p:cNvSpPr>
          <p:nvPr/>
        </p:nvSpPr>
        <p:spPr bwMode="auto">
          <a:xfrm>
            <a:off x="3931643" y="4672893"/>
            <a:ext cx="1480744" cy="1480487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0" tIns="0" rIns="0" bIns="0" anchor="ctr"/>
          <a:lstStyle/>
          <a:p>
            <a:pPr algn="ctr" defTabSz="584185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Shape 1324"/>
          <p:cNvSpPr>
            <a:spLocks/>
          </p:cNvSpPr>
          <p:nvPr/>
        </p:nvSpPr>
        <p:spPr bwMode="auto">
          <a:xfrm>
            <a:off x="7080864" y="4639884"/>
            <a:ext cx="1480745" cy="1480488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/>
          <a:p>
            <a:pPr algn="ctr" defTabSz="584185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TextBox 46"/>
          <p:cNvSpPr txBox="1">
            <a:spLocks noChangeArrowheads="1"/>
          </p:cNvSpPr>
          <p:nvPr/>
        </p:nvSpPr>
        <p:spPr bwMode="auto">
          <a:xfrm>
            <a:off x="2790573" y="1221584"/>
            <a:ext cx="1836983" cy="103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3" tIns="60961" rIns="121923" bIns="6096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伤害量和吃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鸡概率的关系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20" name="TextBox 46"/>
          <p:cNvSpPr txBox="1">
            <a:spLocks noChangeArrowheads="1"/>
          </p:cNvSpPr>
          <p:nvPr/>
        </p:nvSpPr>
        <p:spPr bwMode="auto">
          <a:xfrm>
            <a:off x="8683970" y="1397738"/>
            <a:ext cx="2590241" cy="103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3" tIns="60961" rIns="121923" bIns="6096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时间段和死亡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人数的关系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22" name="TextBox 46"/>
          <p:cNvSpPr txBox="1">
            <a:spLocks noChangeArrowheads="1"/>
          </p:cNvSpPr>
          <p:nvPr/>
        </p:nvSpPr>
        <p:spPr bwMode="auto">
          <a:xfrm>
            <a:off x="8813864" y="5169757"/>
            <a:ext cx="2330452" cy="102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3" tIns="60961" rIns="121923" bIns="6096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玩家们都喜欢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在哪个距离打架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46"/>
          <p:cNvSpPr txBox="1">
            <a:spLocks noChangeArrowheads="1"/>
          </p:cNvSpPr>
          <p:nvPr/>
        </p:nvSpPr>
        <p:spPr bwMode="auto">
          <a:xfrm>
            <a:off x="1601191" y="4745682"/>
            <a:ext cx="2330452" cy="1521829"/>
          </a:xfrm>
          <a:prstGeom prst="rect">
            <a:avLst/>
          </a:prstGeom>
        </p:spPr>
        <p:txBody>
          <a:bodyPr lIns="121923" tIns="60961" rIns="121923" bIns="6096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</a:rPr>
              <a:t>既然喜欢打近战的这么多，那他们喜欢用什么武器呢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008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/>
      <p:bldP spid="20" grpId="0"/>
      <p:bldP spid="22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336925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71676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3" name="MH_Other_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63662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MH_Other_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37655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83" name="MH_SubTitle_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06525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  <a:r>
              <a:rPr lang="en-US" altLang="zh-CN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18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84" name="MH_SubTitle_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80517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  <a:r>
              <a:rPr lang="en-US" altLang="zh-CN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MH_Other_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85913" y="5208589"/>
            <a:ext cx="2159000" cy="57626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MH_Title_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22859" y="3971133"/>
            <a:ext cx="1527175" cy="1525587"/>
          </a:xfrm>
          <a:prstGeom prst="ellipse">
            <a:avLst/>
          </a:prstGeom>
          <a:solidFill>
            <a:schemeClr val="accent1">
              <a:alpha val="97000"/>
            </a:schemeClr>
          </a:solidFill>
          <a:ln w="38100">
            <a:noFill/>
          </a:ln>
          <a:effectLst/>
        </p:spPr>
        <p:txBody>
          <a:bodyPr lIns="0" tIns="0" rIns="0" bIns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cs typeface="+mn-ea"/>
                <a:sym typeface="+mn-lt"/>
              </a:rPr>
              <a:t>董欢</a:t>
            </a:r>
          </a:p>
        </p:txBody>
      </p:sp>
      <p:sp>
        <p:nvSpPr>
          <p:cNvPr id="62" name="MH_Other_9">
            <a:extLst>
              <a:ext uri="{FF2B5EF4-FFF2-40B4-BE49-F238E27FC236}">
                <a16:creationId xmlns:a16="http://schemas.microsoft.com/office/drawing/2014/main" id="{9A2DBC03-83E4-4B53-891F-4CB6351C66F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516937" y="5208589"/>
            <a:ext cx="2159000" cy="57626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MH_Title_1">
            <a:extLst>
              <a:ext uri="{FF2B5EF4-FFF2-40B4-BE49-F238E27FC236}">
                <a16:creationId xmlns:a16="http://schemas.microsoft.com/office/drawing/2014/main" id="{E5BD7E71-E5A9-453B-9FBD-A1CEE52AC76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14215" y="4074321"/>
            <a:ext cx="1527175" cy="1525587"/>
          </a:xfrm>
          <a:prstGeom prst="ellipse">
            <a:avLst/>
          </a:prstGeom>
          <a:solidFill>
            <a:schemeClr val="accent1">
              <a:alpha val="97000"/>
            </a:schemeClr>
          </a:solidFill>
          <a:ln w="38100">
            <a:noFill/>
          </a:ln>
          <a:effectLst/>
        </p:spPr>
        <p:txBody>
          <a:bodyPr lIns="0" tIns="0" rIns="0" bIns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cs typeface="+mn-ea"/>
                <a:sym typeface="+mn-lt"/>
              </a:rPr>
              <a:t>刘文博</a:t>
            </a:r>
          </a:p>
        </p:txBody>
      </p:sp>
      <p:sp>
        <p:nvSpPr>
          <p:cNvPr id="64" name="MH_Other_1">
            <a:extLst>
              <a:ext uri="{FF2B5EF4-FFF2-40B4-BE49-F238E27FC236}">
                <a16:creationId xmlns:a16="http://schemas.microsoft.com/office/drawing/2014/main" id="{3CCC85AB-3E1E-49EB-BD13-FD22210D1AF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864347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5" name="MH_Other_2">
            <a:extLst>
              <a:ext uri="{FF2B5EF4-FFF2-40B4-BE49-F238E27FC236}">
                <a16:creationId xmlns:a16="http://schemas.microsoft.com/office/drawing/2014/main" id="{808AE483-CEE1-4CB9-AD59-E276EC380D87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499098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6" name="MH_Other_6">
            <a:extLst>
              <a:ext uri="{FF2B5EF4-FFF2-40B4-BE49-F238E27FC236}">
                <a16:creationId xmlns:a16="http://schemas.microsoft.com/office/drawing/2014/main" id="{47AF54D1-CEA8-4DF6-AF37-45AF729A9007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891084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7" name="MH_Other_7">
            <a:extLst>
              <a:ext uri="{FF2B5EF4-FFF2-40B4-BE49-F238E27FC236}">
                <a16:creationId xmlns:a16="http://schemas.microsoft.com/office/drawing/2014/main" id="{F49C299A-F26A-4C8A-961D-ACA9C5838B04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54747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8" name="MH_SubTitle_2">
            <a:extLst>
              <a:ext uri="{FF2B5EF4-FFF2-40B4-BE49-F238E27FC236}">
                <a16:creationId xmlns:a16="http://schemas.microsoft.com/office/drawing/2014/main" id="{D4D2E6BC-5F5C-4AFF-8DAA-36AF11C6BAF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16230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  <a:r>
              <a:rPr lang="en-US" altLang="zh-CN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18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MH_SubTitle_3">
            <a:extLst>
              <a:ext uri="{FF2B5EF4-FFF2-40B4-BE49-F238E27FC236}">
                <a16:creationId xmlns:a16="http://schemas.microsoft.com/office/drawing/2014/main" id="{68D1C0C0-4D3D-4A30-B987-FDED9E69E12B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97611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  <a:r>
              <a:rPr lang="en-US" altLang="zh-CN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18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MH_Other_9">
            <a:extLst>
              <a:ext uri="{FF2B5EF4-FFF2-40B4-BE49-F238E27FC236}">
                <a16:creationId xmlns:a16="http://schemas.microsoft.com/office/drawing/2014/main" id="{4642C8D9-33DF-45E6-8DA1-2800293ECDEE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113335" y="5208589"/>
            <a:ext cx="2159000" cy="57626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MH_Title_1">
            <a:extLst>
              <a:ext uri="{FF2B5EF4-FFF2-40B4-BE49-F238E27FC236}">
                <a16:creationId xmlns:a16="http://schemas.microsoft.com/office/drawing/2014/main" id="{637DA904-E513-4E34-A7D8-4A243AA937E7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602829" y="3971132"/>
            <a:ext cx="1527175" cy="1525587"/>
          </a:xfrm>
          <a:prstGeom prst="ellipse">
            <a:avLst/>
          </a:prstGeom>
          <a:solidFill>
            <a:schemeClr val="accent1">
              <a:alpha val="97000"/>
            </a:schemeClr>
          </a:solidFill>
          <a:ln w="38100">
            <a:noFill/>
          </a:ln>
          <a:effectLst/>
        </p:spPr>
        <p:txBody>
          <a:bodyPr lIns="0" tIns="0" rIns="0" bIns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cs typeface="+mn-ea"/>
                <a:sym typeface="+mn-lt"/>
              </a:rPr>
              <a:t>林阳阳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61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  <p:bldP spid="3083" grpId="0" animBg="1"/>
      <p:bldP spid="3084" grpId="0" animBg="1"/>
      <p:bldP spid="18" grpId="0" animBg="1"/>
      <p:bldP spid="23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cs typeface="+mn-ea"/>
                <a:sym typeface="+mn-lt"/>
              </a:rPr>
              <a:t>部分代码</a:t>
            </a:r>
            <a:endParaRPr lang="zh-CN" altLang="en-US" sz="4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H_Other_12"/>
          <p:cNvSpPr txBox="1"/>
          <p:nvPr>
            <p:custDataLst>
              <p:tags r:id="rId3"/>
            </p:custDataLst>
          </p:nvPr>
        </p:nvSpPr>
        <p:spPr>
          <a:xfrm>
            <a:off x="1252531" y="1142561"/>
            <a:ext cx="853742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accent2"/>
                </a:solidFill>
                <a:cs typeface="+mn-ea"/>
                <a:sym typeface="+mn-lt"/>
              </a:rPr>
              <a:t>问题</a:t>
            </a:r>
            <a:r>
              <a:rPr lang="en-US" altLang="zh-CN" sz="2400" b="1" kern="0" dirty="0">
                <a:solidFill>
                  <a:schemeClr val="accent2"/>
                </a:solidFill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4" name="MH_Text_1"/>
          <p:cNvSpPr txBox="1"/>
          <p:nvPr>
            <p:custDataLst>
              <p:tags r:id="rId4"/>
            </p:custDataLst>
          </p:nvPr>
        </p:nvSpPr>
        <p:spPr>
          <a:xfrm>
            <a:off x="2218568" y="913795"/>
            <a:ext cx="4791832" cy="4087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伤害量和吃鸡概率有着怎样的关系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pic>
        <p:nvPicPr>
          <p:cNvPr id="27" name="图片 26" descr="资源 9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5905" y="0"/>
            <a:ext cx="4305300" cy="3714750"/>
          </a:xfrm>
          <a:prstGeom prst="rect">
            <a:avLst/>
          </a:prstGeom>
        </p:spPr>
      </p:pic>
      <p:pic>
        <p:nvPicPr>
          <p:cNvPr id="35" name="图片 34" descr="资源 11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9211" y="5247572"/>
            <a:ext cx="1241425" cy="77787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7B6F450-46EA-4390-8923-28B9609CB7C7}"/>
              </a:ext>
            </a:extLst>
          </p:cNvPr>
          <p:cNvSpPr txBox="1">
            <a:spLocks/>
          </p:cNvSpPr>
          <p:nvPr/>
        </p:nvSpPr>
        <p:spPr>
          <a:xfrm>
            <a:off x="2951184" y="1987532"/>
            <a:ext cx="9240816" cy="36123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首先，需要通过玩家排名添加一个是否吃鸡列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接着提取伤害量列和吃鸡列两列的数据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然后添加自定义的标签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通过标签来分割伤害量与之对应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分别求出每个伤害段的吃鸡比例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0F2543-DB62-4E3F-96DE-201BB03F65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1694" y="2455708"/>
            <a:ext cx="4028571" cy="552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DB802-ADD9-48A0-9FBE-82F46644F4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8626" y="3557607"/>
            <a:ext cx="5523809" cy="3142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6E6244-E553-4289-95B1-3654888BC9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8626" y="4459682"/>
            <a:ext cx="6571429" cy="276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13B46F-86DC-438B-A39E-AC49D96B08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8626" y="5247572"/>
            <a:ext cx="5285714" cy="2380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54F094-6EB9-489C-B337-2C8F96611F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8626" y="6044607"/>
            <a:ext cx="5819048" cy="20952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0006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资源 38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850" y="2659884"/>
            <a:ext cx="2460625" cy="3203575"/>
          </a:xfrm>
          <a:prstGeom prst="rect">
            <a:avLst/>
          </a:prstGeom>
        </p:spPr>
      </p:pic>
      <p:sp>
        <p:nvSpPr>
          <p:cNvPr id="18" name="MH_Other_12">
            <a:extLst>
              <a:ext uri="{FF2B5EF4-FFF2-40B4-BE49-F238E27FC236}">
                <a16:creationId xmlns:a16="http://schemas.microsoft.com/office/drawing/2014/main" id="{5813DF3D-2C94-45B8-98DB-DB65EBBB21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52531" y="1142561"/>
            <a:ext cx="853742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accent2"/>
                </a:solidFill>
                <a:cs typeface="+mn-ea"/>
                <a:sym typeface="+mn-lt"/>
              </a:rPr>
              <a:t>问题</a:t>
            </a:r>
            <a:r>
              <a:rPr lang="en-US" altLang="zh-CN" sz="2400" b="1" kern="0" dirty="0">
                <a:solidFill>
                  <a:schemeClr val="accent2"/>
                </a:solidFill>
                <a:cs typeface="+mn-ea"/>
                <a:sym typeface="+mn-lt"/>
              </a:rPr>
              <a:t>2</a:t>
            </a:r>
            <a:endParaRPr lang="zh-CN" altLang="en-US" sz="2400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3" name="MH_Text_1">
            <a:extLst>
              <a:ext uri="{FF2B5EF4-FFF2-40B4-BE49-F238E27FC236}">
                <a16:creationId xmlns:a16="http://schemas.microsoft.com/office/drawing/2014/main" id="{4624EE06-4C1F-446D-8494-E81EFF36B0D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16162" y="913795"/>
            <a:ext cx="5221201" cy="4087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时间段和死亡人数的关系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0351698-6D31-4D40-B062-F00815275DFA}"/>
              </a:ext>
            </a:extLst>
          </p:cNvPr>
          <p:cNvSpPr txBox="1">
            <a:spLocks/>
          </p:cNvSpPr>
          <p:nvPr/>
        </p:nvSpPr>
        <p:spPr>
          <a:xfrm>
            <a:off x="3761874" y="2012285"/>
            <a:ext cx="10058400" cy="3931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首先，筛选出死亡玩家（通过排名不等于</a:t>
            </a:r>
            <a:r>
              <a:rPr lang="en-US" altLang="zh-CN" sz="2000" dirty="0"/>
              <a:t>1</a:t>
            </a:r>
            <a:r>
              <a:rPr lang="zh-CN" altLang="en-US" sz="2000" dirty="0"/>
              <a:t>来筛选）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接着提取时间列小于</a:t>
            </a:r>
            <a:r>
              <a:rPr lang="en-US" altLang="zh-CN" sz="2000" dirty="0"/>
              <a:t>2400s</a:t>
            </a:r>
            <a:r>
              <a:rPr lang="zh-CN" altLang="en-US" sz="2000" dirty="0"/>
              <a:t>的数据（</a:t>
            </a:r>
            <a:r>
              <a:rPr lang="en-US" altLang="zh-CN" sz="2000" dirty="0"/>
              <a:t>2400</a:t>
            </a:r>
            <a:r>
              <a:rPr lang="zh-CN" altLang="en-US" sz="2000" dirty="0"/>
              <a:t>比较好分段）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然后添加自定义的标签并且给时间分段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最后给每一段求和得出这个时间段的死亡人数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F69347-1E35-4C0C-904E-BD2E11F93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1368" y="2276334"/>
            <a:ext cx="5047619" cy="428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58F691-CDCB-4ED5-93BA-EA4F4B8EFD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1368" y="3161295"/>
            <a:ext cx="5838095" cy="46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375E87-6859-41DF-AE72-B55DF69BA1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7200" y="4091287"/>
            <a:ext cx="8304762" cy="5714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303EAF-AC23-419E-A659-623BB7B46D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1368" y="5262405"/>
            <a:ext cx="8285714" cy="98095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9152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简约工作总结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71106223252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71106223149"/>
  <p:tag name="MH_LIBRARY" val="GRAPHI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ext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71106222338"/>
  <p:tag name="MH_LIBRARY" val="GRAPHI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ext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ext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ext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71030075334"/>
  <p:tag name="MH_LIBRARY" val="GRAPH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ext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ext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ext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Other"/>
  <p:tag name="MH_ORDER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149"/>
  <p:tag name="MH_LIBRARY" val="GRAPHIC"/>
  <p:tag name="MH_TYPE" val="Text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909</Words>
  <Application>Microsoft Office PowerPoint</Application>
  <PresentationFormat>宽屏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方正尚酷简体</vt:lpstr>
      <vt:lpstr>华文彩云</vt:lpstr>
      <vt:lpstr>楷体</vt:lpstr>
      <vt:lpstr>微软雅黑</vt:lpstr>
      <vt:lpstr>Arial</vt:lpstr>
      <vt:lpstr>Calibri</vt:lpstr>
      <vt:lpstr>Wingdings</vt:lpstr>
      <vt:lpstr>第一PPT，www.1ppt.com</vt:lpstr>
      <vt:lpstr>第一PPT，www.1ppt.com </vt:lpstr>
      <vt:lpstr>2_第一PPT，www.1ppt.com </vt:lpstr>
      <vt:lpstr>1_第一PPT，www.1ppt.com </vt:lpstr>
      <vt:lpstr>3_第一PPT，www.1ppt.com </vt:lpstr>
      <vt:lpstr>4_第一PPT，www.1ppt.com </vt:lpstr>
      <vt:lpstr>5_第一PPT，www.1ppt.com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手绘简约工作总结PPT模板</dc:title>
  <dc:creator/>
  <cp:keywords>www.1ppt.com</cp:keywords>
  <dc:description>www.1ppt.com</dc:description>
  <cp:lastModifiedBy/>
  <cp:revision>27</cp:revision>
  <dcterms:created xsi:type="dcterms:W3CDTF">2017-11-23T03:32:34Z</dcterms:created>
  <dcterms:modified xsi:type="dcterms:W3CDTF">2021-01-22T10:03:47Z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