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4"/>
  </p:notesMasterIdLst>
  <p:handoutMasterIdLst>
    <p:handoutMasterId r:id="rId38"/>
  </p:handoutMasterIdLst>
  <p:sldIdLst>
    <p:sldId id="256" r:id="rId3"/>
    <p:sldId id="286" r:id="rId5"/>
    <p:sldId id="439" r:id="rId6"/>
    <p:sldId id="440" r:id="rId7"/>
    <p:sldId id="510" r:id="rId8"/>
    <p:sldId id="511" r:id="rId9"/>
    <p:sldId id="512" r:id="rId10"/>
    <p:sldId id="437" r:id="rId11"/>
    <p:sldId id="441" r:id="rId12"/>
    <p:sldId id="258" r:id="rId13"/>
    <p:sldId id="443" r:id="rId14"/>
    <p:sldId id="447" r:id="rId15"/>
    <p:sldId id="480" r:id="rId16"/>
    <p:sldId id="488" r:id="rId17"/>
    <p:sldId id="513" r:id="rId18"/>
    <p:sldId id="486" r:id="rId19"/>
    <p:sldId id="487" r:id="rId20"/>
    <p:sldId id="489" r:id="rId21"/>
    <p:sldId id="490" r:id="rId22"/>
    <p:sldId id="491" r:id="rId23"/>
    <p:sldId id="492" r:id="rId24"/>
    <p:sldId id="493" r:id="rId25"/>
    <p:sldId id="495" r:id="rId26"/>
    <p:sldId id="494" r:id="rId27"/>
    <p:sldId id="311" r:id="rId28"/>
    <p:sldId id="496" r:id="rId29"/>
    <p:sldId id="497" r:id="rId30"/>
    <p:sldId id="499" r:id="rId31"/>
    <p:sldId id="500" r:id="rId32"/>
    <p:sldId id="501" r:id="rId33"/>
    <p:sldId id="503" r:id="rId34"/>
    <p:sldId id="504" r:id="rId35"/>
    <p:sldId id="502" r:id="rId36"/>
    <p:sldId id="505" r:id="rId37"/>
  </p:sldIdLst>
  <p:sldSz cx="12192000" cy="6858000"/>
  <p:notesSz cx="7103745" cy="10234295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92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C9E9FE"/>
    <a:srgbClr val="02BED1"/>
    <a:srgbClr val="CAEAFF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15"/>
        <p:guide pos="3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2" Type="http://schemas.openxmlformats.org/officeDocument/2006/relationships/tags" Target="tags/tag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/>
              <a:t>Hello everyone, I’m Tong Yao, and today I’ll be presenting our work “Cut the Dead Out: Backdoor Purification via Guided Module Substitution.”</a:t>
            </a:r>
            <a:endParaRPr kumimoji="1" lang="en-US" altLang="zh-CN"/>
          </a:p>
          <a:p>
            <a:r>
              <a:rPr kumimoji="1" lang="en-US" altLang="zh-CN"/>
              <a:t>This is a joint work with</a:t>
            </a:r>
            <a:endParaRPr kumimoji="1"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To answer this, we first revisit model merging–based defenses, as proposed in prior work.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They showed that simply merging a backdoored model with several publicly available homogeneous models (for example, from Hugging Face) through parameter averaging can dilute the backdoor influence — resulting in a purified model.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This method is attractive because it’s training-free and robust to model selection.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However, it requires repeatedly testing and adding more proxy models to achieve strong purification — which is not very efficient.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This motivates our new approach: Guided Module Substitution (GMS).</a:t>
            </a:r>
            <a:endParaRPr lang="en-US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Instead of merging with multiple proxy models, we only need one homogeneous proxy model.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We perform module replacement guided by an objective function that balances backdoor removal and model utility.</a:t>
            </a:r>
            <a:endParaRPr lang="en-US"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Here’s the idea:</a:t>
            </a:r>
            <a:endParaRPr lang="en-US"/>
          </a:p>
          <a:p>
            <a:r>
              <a:rPr lang="en-US"/>
              <a:t>We first extract two proxy datasets from the original training data — one more likely to contain poisoned samples, and one more likely to be clean.</a:t>
            </a:r>
            <a:endParaRPr lang="en-US"/>
          </a:p>
          <a:p>
            <a:r>
              <a:rPr lang="en-US"/>
              <a:t>This can be done using simple heuristics such as confidence-based filtering, and just random sampling for proxy clean dataset under the assumption that the overall poison rate is usually not high.</a:t>
            </a:r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In our method, each model block is divided into modules —</a:t>
            </a:r>
            <a:endParaRPr lang="en-US"/>
          </a:p>
          <a:p>
            <a:r>
              <a:rPr lang="en-US"/>
              <a:t>for example, in transfermer, we have weight for Key, Query, Vvalue, output projection, feed-forward weights, and so on.</a:t>
            </a:r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Next, we compute a score function that measures the performance change when substituting each module of the model with its counterpart from the proxy model.</a:t>
            </a:r>
            <a:endParaRPr lang="en-US"/>
          </a:p>
          <a:p>
            <a:r>
              <a:rPr lang="en-US"/>
              <a:t>This helps us capture the trade-off between backdoor removal and utility preservation.</a:t>
            </a:r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We iteratively search over these modules</a:t>
            </a:r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and layers, </a:t>
            </a:r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to find the substitution that maximizes the purification score —</a:t>
            </a:r>
            <a:endParaRPr lang="en-US"/>
          </a:p>
          <a:p>
            <a:r>
              <a:rPr lang="en-US">
                <a:sym typeface="+mn-ea"/>
              </a:rPr>
              <a:t>in other words, removes the most backdoor effect while preserving utility.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We continuously repeat this process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Backdoor attacks have become an increasingly serious threat, mainly because modern models rely heavily on web-scale public data for training.</a:t>
            </a: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until we find the best substitution strategy, which guides how we merge the victim and proxy model.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Note that GMS works well with imperfect proxy datasets.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as long as the weight assigned to poisoned samples in the proxy-poisoned dataset is higher than that of poisoned samples misclassified into the proxy-clean dataset, the method still captures the right trade-off.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In our experiments, we use very simple heuristics to extract the proxy datasets, but more advanced methods — such as trigger inversion or </a:t>
            </a:r>
            <a:r>
              <a:rPr lang="en-US" b="1">
                <a:sym typeface="+mn-ea"/>
              </a:rPr>
              <a:t>Sample </a:t>
            </a:r>
            <a:r>
              <a:rPr lang="en-US">
                <a:sym typeface="+mn-ea"/>
              </a:rPr>
              <a:t>dialogue–based filtering — can further improve results.</a:t>
            </a:r>
            <a:endParaRPr 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Just to briefly illustrate the effectiveness of our method — under image classification tasks with sampling without replacement and using </a:t>
            </a:r>
            <a:r>
              <a:rPr lang="en-US">
                <a:sym typeface="+mn-ea"/>
              </a:rPr>
              <a:t>maximum mean absolute error as the metrics</a:t>
            </a:r>
            <a:r>
              <a:rPr lang="en-US">
                <a:sym typeface="+mn-ea"/>
              </a:rPr>
              <a:t>,</a:t>
            </a:r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Just to briefly illustrate the effectiveness of our method — under image classification tasks with sampling without replacement and using </a:t>
            </a:r>
            <a:r>
              <a:rPr lang="en-US">
                <a:sym typeface="+mn-ea"/>
              </a:rPr>
              <a:t>maximum mean absolute error as the metrics</a:t>
            </a:r>
            <a:r>
              <a:rPr lang="en-US">
                <a:sym typeface="+mn-ea"/>
              </a:rPr>
              <a:t>,</a:t>
            </a:r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Just to briefly illustrate the effectiveness of our method — under image classification tasks with sampling without replacement and using </a:t>
            </a:r>
            <a:r>
              <a:rPr lang="en-US">
                <a:sym typeface="+mn-ea"/>
              </a:rPr>
              <a:t>maximum mean absolute error as the metrics</a:t>
            </a:r>
            <a:r>
              <a:rPr lang="en-US">
                <a:sym typeface="+mn-ea"/>
              </a:rPr>
              <a:t>,</a:t>
            </a:r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Just to briefly illustrate the effectiveness of our method — under image classification tasks with sampling without replacement and using </a:t>
            </a:r>
            <a:r>
              <a:rPr lang="en-US">
                <a:sym typeface="+mn-ea"/>
              </a:rPr>
              <a:t>maximum mean absolute error as the metrics</a:t>
            </a:r>
            <a:r>
              <a:rPr lang="en-US">
                <a:sym typeface="+mn-ea"/>
              </a:rPr>
              <a:t>,</a:t>
            </a:r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Just to briefly illustrate the effectiveness of our method — under image classification tasks with sampling without replacement and using </a:t>
            </a:r>
            <a:r>
              <a:rPr lang="en-US">
                <a:sym typeface="+mn-ea"/>
              </a:rPr>
              <a:t>maximum mean absolute error as the metrics</a:t>
            </a:r>
            <a:r>
              <a:rPr lang="en-US">
                <a:sym typeface="+mn-ea"/>
              </a:rPr>
              <a:t>,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Such data, often collected from open sources or websites, can easily contain poisoned samples.</a:t>
            </a:r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Just to briefly illustrate the effectiveness of our method — under image classification tasks with sampling without replacement and using </a:t>
            </a:r>
            <a:r>
              <a:rPr lang="en-US">
                <a:sym typeface="+mn-ea"/>
              </a:rPr>
              <a:t>maximum mean absolute error as the metrics</a:t>
            </a:r>
            <a:r>
              <a:rPr lang="en-US">
                <a:sym typeface="+mn-ea"/>
              </a:rPr>
              <a:t>,</a:t>
            </a:r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Just to briefly illustrate the effectiveness of our method — under image classification tasks with sampling without replacement and using </a:t>
            </a:r>
            <a:r>
              <a:rPr lang="en-US">
                <a:sym typeface="+mn-ea"/>
              </a:rPr>
              <a:t>maximum mean absolute error as the metrics</a:t>
            </a:r>
            <a:r>
              <a:rPr lang="en-US">
                <a:sym typeface="+mn-ea"/>
              </a:rPr>
              <a:t>,</a:t>
            </a:r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>
                <a:sym typeface="+mn-ea"/>
              </a:rPr>
              <a:t>Just to briefly illustrate the effectiveness of our method — under image classification tasks with sampling without replacement and using </a:t>
            </a:r>
            <a:r>
              <a:rPr lang="en-US">
                <a:sym typeface="+mn-ea"/>
              </a:rPr>
              <a:t>maximum mean absolute error as the metrics</a:t>
            </a:r>
            <a:r>
              <a:rPr lang="en-US">
                <a:sym typeface="+mn-ea"/>
              </a:rPr>
              <a:t>,</a:t>
            </a:r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pPr marL="0" algn="l">
              <a:lnSpc>
                <a:spcPct val="100000"/>
              </a:lnSpc>
              <a:buClrTx/>
              <a:buSzTx/>
              <a:buFontTx/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As datasets grow larger, data curation becomes much harder — for example, just 250 poisoned documents can backdoor models of all sizes, as shown in recent work from Antropic.</a:t>
            </a:r>
            <a:endParaRPr lang="en-US"/>
          </a:p>
          <a:p>
            <a:r>
              <a:rPr lang="en-US"/>
              <a:t>Moreover, backdoors are getting stealthier.</a:t>
            </a: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Recent studies have shown that accurately identifying poisoned samples is increasingly difficult, and pretraining-stage detection is often unreliable.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So, this brings us to a natural and important question:</a:t>
            </a:r>
            <a:endParaRPr lang="en-US"/>
          </a:p>
          <a:p>
            <a:r>
              <a:rPr lang="en-US"/>
              <a:t>If a model is already backdoored after training — how can we purify it?</a:t>
            </a:r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Under ideal conditions, when we have deterministic knowledge, existing literature provides several solutions.</a:t>
            </a:r>
            <a:endParaRPr lang="en-US"/>
          </a:p>
          <a:p>
            <a:r>
              <a:rPr lang="en-US"/>
              <a:t>For example:</a:t>
            </a:r>
            <a:endParaRPr lang="en-US"/>
          </a:p>
          <a:p>
            <a:r>
              <a:rPr lang="en-US"/>
              <a:t>If we know the exact clean dataset, we can retrain or prune and fine-tune the model.</a:t>
            </a:r>
            <a:endParaRPr lang="en-US"/>
          </a:p>
          <a:p>
            <a:r>
              <a:rPr lang="en-US"/>
              <a:t>If we know the ground-truth backdoor pattern, we can apply unlearning techniques.</a:t>
            </a:r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But what if we don’t have this knowledge?</a:t>
            </a:r>
            <a:endParaRPr lang="en-US"/>
          </a:p>
          <a:p>
            <a:r>
              <a:rPr lang="en-US"/>
              <a:t>And as all these methods require additional optimization or retraining, do we really nee training?</a:t>
            </a:r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So we asked a simple but critical question:</a:t>
            </a:r>
            <a:endParaRPr lang="en-US"/>
          </a:p>
          <a:p>
            <a:r>
              <a:rPr lang="en-US"/>
              <a:t>If all we have is the original (possibly contaminated) training data — without knowing which samples are 100% clean or poisoned — can we still purify a backdoored model without training?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3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2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1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31140" y="1362710"/>
            <a:ext cx="11763375" cy="218694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zh-CN" altLang="en-US" sz="4000" dirty="0">
                <a:effectLst/>
              </a:rPr>
              <a:t>Cut the Deadwood Out: Backdoor Purification via </a:t>
            </a:r>
            <a:br>
              <a:rPr lang="zh-CN" altLang="en-US" sz="4000" dirty="0">
                <a:effectLst/>
              </a:rPr>
            </a:br>
            <a:r>
              <a:rPr lang="zh-CN" altLang="en-US" sz="4000" b="1" dirty="0">
                <a:effectLst/>
              </a:rPr>
              <a:t>Guided Module Substitution</a:t>
            </a:r>
            <a:endParaRPr lang="zh-CN" altLang="en-US" sz="4000" b="1" dirty="0"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" y="266700"/>
            <a:ext cx="3552190" cy="63436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1111250" y="4085590"/>
            <a:ext cx="9788525" cy="470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dist"/>
            <a:r>
              <a:rPr lang="en-US" sz="2400" b="1"/>
              <a:t>Yao Tong*</a:t>
            </a:r>
            <a:r>
              <a:rPr lang="en-US" sz="2400"/>
              <a:t>,    </a:t>
            </a:r>
            <a:r>
              <a:rPr lang="en-US" sz="2400">
                <a:sym typeface="+mn-ea"/>
              </a:rPr>
              <a:t>Weijun Li*,    Xuanli He,    Haolan Zhan,    Qiongkai Xu</a:t>
            </a:r>
            <a:endParaRPr lang="en-US" sz="2400">
              <a:sym typeface="+mn-ea"/>
            </a:endParaRPr>
          </a:p>
        </p:txBody>
      </p:sp>
      <p:pic>
        <p:nvPicPr>
          <p:cNvPr id="16" name="Picture 15" descr="30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910" y="-26670"/>
            <a:ext cx="3260090" cy="1220470"/>
          </a:xfrm>
          <a:prstGeom prst="rect">
            <a:avLst/>
          </a:prstGeom>
        </p:spPr>
      </p:pic>
      <p:pic>
        <p:nvPicPr>
          <p:cNvPr id="17" name="Picture 16" descr="university-college-london"/>
          <p:cNvPicPr>
            <a:picLocks noChangeAspect="1"/>
          </p:cNvPicPr>
          <p:nvPr/>
        </p:nvPicPr>
        <p:blipFill>
          <a:blip r:embed="rId3"/>
          <a:srcRect t="22032" b="23525"/>
          <a:stretch>
            <a:fillRect/>
          </a:stretch>
        </p:blipFill>
        <p:spPr>
          <a:xfrm>
            <a:off x="121285" y="5822950"/>
            <a:ext cx="2614930" cy="949325"/>
          </a:xfrm>
          <a:prstGeom prst="rect">
            <a:avLst/>
          </a:prstGeom>
        </p:spPr>
      </p:pic>
      <p:pic>
        <p:nvPicPr>
          <p:cNvPr id="18" name="Picture 17" descr="monash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585" y="5822950"/>
            <a:ext cx="2614930" cy="9423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Rounded Rectangle 9"/>
          <p:cNvSpPr/>
          <p:nvPr/>
        </p:nvSpPr>
        <p:spPr>
          <a:xfrm>
            <a:off x="5299710" y="3058795"/>
            <a:ext cx="868045" cy="7747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198245" y="3241675"/>
            <a:ext cx="2527300" cy="218313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48000"/>
            </a:schemeClr>
          </a:solidFill>
          <a:ln w="762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/>
              <a:t>Purifying backdoored models via Guided Model Merging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297305"/>
            <a:ext cx="11544935" cy="744855"/>
          </a:xfrm>
        </p:spPr>
        <p:txBody>
          <a:bodyPr>
            <a:noAutofit/>
          </a:bodyPr>
          <a:p>
            <a:pPr marL="0" indent="0">
              <a:lnSpc>
                <a:spcPct val="150000"/>
              </a:lnSpc>
              <a:buNone/>
            </a:pPr>
            <a:r>
              <a:rPr lang="en-US" sz="2400" b="1">
                <a:solidFill>
                  <a:srgbClr val="990000"/>
                </a:solidFill>
              </a:rPr>
              <a:t>Prior work: Ad hoc model merging as a backdoor defense (Arora et al., 2024)</a:t>
            </a:r>
            <a:endParaRPr lang="en-US" sz="2400" b="1">
              <a:solidFill>
                <a:srgbClr val="990000"/>
              </a:solidFill>
            </a:endParaRPr>
          </a:p>
        </p:txBody>
      </p:sp>
      <p:pic>
        <p:nvPicPr>
          <p:cNvPr id="14" name="Picture 13" descr="noun-machine-learning-6170421"/>
          <p:cNvPicPr>
            <a:picLocks noChangeAspect="1"/>
          </p:cNvPicPr>
          <p:nvPr/>
        </p:nvPicPr>
        <p:blipFill>
          <a:blip r:embed="rId1"/>
          <a:srcRect b="14113"/>
          <a:stretch>
            <a:fillRect/>
          </a:stretch>
        </p:blipFill>
        <p:spPr>
          <a:xfrm>
            <a:off x="1600835" y="3832860"/>
            <a:ext cx="1700530" cy="146050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1358900" y="3350895"/>
            <a:ext cx="2367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Backdoored Model</a:t>
            </a:r>
            <a:endParaRPr lang="en-US" b="1"/>
          </a:p>
        </p:txBody>
      </p:sp>
      <p:pic>
        <p:nvPicPr>
          <p:cNvPr id="4" name="Picture 3" descr="Hf-logo-with-title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785" y="6184900"/>
            <a:ext cx="2459990" cy="654050"/>
          </a:xfrm>
          <a:prstGeom prst="rect">
            <a:avLst/>
          </a:prstGeom>
        </p:spPr>
      </p:pic>
      <p:pic>
        <p:nvPicPr>
          <p:cNvPr id="5" name="Picture 4" descr="noun-network-model-7943782"/>
          <p:cNvPicPr>
            <a:picLocks noChangeAspect="1"/>
          </p:cNvPicPr>
          <p:nvPr/>
        </p:nvPicPr>
        <p:blipFill>
          <a:blip r:embed="rId4"/>
          <a:srcRect l="9911" t="7811" r="9078" b="23711"/>
          <a:stretch>
            <a:fillRect/>
          </a:stretch>
        </p:blipFill>
        <p:spPr>
          <a:xfrm>
            <a:off x="5363210" y="3088005"/>
            <a:ext cx="803910" cy="688975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5300345" y="3917950"/>
            <a:ext cx="868045" cy="7747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48000"/>
            </a:schemeClr>
          </a:solidFill>
          <a:ln w="762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pic>
        <p:nvPicPr>
          <p:cNvPr id="13" name="Picture 12" descr="noun-network-model-7943782"/>
          <p:cNvPicPr>
            <a:picLocks noChangeAspect="1"/>
          </p:cNvPicPr>
          <p:nvPr/>
        </p:nvPicPr>
        <p:blipFill>
          <a:blip r:embed="rId4"/>
          <a:srcRect l="9911" t="7811" r="9078" b="23711"/>
          <a:stretch>
            <a:fillRect/>
          </a:stretch>
        </p:blipFill>
        <p:spPr>
          <a:xfrm>
            <a:off x="5363845" y="3947160"/>
            <a:ext cx="803910" cy="688975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5299075" y="5281930"/>
            <a:ext cx="868045" cy="7747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pic>
        <p:nvPicPr>
          <p:cNvPr id="17" name="Picture 16" descr="noun-network-model-7943782"/>
          <p:cNvPicPr>
            <a:picLocks noChangeAspect="1"/>
          </p:cNvPicPr>
          <p:nvPr/>
        </p:nvPicPr>
        <p:blipFill>
          <a:blip r:embed="rId4"/>
          <a:srcRect l="9911" t="7811" r="9078" b="23711"/>
          <a:stretch>
            <a:fillRect/>
          </a:stretch>
        </p:blipFill>
        <p:spPr>
          <a:xfrm>
            <a:off x="5362575" y="5380355"/>
            <a:ext cx="803910" cy="688975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 rot="5400000">
            <a:off x="5506085" y="4788535"/>
            <a:ext cx="702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/>
              <a:t>...</a:t>
            </a:r>
            <a:endParaRPr lang="en-US" sz="3200" b="1"/>
          </a:p>
        </p:txBody>
      </p:sp>
      <p:sp>
        <p:nvSpPr>
          <p:cNvPr id="19" name="Text Box 18"/>
          <p:cNvSpPr txBox="1"/>
          <p:nvPr/>
        </p:nvSpPr>
        <p:spPr>
          <a:xfrm>
            <a:off x="3993515" y="2172970"/>
            <a:ext cx="37280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Publicly available homogeneous models (e.g., Hugging Face)</a:t>
            </a:r>
            <a:endParaRPr lang="en-US" b="1"/>
          </a:p>
        </p:txBody>
      </p:sp>
      <p:sp>
        <p:nvSpPr>
          <p:cNvPr id="20" name="Plus 19"/>
          <p:cNvSpPr/>
          <p:nvPr/>
        </p:nvSpPr>
        <p:spPr>
          <a:xfrm>
            <a:off x="4173855" y="3917950"/>
            <a:ext cx="678180" cy="67818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679565" y="4107180"/>
            <a:ext cx="868680" cy="368300"/>
          </a:xfrm>
          <a:prstGeom prst="rightArrow">
            <a:avLst>
              <a:gd name="adj1" fmla="val 50000"/>
              <a:gd name="adj2" fmla="val 8431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071485" y="3237865"/>
            <a:ext cx="2527300" cy="218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pic>
        <p:nvPicPr>
          <p:cNvPr id="23" name="Picture 22" descr="noun-machine-learning-6170421"/>
          <p:cNvPicPr>
            <a:picLocks noChangeAspect="1"/>
          </p:cNvPicPr>
          <p:nvPr/>
        </p:nvPicPr>
        <p:blipFill>
          <a:blip r:embed="rId1"/>
          <a:srcRect b="14113"/>
          <a:stretch>
            <a:fillRect/>
          </a:stretch>
        </p:blipFill>
        <p:spPr>
          <a:xfrm>
            <a:off x="8474075" y="3829050"/>
            <a:ext cx="1700530" cy="1460500"/>
          </a:xfrm>
          <a:prstGeom prst="rect">
            <a:avLst/>
          </a:prstGeom>
        </p:spPr>
      </p:pic>
      <p:sp>
        <p:nvSpPr>
          <p:cNvPr id="24" name="Text Box 23"/>
          <p:cNvSpPr txBox="1"/>
          <p:nvPr/>
        </p:nvSpPr>
        <p:spPr>
          <a:xfrm>
            <a:off x="8474075" y="3347085"/>
            <a:ext cx="1836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Purified Model</a:t>
            </a:r>
            <a:endParaRPr lang="en-US" b="1"/>
          </a:p>
        </p:txBody>
      </p:sp>
      <p:pic>
        <p:nvPicPr>
          <p:cNvPr id="25" name="334E55B0-647D-440b-865C-3EC943EB4CBC-1" descr="wpsoffic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7800" y="3185795"/>
            <a:ext cx="1050290" cy="64325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" name="Text Box 5"/>
          <p:cNvSpPr txBox="1"/>
          <p:nvPr/>
        </p:nvSpPr>
        <p:spPr>
          <a:xfrm>
            <a:off x="3858260" y="4722495"/>
            <a:ext cx="1498600" cy="572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olidFill>
                  <a:srgbClr val="990000"/>
                </a:solidFill>
                <a:sym typeface="+mn-ea"/>
              </a:rPr>
              <a:t>Parameter Averaging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571615" y="3129915"/>
            <a:ext cx="1498600" cy="977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olidFill>
                  <a:srgbClr val="990000"/>
                </a:solidFill>
                <a:sym typeface="+mn-ea"/>
              </a:rPr>
              <a:t>Backdoor Influence Diluted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 animBg="1"/>
      <p:bldP spid="19" grpId="0"/>
      <p:bldP spid="18" grpId="1"/>
      <p:bldP spid="20" grpId="1" animBg="1"/>
      <p:bldP spid="19" grpId="1"/>
      <p:bldP spid="6" grpId="0"/>
      <p:bldP spid="6" grpId="1"/>
      <p:bldP spid="8" grpId="0"/>
      <p:bldP spid="21" grpId="0" animBg="1"/>
      <p:bldP spid="22" grpId="0" animBg="1"/>
      <p:bldP spid="24" grpId="0"/>
      <p:bldP spid="8" grpId="1"/>
      <p:bldP spid="21" grpId="1" animBg="1"/>
      <p:bldP spid="22" grpId="1" animBg="1"/>
      <p:bldP spid="2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ounded Rectangle 6"/>
          <p:cNvSpPr/>
          <p:nvPr/>
        </p:nvSpPr>
        <p:spPr>
          <a:xfrm>
            <a:off x="1198245" y="3241675"/>
            <a:ext cx="2527300" cy="218313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48000"/>
            </a:schemeClr>
          </a:solidFill>
          <a:ln w="762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ym typeface="+mn-ea"/>
              </a:rPr>
              <a:t>Purifying backdoored models via Guided Model Merging</a:t>
            </a:r>
            <a:endParaRPr lang="en-US" sz="3200"/>
          </a:p>
        </p:txBody>
      </p:sp>
      <p:pic>
        <p:nvPicPr>
          <p:cNvPr id="14" name="Picture 13" descr="noun-machine-learning-6170421"/>
          <p:cNvPicPr>
            <a:picLocks noChangeAspect="1"/>
          </p:cNvPicPr>
          <p:nvPr/>
        </p:nvPicPr>
        <p:blipFill>
          <a:blip r:embed="rId1"/>
          <a:srcRect b="14113"/>
          <a:stretch>
            <a:fillRect/>
          </a:stretch>
        </p:blipFill>
        <p:spPr>
          <a:xfrm>
            <a:off x="1600835" y="3832860"/>
            <a:ext cx="1700530" cy="146050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1358900" y="3350895"/>
            <a:ext cx="2367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Backdoored Model</a:t>
            </a:r>
            <a:endParaRPr lang="en-US" b="1"/>
          </a:p>
        </p:txBody>
      </p:sp>
      <p:pic>
        <p:nvPicPr>
          <p:cNvPr id="4" name="Picture 3" descr="Hf-logo-with-tit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430" y="5507355"/>
            <a:ext cx="2459990" cy="654050"/>
          </a:xfrm>
          <a:prstGeom prst="rect">
            <a:avLst/>
          </a:prstGeom>
        </p:spPr>
      </p:pic>
      <p:sp>
        <p:nvSpPr>
          <p:cNvPr id="19" name="Text Box 18"/>
          <p:cNvSpPr txBox="1"/>
          <p:nvPr/>
        </p:nvSpPr>
        <p:spPr>
          <a:xfrm>
            <a:off x="4173855" y="4782820"/>
            <a:ext cx="3288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Single</a:t>
            </a:r>
            <a:r>
              <a:rPr lang="en-US" b="1"/>
              <a:t> homogeneous model (e.g., Hugging Face)</a:t>
            </a:r>
            <a:endParaRPr lang="en-US" b="1"/>
          </a:p>
        </p:txBody>
      </p:sp>
      <p:sp>
        <p:nvSpPr>
          <p:cNvPr id="20" name="Plus 19"/>
          <p:cNvSpPr/>
          <p:nvPr/>
        </p:nvSpPr>
        <p:spPr>
          <a:xfrm>
            <a:off x="4173855" y="3917950"/>
            <a:ext cx="678180" cy="67818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679565" y="4107180"/>
            <a:ext cx="868680" cy="368300"/>
          </a:xfrm>
          <a:prstGeom prst="rightArrow">
            <a:avLst>
              <a:gd name="adj1" fmla="val 50000"/>
              <a:gd name="adj2" fmla="val 8431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8071485" y="3237865"/>
            <a:ext cx="2527300" cy="2183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pic>
        <p:nvPicPr>
          <p:cNvPr id="23" name="Picture 22" descr="noun-machine-learning-6170421"/>
          <p:cNvPicPr>
            <a:picLocks noChangeAspect="1"/>
          </p:cNvPicPr>
          <p:nvPr/>
        </p:nvPicPr>
        <p:blipFill>
          <a:blip r:embed="rId1"/>
          <a:srcRect b="14113"/>
          <a:stretch>
            <a:fillRect/>
          </a:stretch>
        </p:blipFill>
        <p:spPr>
          <a:xfrm>
            <a:off x="8474075" y="3829050"/>
            <a:ext cx="1700530" cy="1460500"/>
          </a:xfrm>
          <a:prstGeom prst="rect">
            <a:avLst/>
          </a:prstGeom>
        </p:spPr>
      </p:pic>
      <p:pic>
        <p:nvPicPr>
          <p:cNvPr id="9" name="Picture 8" descr="noun-network-model-7943782"/>
          <p:cNvPicPr>
            <a:picLocks noChangeAspect="1"/>
          </p:cNvPicPr>
          <p:nvPr/>
        </p:nvPicPr>
        <p:blipFill>
          <a:blip r:embed="rId3"/>
          <a:srcRect l="9911" t="7811" r="9078" b="23711"/>
          <a:stretch>
            <a:fillRect/>
          </a:stretch>
        </p:blipFill>
        <p:spPr>
          <a:xfrm>
            <a:off x="5284470" y="3917950"/>
            <a:ext cx="803910" cy="6889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474075" y="3347085"/>
            <a:ext cx="1836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Purified Model</a:t>
            </a:r>
            <a:endParaRPr lang="en-US" b="1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7700" y="1297305"/>
            <a:ext cx="11544935" cy="744855"/>
          </a:xfrm>
        </p:spPr>
        <p:txBody>
          <a:bodyPr>
            <a:noAutofit/>
          </a:bodyPr>
          <a:p>
            <a:pPr marL="0" indent="0">
              <a:lnSpc>
                <a:spcPct val="150000"/>
              </a:lnSpc>
              <a:buNone/>
            </a:pPr>
            <a:r>
              <a:rPr lang="en-US" sz="2400" b="1">
                <a:solidFill>
                  <a:srgbClr val="990000"/>
                </a:solidFill>
                <a:sym typeface="+mn-ea"/>
              </a:rPr>
              <a:t>Our method: Guided Module Substitution (GMS)</a:t>
            </a:r>
            <a:endParaRPr lang="en-US" sz="2400" b="1">
              <a:solidFill>
                <a:srgbClr val="990000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ym typeface="+mn-ea"/>
              </a:rPr>
              <a:t>Purifying backdoored models via Guided Model Merging</a:t>
            </a:r>
            <a:endParaRPr lang="en-US" sz="3200"/>
          </a:p>
        </p:txBody>
      </p:sp>
      <p:grpSp>
        <p:nvGrpSpPr>
          <p:cNvPr id="163" name="Group 162"/>
          <p:cNvGrpSpPr/>
          <p:nvPr/>
        </p:nvGrpSpPr>
        <p:grpSpPr>
          <a:xfrm>
            <a:off x="1863725" y="4638675"/>
            <a:ext cx="7728585" cy="1798249"/>
            <a:chOff x="1887" y="5099"/>
            <a:chExt cx="14804" cy="3444"/>
          </a:xfrm>
        </p:grpSpPr>
        <p:sp>
          <p:nvSpPr>
            <p:cNvPr id="7" name="Rounded Rectangle 6"/>
            <p:cNvSpPr/>
            <p:nvPr/>
          </p:nvSpPr>
          <p:spPr>
            <a:xfrm>
              <a:off x="1887" y="5105"/>
              <a:ext cx="3980" cy="343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  <a:alpha val="48000"/>
              </a:schemeClr>
            </a:solidFill>
            <a:ln w="7620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>
                <a:sym typeface="+mn-ea"/>
              </a:endParaRPr>
            </a:p>
          </p:txBody>
        </p:sp>
        <p:pic>
          <p:nvPicPr>
            <p:cNvPr id="14" name="Picture 13" descr="noun-machine-learning-6170421"/>
            <p:cNvPicPr>
              <a:picLocks noChangeAspect="1"/>
            </p:cNvPicPr>
            <p:nvPr/>
          </p:nvPicPr>
          <p:blipFill>
            <a:blip r:embed="rId1"/>
            <a:srcRect b="14113"/>
            <a:stretch>
              <a:fillRect/>
            </a:stretch>
          </p:blipFill>
          <p:spPr>
            <a:xfrm>
              <a:off x="2521" y="6036"/>
              <a:ext cx="2678" cy="2300"/>
            </a:xfrm>
            <a:prstGeom prst="rect">
              <a:avLst/>
            </a:prstGeom>
          </p:spPr>
        </p:pic>
        <p:sp>
          <p:nvSpPr>
            <p:cNvPr id="16" name="Text Box 15"/>
            <p:cNvSpPr txBox="1"/>
            <p:nvPr/>
          </p:nvSpPr>
          <p:spPr>
            <a:xfrm>
              <a:off x="2140" y="5277"/>
              <a:ext cx="3728" cy="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/>
                <a:t>Backdoored Model</a:t>
              </a:r>
              <a:endParaRPr lang="en-US" sz="1400" b="1"/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6573" y="7532"/>
              <a:ext cx="5178" cy="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>
                  <a:solidFill>
                    <a:srgbClr val="C00000"/>
                  </a:solidFill>
                </a:rPr>
                <a:t>Single</a:t>
              </a:r>
              <a:r>
                <a:rPr lang="en-US" sz="1400" b="1"/>
                <a:t> homogeneous model</a:t>
              </a:r>
              <a:endParaRPr lang="en-US" sz="1400" b="1"/>
            </a:p>
          </p:txBody>
        </p:sp>
        <p:sp>
          <p:nvSpPr>
            <p:cNvPr id="20" name="Plus 19"/>
            <p:cNvSpPr/>
            <p:nvPr/>
          </p:nvSpPr>
          <p:spPr>
            <a:xfrm>
              <a:off x="6573" y="6170"/>
              <a:ext cx="1068" cy="1068"/>
            </a:xfrm>
            <a:prstGeom prst="mathPlus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ight Arrow 20"/>
            <p:cNvSpPr/>
            <p:nvPr/>
          </p:nvSpPr>
          <p:spPr>
            <a:xfrm>
              <a:off x="10519" y="6468"/>
              <a:ext cx="1368" cy="580"/>
            </a:xfrm>
            <a:prstGeom prst="rightArrow">
              <a:avLst>
                <a:gd name="adj1" fmla="val 50000"/>
                <a:gd name="adj2" fmla="val 8431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2711" y="5099"/>
              <a:ext cx="3980" cy="34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>
                <a:sym typeface="+mn-ea"/>
              </a:endParaRPr>
            </a:p>
          </p:txBody>
        </p:sp>
        <p:pic>
          <p:nvPicPr>
            <p:cNvPr id="23" name="Picture 22" descr="noun-machine-learning-6170421"/>
            <p:cNvPicPr>
              <a:picLocks noChangeAspect="1"/>
            </p:cNvPicPr>
            <p:nvPr/>
          </p:nvPicPr>
          <p:blipFill>
            <a:blip r:embed="rId1"/>
            <a:srcRect b="14113"/>
            <a:stretch>
              <a:fillRect/>
            </a:stretch>
          </p:blipFill>
          <p:spPr>
            <a:xfrm>
              <a:off x="13345" y="6030"/>
              <a:ext cx="2678" cy="2300"/>
            </a:xfrm>
            <a:prstGeom prst="rect">
              <a:avLst/>
            </a:prstGeom>
          </p:spPr>
        </p:pic>
        <p:sp>
          <p:nvSpPr>
            <p:cNvPr id="24" name="Text Box 23"/>
            <p:cNvSpPr txBox="1"/>
            <p:nvPr/>
          </p:nvSpPr>
          <p:spPr>
            <a:xfrm>
              <a:off x="13345" y="5271"/>
              <a:ext cx="2757" cy="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/>
                <a:t>Purified Model</a:t>
              </a:r>
              <a:endParaRPr lang="en-US" sz="1400" b="1"/>
            </a:p>
          </p:txBody>
        </p:sp>
        <p:pic>
          <p:nvPicPr>
            <p:cNvPr id="9" name="Picture 8" descr="noun-network-model-7943782"/>
            <p:cNvPicPr>
              <a:picLocks noChangeAspect="1"/>
            </p:cNvPicPr>
            <p:nvPr/>
          </p:nvPicPr>
          <p:blipFill>
            <a:blip r:embed="rId2"/>
            <a:srcRect l="9911" t="7811" r="9078" b="23711"/>
            <a:stretch>
              <a:fillRect/>
            </a:stretch>
          </p:blipFill>
          <p:spPr>
            <a:xfrm>
              <a:off x="8322" y="6170"/>
              <a:ext cx="1266" cy="1085"/>
            </a:xfrm>
            <a:prstGeom prst="rect">
              <a:avLst/>
            </a:prstGeom>
          </p:spPr>
        </p:pic>
      </p:grpSp>
      <p:grpSp>
        <p:nvGrpSpPr>
          <p:cNvPr id="148" name="Group 147"/>
          <p:cNvGrpSpPr/>
          <p:nvPr/>
        </p:nvGrpSpPr>
        <p:grpSpPr>
          <a:xfrm>
            <a:off x="1358900" y="1642110"/>
            <a:ext cx="2251710" cy="1305560"/>
            <a:chOff x="1458" y="2476"/>
            <a:chExt cx="4085" cy="2368"/>
          </a:xfrm>
        </p:grpSpPr>
        <p:sp>
          <p:nvSpPr>
            <p:cNvPr id="5" name="Rectangles 4"/>
            <p:cNvSpPr/>
            <p:nvPr/>
          </p:nvSpPr>
          <p:spPr>
            <a:xfrm>
              <a:off x="1458" y="289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Rectangles 5"/>
            <p:cNvSpPr/>
            <p:nvPr/>
          </p:nvSpPr>
          <p:spPr>
            <a:xfrm>
              <a:off x="1458" y="330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Rectangles 2"/>
            <p:cNvSpPr/>
            <p:nvPr/>
          </p:nvSpPr>
          <p:spPr>
            <a:xfrm>
              <a:off x="1458" y="371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458" y="412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Rectangles 9"/>
            <p:cNvSpPr/>
            <p:nvPr/>
          </p:nvSpPr>
          <p:spPr>
            <a:xfrm>
              <a:off x="1458" y="248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1458" y="453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1981" y="289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1981" y="330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Rectangles 14"/>
            <p:cNvSpPr/>
            <p:nvPr/>
          </p:nvSpPr>
          <p:spPr>
            <a:xfrm>
              <a:off x="1981" y="371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1981" y="412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Rectangles 17"/>
            <p:cNvSpPr/>
            <p:nvPr/>
          </p:nvSpPr>
          <p:spPr>
            <a:xfrm>
              <a:off x="1981" y="248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1981" y="453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Rectangles 25"/>
            <p:cNvSpPr/>
            <p:nvPr/>
          </p:nvSpPr>
          <p:spPr>
            <a:xfrm>
              <a:off x="2504" y="2886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Rectangles 26"/>
            <p:cNvSpPr/>
            <p:nvPr/>
          </p:nvSpPr>
          <p:spPr>
            <a:xfrm>
              <a:off x="2504" y="3296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2504" y="3706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2504" y="4116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Rectangles 29"/>
            <p:cNvSpPr/>
            <p:nvPr/>
          </p:nvSpPr>
          <p:spPr>
            <a:xfrm>
              <a:off x="2504" y="2476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Rectangles 30"/>
            <p:cNvSpPr/>
            <p:nvPr/>
          </p:nvSpPr>
          <p:spPr>
            <a:xfrm>
              <a:off x="2504" y="4526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3027" y="289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Rectangles 32"/>
            <p:cNvSpPr/>
            <p:nvPr/>
          </p:nvSpPr>
          <p:spPr>
            <a:xfrm>
              <a:off x="3027" y="330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Rectangles 33"/>
            <p:cNvSpPr/>
            <p:nvPr/>
          </p:nvSpPr>
          <p:spPr>
            <a:xfrm>
              <a:off x="3027" y="371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Rectangles 34"/>
            <p:cNvSpPr/>
            <p:nvPr/>
          </p:nvSpPr>
          <p:spPr>
            <a:xfrm>
              <a:off x="3027" y="412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Rectangles 35"/>
            <p:cNvSpPr/>
            <p:nvPr/>
          </p:nvSpPr>
          <p:spPr>
            <a:xfrm>
              <a:off x="3027" y="248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Rectangles 36"/>
            <p:cNvSpPr/>
            <p:nvPr/>
          </p:nvSpPr>
          <p:spPr>
            <a:xfrm>
              <a:off x="3027" y="453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" name="Rectangles 37"/>
            <p:cNvSpPr/>
            <p:nvPr/>
          </p:nvSpPr>
          <p:spPr>
            <a:xfrm>
              <a:off x="3550" y="289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Rectangles 38"/>
            <p:cNvSpPr/>
            <p:nvPr/>
          </p:nvSpPr>
          <p:spPr>
            <a:xfrm>
              <a:off x="3550" y="330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Rectangles 39"/>
            <p:cNvSpPr/>
            <p:nvPr/>
          </p:nvSpPr>
          <p:spPr>
            <a:xfrm>
              <a:off x="3550" y="371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Rectangles 40"/>
            <p:cNvSpPr/>
            <p:nvPr/>
          </p:nvSpPr>
          <p:spPr>
            <a:xfrm>
              <a:off x="3550" y="412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3550" y="248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Rectangles 42"/>
            <p:cNvSpPr/>
            <p:nvPr/>
          </p:nvSpPr>
          <p:spPr>
            <a:xfrm>
              <a:off x="3550" y="453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4" name="Rectangles 43"/>
            <p:cNvSpPr/>
            <p:nvPr/>
          </p:nvSpPr>
          <p:spPr>
            <a:xfrm>
              <a:off x="4073" y="289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Rectangles 44"/>
            <p:cNvSpPr/>
            <p:nvPr/>
          </p:nvSpPr>
          <p:spPr>
            <a:xfrm>
              <a:off x="4073" y="330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Rectangles 45"/>
            <p:cNvSpPr/>
            <p:nvPr/>
          </p:nvSpPr>
          <p:spPr>
            <a:xfrm>
              <a:off x="4073" y="371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Rectangles 46"/>
            <p:cNvSpPr/>
            <p:nvPr/>
          </p:nvSpPr>
          <p:spPr>
            <a:xfrm>
              <a:off x="4073" y="412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8" name="Rectangles 47"/>
            <p:cNvSpPr/>
            <p:nvPr/>
          </p:nvSpPr>
          <p:spPr>
            <a:xfrm>
              <a:off x="4073" y="248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9" name="Rectangles 48"/>
            <p:cNvSpPr/>
            <p:nvPr/>
          </p:nvSpPr>
          <p:spPr>
            <a:xfrm>
              <a:off x="4073" y="453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Rectangles 49"/>
            <p:cNvSpPr/>
            <p:nvPr/>
          </p:nvSpPr>
          <p:spPr>
            <a:xfrm>
              <a:off x="4630" y="289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Rectangles 50"/>
            <p:cNvSpPr/>
            <p:nvPr/>
          </p:nvSpPr>
          <p:spPr>
            <a:xfrm>
              <a:off x="4630" y="330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Rectangles 51"/>
            <p:cNvSpPr/>
            <p:nvPr/>
          </p:nvSpPr>
          <p:spPr>
            <a:xfrm>
              <a:off x="4630" y="371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Rectangles 52"/>
            <p:cNvSpPr/>
            <p:nvPr/>
          </p:nvSpPr>
          <p:spPr>
            <a:xfrm>
              <a:off x="4630" y="412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4630" y="248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4630" y="453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6" name="Rectangles 55"/>
            <p:cNvSpPr/>
            <p:nvPr/>
          </p:nvSpPr>
          <p:spPr>
            <a:xfrm>
              <a:off x="5153" y="2902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Rectangles 56"/>
            <p:cNvSpPr/>
            <p:nvPr/>
          </p:nvSpPr>
          <p:spPr>
            <a:xfrm>
              <a:off x="5153" y="3312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" name="Rectangles 57"/>
            <p:cNvSpPr/>
            <p:nvPr/>
          </p:nvSpPr>
          <p:spPr>
            <a:xfrm>
              <a:off x="5153" y="3722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" name="Rectangles 58"/>
            <p:cNvSpPr/>
            <p:nvPr/>
          </p:nvSpPr>
          <p:spPr>
            <a:xfrm>
              <a:off x="5153" y="4132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5153" y="2492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5153" y="4542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542155" y="1648460"/>
            <a:ext cx="2249424" cy="1307592"/>
            <a:chOff x="6445" y="2492"/>
            <a:chExt cx="4085" cy="2368"/>
          </a:xfrm>
        </p:grpSpPr>
        <p:sp>
          <p:nvSpPr>
            <p:cNvPr id="62" name="Rectangles 61"/>
            <p:cNvSpPr/>
            <p:nvPr/>
          </p:nvSpPr>
          <p:spPr>
            <a:xfrm>
              <a:off x="6445" y="290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" name="Rectangles 62"/>
            <p:cNvSpPr/>
            <p:nvPr/>
          </p:nvSpPr>
          <p:spPr>
            <a:xfrm>
              <a:off x="6445" y="331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" name="Rectangles 63"/>
            <p:cNvSpPr/>
            <p:nvPr/>
          </p:nvSpPr>
          <p:spPr>
            <a:xfrm>
              <a:off x="6445" y="372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" name="Rectangles 64"/>
            <p:cNvSpPr/>
            <p:nvPr/>
          </p:nvSpPr>
          <p:spPr>
            <a:xfrm>
              <a:off x="6445" y="413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6445" y="249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ectangles 66"/>
            <p:cNvSpPr/>
            <p:nvPr/>
          </p:nvSpPr>
          <p:spPr>
            <a:xfrm>
              <a:off x="6445" y="454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ectangles 67"/>
            <p:cNvSpPr/>
            <p:nvPr/>
          </p:nvSpPr>
          <p:spPr>
            <a:xfrm>
              <a:off x="6968" y="291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9" name="Rectangles 68"/>
            <p:cNvSpPr/>
            <p:nvPr/>
          </p:nvSpPr>
          <p:spPr>
            <a:xfrm>
              <a:off x="6968" y="332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" name="Rectangles 69"/>
            <p:cNvSpPr/>
            <p:nvPr/>
          </p:nvSpPr>
          <p:spPr>
            <a:xfrm>
              <a:off x="6968" y="373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Rectangles 70"/>
            <p:cNvSpPr/>
            <p:nvPr/>
          </p:nvSpPr>
          <p:spPr>
            <a:xfrm>
              <a:off x="6968" y="414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ectangles 71"/>
            <p:cNvSpPr/>
            <p:nvPr/>
          </p:nvSpPr>
          <p:spPr>
            <a:xfrm>
              <a:off x="6968" y="250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Rectangles 72"/>
            <p:cNvSpPr/>
            <p:nvPr/>
          </p:nvSpPr>
          <p:spPr>
            <a:xfrm>
              <a:off x="6968" y="455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4" name="Rectangles 73"/>
            <p:cNvSpPr/>
            <p:nvPr/>
          </p:nvSpPr>
          <p:spPr>
            <a:xfrm>
              <a:off x="7491" y="290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Rectangles 74"/>
            <p:cNvSpPr/>
            <p:nvPr/>
          </p:nvSpPr>
          <p:spPr>
            <a:xfrm>
              <a:off x="7491" y="331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ectangles 75"/>
            <p:cNvSpPr/>
            <p:nvPr/>
          </p:nvSpPr>
          <p:spPr>
            <a:xfrm>
              <a:off x="7491" y="372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ectangles 76"/>
            <p:cNvSpPr/>
            <p:nvPr/>
          </p:nvSpPr>
          <p:spPr>
            <a:xfrm>
              <a:off x="7491" y="413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8" name="Rectangles 77"/>
            <p:cNvSpPr/>
            <p:nvPr/>
          </p:nvSpPr>
          <p:spPr>
            <a:xfrm>
              <a:off x="7491" y="249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Rectangles 78"/>
            <p:cNvSpPr/>
            <p:nvPr/>
          </p:nvSpPr>
          <p:spPr>
            <a:xfrm>
              <a:off x="7491" y="454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0" name="Rectangles 79"/>
            <p:cNvSpPr/>
            <p:nvPr/>
          </p:nvSpPr>
          <p:spPr>
            <a:xfrm>
              <a:off x="8014" y="290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Rectangles 80"/>
            <p:cNvSpPr/>
            <p:nvPr/>
          </p:nvSpPr>
          <p:spPr>
            <a:xfrm>
              <a:off x="8014" y="331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Rectangles 81"/>
            <p:cNvSpPr/>
            <p:nvPr/>
          </p:nvSpPr>
          <p:spPr>
            <a:xfrm>
              <a:off x="8014" y="372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Rectangles 82"/>
            <p:cNvSpPr/>
            <p:nvPr/>
          </p:nvSpPr>
          <p:spPr>
            <a:xfrm>
              <a:off x="8014" y="413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Rectangles 83"/>
            <p:cNvSpPr/>
            <p:nvPr/>
          </p:nvSpPr>
          <p:spPr>
            <a:xfrm>
              <a:off x="8014" y="249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Rectangles 84"/>
            <p:cNvSpPr/>
            <p:nvPr/>
          </p:nvSpPr>
          <p:spPr>
            <a:xfrm>
              <a:off x="8014" y="454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Rectangles 85"/>
            <p:cNvSpPr/>
            <p:nvPr/>
          </p:nvSpPr>
          <p:spPr>
            <a:xfrm>
              <a:off x="8537" y="291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7" name="Rectangles 86"/>
            <p:cNvSpPr/>
            <p:nvPr/>
          </p:nvSpPr>
          <p:spPr>
            <a:xfrm>
              <a:off x="8537" y="332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8" name="Rectangles 87"/>
            <p:cNvSpPr/>
            <p:nvPr/>
          </p:nvSpPr>
          <p:spPr>
            <a:xfrm>
              <a:off x="8537" y="373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9" name="Rectangles 88"/>
            <p:cNvSpPr/>
            <p:nvPr/>
          </p:nvSpPr>
          <p:spPr>
            <a:xfrm>
              <a:off x="8537" y="414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0" name="Rectangles 89"/>
            <p:cNvSpPr/>
            <p:nvPr/>
          </p:nvSpPr>
          <p:spPr>
            <a:xfrm>
              <a:off x="8537" y="250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8537" y="455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2" name="Rectangles 91"/>
            <p:cNvSpPr/>
            <p:nvPr/>
          </p:nvSpPr>
          <p:spPr>
            <a:xfrm>
              <a:off x="9060" y="291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9060" y="332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4" name="Rectangles 93"/>
            <p:cNvSpPr/>
            <p:nvPr/>
          </p:nvSpPr>
          <p:spPr>
            <a:xfrm>
              <a:off x="9060" y="373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5" name="Rectangles 94"/>
            <p:cNvSpPr/>
            <p:nvPr/>
          </p:nvSpPr>
          <p:spPr>
            <a:xfrm>
              <a:off x="9060" y="414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6" name="Rectangles 95"/>
            <p:cNvSpPr/>
            <p:nvPr/>
          </p:nvSpPr>
          <p:spPr>
            <a:xfrm>
              <a:off x="9060" y="250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" name="Rectangles 96"/>
            <p:cNvSpPr/>
            <p:nvPr/>
          </p:nvSpPr>
          <p:spPr>
            <a:xfrm>
              <a:off x="9060" y="455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Rectangles 97"/>
            <p:cNvSpPr/>
            <p:nvPr/>
          </p:nvSpPr>
          <p:spPr>
            <a:xfrm>
              <a:off x="9617" y="291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9617" y="332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9617" y="373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1" name="Rectangles 100"/>
            <p:cNvSpPr/>
            <p:nvPr/>
          </p:nvSpPr>
          <p:spPr>
            <a:xfrm>
              <a:off x="9617" y="414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2" name="Rectangles 101"/>
            <p:cNvSpPr/>
            <p:nvPr/>
          </p:nvSpPr>
          <p:spPr>
            <a:xfrm>
              <a:off x="9617" y="250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3" name="Rectangles 102"/>
            <p:cNvSpPr/>
            <p:nvPr/>
          </p:nvSpPr>
          <p:spPr>
            <a:xfrm>
              <a:off x="9617" y="455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4" name="Rectangles 103"/>
            <p:cNvSpPr/>
            <p:nvPr/>
          </p:nvSpPr>
          <p:spPr>
            <a:xfrm>
              <a:off x="10140" y="291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5" name="Rectangles 104"/>
            <p:cNvSpPr/>
            <p:nvPr/>
          </p:nvSpPr>
          <p:spPr>
            <a:xfrm>
              <a:off x="10140" y="332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6" name="Rectangles 105"/>
            <p:cNvSpPr/>
            <p:nvPr/>
          </p:nvSpPr>
          <p:spPr>
            <a:xfrm>
              <a:off x="10140" y="373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7" name="Rectangles 106"/>
            <p:cNvSpPr/>
            <p:nvPr/>
          </p:nvSpPr>
          <p:spPr>
            <a:xfrm>
              <a:off x="10140" y="414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8" name="Rectangles 107"/>
            <p:cNvSpPr/>
            <p:nvPr/>
          </p:nvSpPr>
          <p:spPr>
            <a:xfrm>
              <a:off x="10140" y="250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9" name="Rectangles 108"/>
            <p:cNvSpPr/>
            <p:nvPr/>
          </p:nvSpPr>
          <p:spPr>
            <a:xfrm>
              <a:off x="10140" y="455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50" name="Group 149"/>
          <p:cNvGrpSpPr/>
          <p:nvPr/>
        </p:nvGrpSpPr>
        <p:grpSpPr>
          <a:xfrm>
            <a:off x="8225155" y="1642745"/>
            <a:ext cx="2249424" cy="1307592"/>
            <a:chOff x="1458" y="6697"/>
            <a:chExt cx="4085" cy="2368"/>
          </a:xfrm>
        </p:grpSpPr>
        <p:sp>
          <p:nvSpPr>
            <p:cNvPr id="110" name="Rectangles 109"/>
            <p:cNvSpPr/>
            <p:nvPr/>
          </p:nvSpPr>
          <p:spPr>
            <a:xfrm>
              <a:off x="1458" y="7111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1" name="Rectangles 110"/>
            <p:cNvSpPr/>
            <p:nvPr/>
          </p:nvSpPr>
          <p:spPr>
            <a:xfrm>
              <a:off x="1458" y="7521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2" name="Rectangles 111"/>
            <p:cNvSpPr/>
            <p:nvPr/>
          </p:nvSpPr>
          <p:spPr>
            <a:xfrm>
              <a:off x="1458" y="7931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3" name="Rectangles 112"/>
            <p:cNvSpPr/>
            <p:nvPr/>
          </p:nvSpPr>
          <p:spPr>
            <a:xfrm>
              <a:off x="1458" y="8341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4" name="Rectangles 113"/>
            <p:cNvSpPr/>
            <p:nvPr/>
          </p:nvSpPr>
          <p:spPr>
            <a:xfrm>
              <a:off x="1458" y="6701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5" name="Rectangles 114"/>
            <p:cNvSpPr/>
            <p:nvPr/>
          </p:nvSpPr>
          <p:spPr>
            <a:xfrm>
              <a:off x="1458" y="8751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6" name="Rectangles 115"/>
            <p:cNvSpPr/>
            <p:nvPr/>
          </p:nvSpPr>
          <p:spPr>
            <a:xfrm>
              <a:off x="1981" y="7115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7" name="Rectangles 116"/>
            <p:cNvSpPr/>
            <p:nvPr/>
          </p:nvSpPr>
          <p:spPr>
            <a:xfrm>
              <a:off x="1981" y="7525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8" name="Rectangles 117"/>
            <p:cNvSpPr/>
            <p:nvPr/>
          </p:nvSpPr>
          <p:spPr>
            <a:xfrm>
              <a:off x="1981" y="7935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9" name="Rectangles 118"/>
            <p:cNvSpPr/>
            <p:nvPr/>
          </p:nvSpPr>
          <p:spPr>
            <a:xfrm>
              <a:off x="1981" y="8345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0" name="Rectangles 119"/>
            <p:cNvSpPr/>
            <p:nvPr/>
          </p:nvSpPr>
          <p:spPr>
            <a:xfrm>
              <a:off x="1981" y="6705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1" name="Rectangles 120"/>
            <p:cNvSpPr/>
            <p:nvPr/>
          </p:nvSpPr>
          <p:spPr>
            <a:xfrm>
              <a:off x="1981" y="8755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2" name="Rectangles 121"/>
            <p:cNvSpPr/>
            <p:nvPr/>
          </p:nvSpPr>
          <p:spPr>
            <a:xfrm>
              <a:off x="2504" y="7107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3" name="Rectangles 122"/>
            <p:cNvSpPr/>
            <p:nvPr/>
          </p:nvSpPr>
          <p:spPr>
            <a:xfrm>
              <a:off x="2504" y="7517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4" name="Rectangles 123"/>
            <p:cNvSpPr/>
            <p:nvPr/>
          </p:nvSpPr>
          <p:spPr>
            <a:xfrm>
              <a:off x="2504" y="7927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5" name="Rectangles 124"/>
            <p:cNvSpPr/>
            <p:nvPr/>
          </p:nvSpPr>
          <p:spPr>
            <a:xfrm>
              <a:off x="2504" y="8337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6" name="Rectangles 125"/>
            <p:cNvSpPr/>
            <p:nvPr/>
          </p:nvSpPr>
          <p:spPr>
            <a:xfrm>
              <a:off x="2504" y="6697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7" name="Rectangles 126"/>
            <p:cNvSpPr/>
            <p:nvPr/>
          </p:nvSpPr>
          <p:spPr>
            <a:xfrm>
              <a:off x="2504" y="8747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8" name="Rectangles 127"/>
            <p:cNvSpPr/>
            <p:nvPr/>
          </p:nvSpPr>
          <p:spPr>
            <a:xfrm>
              <a:off x="3027" y="7111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9" name="Rectangles 128"/>
            <p:cNvSpPr/>
            <p:nvPr/>
          </p:nvSpPr>
          <p:spPr>
            <a:xfrm>
              <a:off x="3027" y="7521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0" name="Rectangles 129"/>
            <p:cNvSpPr/>
            <p:nvPr/>
          </p:nvSpPr>
          <p:spPr>
            <a:xfrm>
              <a:off x="3027" y="7931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Rectangles 130"/>
            <p:cNvSpPr/>
            <p:nvPr/>
          </p:nvSpPr>
          <p:spPr>
            <a:xfrm>
              <a:off x="3027" y="8341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2" name="Rectangles 131"/>
            <p:cNvSpPr/>
            <p:nvPr/>
          </p:nvSpPr>
          <p:spPr>
            <a:xfrm>
              <a:off x="3027" y="6701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Rectangles 132"/>
            <p:cNvSpPr/>
            <p:nvPr/>
          </p:nvSpPr>
          <p:spPr>
            <a:xfrm>
              <a:off x="3027" y="8751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4" name="Rectangles 133"/>
            <p:cNvSpPr/>
            <p:nvPr/>
          </p:nvSpPr>
          <p:spPr>
            <a:xfrm>
              <a:off x="3550" y="7115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5" name="Rectangles 134"/>
            <p:cNvSpPr/>
            <p:nvPr/>
          </p:nvSpPr>
          <p:spPr>
            <a:xfrm>
              <a:off x="3550" y="7525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6" name="Rectangles 135"/>
            <p:cNvSpPr/>
            <p:nvPr/>
          </p:nvSpPr>
          <p:spPr>
            <a:xfrm>
              <a:off x="3550" y="7935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7" name="Rectangles 136"/>
            <p:cNvSpPr/>
            <p:nvPr/>
          </p:nvSpPr>
          <p:spPr>
            <a:xfrm>
              <a:off x="3550" y="8345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8" name="Rectangles 137"/>
            <p:cNvSpPr/>
            <p:nvPr/>
          </p:nvSpPr>
          <p:spPr>
            <a:xfrm>
              <a:off x="3550" y="6705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9" name="Rectangles 138"/>
            <p:cNvSpPr/>
            <p:nvPr/>
          </p:nvSpPr>
          <p:spPr>
            <a:xfrm>
              <a:off x="3550" y="8755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0" name="Rectangles 139"/>
            <p:cNvSpPr/>
            <p:nvPr/>
          </p:nvSpPr>
          <p:spPr>
            <a:xfrm>
              <a:off x="4073" y="7119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1" name="Rectangles 140"/>
            <p:cNvSpPr/>
            <p:nvPr/>
          </p:nvSpPr>
          <p:spPr>
            <a:xfrm>
              <a:off x="4073" y="7529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2" name="Rectangles 141"/>
            <p:cNvSpPr/>
            <p:nvPr/>
          </p:nvSpPr>
          <p:spPr>
            <a:xfrm>
              <a:off x="4073" y="7939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3" name="Rectangles 142"/>
            <p:cNvSpPr/>
            <p:nvPr/>
          </p:nvSpPr>
          <p:spPr>
            <a:xfrm>
              <a:off x="4073" y="8349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4" name="Rectangles 143"/>
            <p:cNvSpPr/>
            <p:nvPr/>
          </p:nvSpPr>
          <p:spPr>
            <a:xfrm>
              <a:off x="4073" y="6709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Rectangles 144"/>
            <p:cNvSpPr/>
            <p:nvPr/>
          </p:nvSpPr>
          <p:spPr>
            <a:xfrm>
              <a:off x="4073" y="8759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6" name="Rectangles 145"/>
            <p:cNvSpPr/>
            <p:nvPr/>
          </p:nvSpPr>
          <p:spPr>
            <a:xfrm>
              <a:off x="4630" y="7119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7" name="Rectangles 146"/>
            <p:cNvSpPr/>
            <p:nvPr/>
          </p:nvSpPr>
          <p:spPr>
            <a:xfrm>
              <a:off x="4630" y="7529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1" name="Rectangles 150"/>
            <p:cNvSpPr/>
            <p:nvPr/>
          </p:nvSpPr>
          <p:spPr>
            <a:xfrm>
              <a:off x="4630" y="7939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2" name="Rectangles 151"/>
            <p:cNvSpPr/>
            <p:nvPr/>
          </p:nvSpPr>
          <p:spPr>
            <a:xfrm>
              <a:off x="4630" y="8349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3" name="Rectangles 152"/>
            <p:cNvSpPr/>
            <p:nvPr/>
          </p:nvSpPr>
          <p:spPr>
            <a:xfrm>
              <a:off x="4630" y="6709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4" name="Rectangles 153"/>
            <p:cNvSpPr/>
            <p:nvPr/>
          </p:nvSpPr>
          <p:spPr>
            <a:xfrm>
              <a:off x="4630" y="8759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5" name="Rectangles 154"/>
            <p:cNvSpPr/>
            <p:nvPr/>
          </p:nvSpPr>
          <p:spPr>
            <a:xfrm>
              <a:off x="5153" y="7123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6" name="Rectangles 155"/>
            <p:cNvSpPr/>
            <p:nvPr/>
          </p:nvSpPr>
          <p:spPr>
            <a:xfrm>
              <a:off x="5153" y="7533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7" name="Rectangles 156"/>
            <p:cNvSpPr/>
            <p:nvPr/>
          </p:nvSpPr>
          <p:spPr>
            <a:xfrm>
              <a:off x="5153" y="7943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8" name="Rectangles 157"/>
            <p:cNvSpPr/>
            <p:nvPr/>
          </p:nvSpPr>
          <p:spPr>
            <a:xfrm>
              <a:off x="5153" y="8353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9" name="Rectangles 158"/>
            <p:cNvSpPr/>
            <p:nvPr/>
          </p:nvSpPr>
          <p:spPr>
            <a:xfrm>
              <a:off x="5153" y="6713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0" name="Rectangles 159"/>
            <p:cNvSpPr/>
            <p:nvPr/>
          </p:nvSpPr>
          <p:spPr>
            <a:xfrm>
              <a:off x="5153" y="8763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1" name="Plus 160"/>
          <p:cNvSpPr/>
          <p:nvPr/>
        </p:nvSpPr>
        <p:spPr>
          <a:xfrm>
            <a:off x="3803650" y="2014220"/>
            <a:ext cx="532130" cy="53213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2" name="Right Arrow 161"/>
          <p:cNvSpPr/>
          <p:nvPr/>
        </p:nvSpPr>
        <p:spPr>
          <a:xfrm>
            <a:off x="7181850" y="2110105"/>
            <a:ext cx="678815" cy="287655"/>
          </a:xfrm>
          <a:prstGeom prst="rightArrow">
            <a:avLst>
              <a:gd name="adj1" fmla="val 50000"/>
              <a:gd name="adj2" fmla="val 8431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64" name="Picture 163" descr="Screenshot 2025-10-04 at 16.19.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0" y="3312160"/>
            <a:ext cx="4622800" cy="698500"/>
          </a:xfrm>
          <a:prstGeom prst="rect">
            <a:avLst/>
          </a:prstGeom>
        </p:spPr>
      </p:pic>
      <p:sp>
        <p:nvSpPr>
          <p:cNvPr id="165" name="Text Box 164"/>
          <p:cNvSpPr txBox="1"/>
          <p:nvPr/>
        </p:nvSpPr>
        <p:spPr>
          <a:xfrm>
            <a:off x="948055" y="3368675"/>
            <a:ext cx="49041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400" b="1"/>
              <a:t>Module </a:t>
            </a:r>
            <a:r>
              <a:rPr lang="en-US" sz="2400" b="1"/>
              <a:t>replacement, guided by</a:t>
            </a:r>
            <a:endParaRPr lang="en-US" sz="2400" b="1"/>
          </a:p>
        </p:txBody>
      </p:sp>
      <p:cxnSp>
        <p:nvCxnSpPr>
          <p:cNvPr id="166" name="Curved Connector 165"/>
          <p:cNvCxnSpPr>
            <a:endCxn id="165" idx="2"/>
          </p:cNvCxnSpPr>
          <p:nvPr/>
        </p:nvCxnSpPr>
        <p:spPr>
          <a:xfrm rot="16200000" flipV="1">
            <a:off x="3278505" y="3950335"/>
            <a:ext cx="1429385" cy="118618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7" name="Slide Number Placeholder 16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/>
              <a:t>7</a:t>
            </a:r>
            <a:endParaRPr lang="en-US" altLang="zh-CN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ym typeface="+mn-ea"/>
              </a:rPr>
              <a:t>Purifying backdoored models via Guided Model Merging</a:t>
            </a:r>
            <a:endParaRPr lang="en-US" sz="3200"/>
          </a:p>
        </p:txBody>
      </p:sp>
      <p:sp>
        <p:nvSpPr>
          <p:cNvPr id="20" name="Title 1"/>
          <p:cNvSpPr>
            <a:spLocks noGrp="1"/>
          </p:cNvSpPr>
          <p:nvPr/>
        </p:nvSpPr>
        <p:spPr>
          <a:xfrm>
            <a:off x="647700" y="1244600"/>
            <a:ext cx="11419840" cy="103441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>
                <a:sym typeface="+mn-ea"/>
              </a:rPr>
              <a:t>Use simple heuristics to extract proxy datasets.</a:t>
            </a:r>
            <a:endParaRPr lang="en-US" sz="2800">
              <a:sym typeface="+mn-ea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224530" y="4616450"/>
            <a:ext cx="2677160" cy="1671955"/>
            <a:chOff x="693" y="7516"/>
            <a:chExt cx="4216" cy="2633"/>
          </a:xfrm>
        </p:grpSpPr>
        <p:pic>
          <p:nvPicPr>
            <p:cNvPr id="6" name="Picture 5" descr="noun-data-802942"/>
            <p:cNvPicPr>
              <a:picLocks noChangeAspect="1"/>
            </p:cNvPicPr>
            <p:nvPr/>
          </p:nvPicPr>
          <p:blipFill>
            <a:blip r:embed="rId1"/>
            <a:srcRect l="14472" t="7102" r="15296" b="20991"/>
            <a:stretch>
              <a:fillRect/>
            </a:stretch>
          </p:blipFill>
          <p:spPr>
            <a:xfrm>
              <a:off x="1664" y="8166"/>
              <a:ext cx="1147" cy="1295"/>
            </a:xfrm>
            <a:prstGeom prst="rect">
              <a:avLst/>
            </a:prstGeom>
          </p:spPr>
        </p:pic>
        <p:pic>
          <p:nvPicPr>
            <p:cNvPr id="8" name="334E55B0-647D-440b-865C-3EC943EB4CBC-4" descr="wpsoffic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1" y="7516"/>
              <a:ext cx="1290" cy="409"/>
            </a:xfrm>
            <a:prstGeom prst="rect">
              <a:avLst/>
            </a:prstGeom>
          </p:spPr>
        </p:pic>
        <p:sp>
          <p:nvSpPr>
            <p:cNvPr id="11" name="Text Box 10"/>
            <p:cNvSpPr txBox="1"/>
            <p:nvPr/>
          </p:nvSpPr>
          <p:spPr>
            <a:xfrm>
              <a:off x="693" y="9569"/>
              <a:ext cx="421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/>
                <a:t>e.g., randm sampling</a:t>
              </a:r>
              <a:endParaRPr lang="en-US" b="1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7985" y="4610100"/>
            <a:ext cx="2228850" cy="1913890"/>
            <a:chOff x="5374" y="7571"/>
            <a:chExt cx="3510" cy="3014"/>
          </a:xfrm>
        </p:grpSpPr>
        <p:pic>
          <p:nvPicPr>
            <p:cNvPr id="7" name="Picture 6" descr="noun-database-1861802"/>
            <p:cNvPicPr/>
            <p:nvPr/>
          </p:nvPicPr>
          <p:blipFill>
            <a:blip r:embed="rId3"/>
            <a:srcRect l="19639" t="3009" r="19769" b="17028"/>
            <a:stretch>
              <a:fillRect/>
            </a:stretch>
          </p:blipFill>
          <p:spPr>
            <a:xfrm>
              <a:off x="5961" y="8285"/>
              <a:ext cx="1147" cy="1227"/>
            </a:xfrm>
            <a:prstGeom prst="rect">
              <a:avLst/>
            </a:prstGeom>
          </p:spPr>
        </p:pic>
        <p:pic>
          <p:nvPicPr>
            <p:cNvPr id="10" name="334E55B0-647D-440b-865C-3EC943EB4CBC-5" descr="/Users/yaotong/Library/Containers/com.kingsoft.wpsoffice.mac/Data/tmp/wpsoffice.FFhKXcwpsoffic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0" y="7571"/>
              <a:ext cx="1290" cy="403"/>
            </a:xfrm>
            <a:prstGeom prst="rect">
              <a:avLst/>
            </a:prstGeom>
          </p:spPr>
        </p:pic>
        <p:sp>
          <p:nvSpPr>
            <p:cNvPr id="12" name="Text Box 11"/>
            <p:cNvSpPr txBox="1"/>
            <p:nvPr/>
          </p:nvSpPr>
          <p:spPr>
            <a:xfrm>
              <a:off x="5374" y="9569"/>
              <a:ext cx="35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/>
                <a:t>e.g., </a:t>
              </a:r>
              <a:r>
                <a:rPr lang="en-US" b="1">
                  <a:sym typeface="+mn-ea"/>
                </a:rPr>
                <a:t>Confidence-based heuristics</a:t>
              </a:r>
              <a:endParaRPr lang="en-US" b="1"/>
            </a:p>
          </p:txBody>
        </p:sp>
      </p:grpSp>
      <p:sp>
        <p:nvSpPr>
          <p:cNvPr id="15" name="Text Box 14"/>
          <p:cNvSpPr txBox="1"/>
          <p:nvPr/>
        </p:nvSpPr>
        <p:spPr>
          <a:xfrm>
            <a:off x="1847850" y="2233295"/>
            <a:ext cx="170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Training Data</a:t>
            </a:r>
            <a:endParaRPr lang="en-US" b="1"/>
          </a:p>
        </p:txBody>
      </p:sp>
      <p:pic>
        <p:nvPicPr>
          <p:cNvPr id="16" name="Picture 15" descr="noun-big-data-7246160"/>
          <p:cNvPicPr>
            <a:picLocks noChangeAspect="1"/>
          </p:cNvPicPr>
          <p:nvPr/>
        </p:nvPicPr>
        <p:blipFill>
          <a:blip r:embed="rId5"/>
          <a:srcRect b="13942"/>
          <a:stretch>
            <a:fillRect/>
          </a:stretch>
        </p:blipFill>
        <p:spPr>
          <a:xfrm>
            <a:off x="1927860" y="2813050"/>
            <a:ext cx="1540510" cy="1326515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1229360" y="3707765"/>
            <a:ext cx="800735" cy="727075"/>
          </a:xfrm>
          <a:prstGeom prst="line">
            <a:avLst/>
          </a:prstGeom>
          <a:solidFill>
            <a:srgbClr val="CAEAFF"/>
          </a:solidFill>
          <a:ln w="41275" cap="flat" cmpd="sng">
            <a:solidFill>
              <a:schemeClr val="accent4"/>
            </a:solidFill>
            <a:prstDash val="sys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50260" y="3717290"/>
            <a:ext cx="836930" cy="717550"/>
          </a:xfrm>
          <a:prstGeom prst="line">
            <a:avLst/>
          </a:prstGeom>
          <a:solidFill>
            <a:srgbClr val="CAEAFF"/>
          </a:solidFill>
          <a:ln w="41275" cap="flat" cmpd="sng">
            <a:solidFill>
              <a:schemeClr val="accent4"/>
            </a:solidFill>
            <a:prstDash val="sys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sp>
        <p:nvSpPr>
          <p:cNvPr id="9" name="Rectangles 8"/>
          <p:cNvSpPr/>
          <p:nvPr/>
        </p:nvSpPr>
        <p:spPr>
          <a:xfrm>
            <a:off x="10192385" y="3049905"/>
            <a:ext cx="1281430" cy="42735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091555" y="2167890"/>
            <a:ext cx="3881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Capture the trade-off between the utility and backdoor removal</a:t>
            </a:r>
            <a:endParaRPr lang="en-US" b="1"/>
          </a:p>
        </p:txBody>
      </p:sp>
      <p:cxnSp>
        <p:nvCxnSpPr>
          <p:cNvPr id="22" name="Curved Connector 21"/>
          <p:cNvCxnSpPr>
            <a:stCxn id="27" idx="2"/>
            <a:endCxn id="10" idx="0"/>
          </p:cNvCxnSpPr>
          <p:nvPr/>
        </p:nvCxnSpPr>
        <p:spPr>
          <a:xfrm rot="5400000">
            <a:off x="4018915" y="602615"/>
            <a:ext cx="1132840" cy="688213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2"/>
            <a:endCxn id="8" idx="0"/>
          </p:cNvCxnSpPr>
          <p:nvPr/>
        </p:nvCxnSpPr>
        <p:spPr>
          <a:xfrm rot="5400000">
            <a:off x="6926898" y="710248"/>
            <a:ext cx="1139190" cy="6673215"/>
          </a:xfrm>
          <a:prstGeom prst="curvedConnector3">
            <a:avLst>
              <a:gd name="adj1" fmla="val 49972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5328285" y="4248150"/>
            <a:ext cx="4269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Performance drop (victim - merged)</a:t>
            </a:r>
            <a:endParaRPr lang="en-US" b="1">
              <a:solidFill>
                <a:srgbClr val="C00000"/>
              </a:solidFill>
            </a:endParaRPr>
          </a:p>
        </p:txBody>
      </p:sp>
      <p:pic>
        <p:nvPicPr>
          <p:cNvPr id="26" name="334E55B0-647D-440b-865C-3EC943EB4CBC-6" descr="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535" y="3140075"/>
            <a:ext cx="5412105" cy="329565"/>
          </a:xfrm>
          <a:prstGeom prst="rect">
            <a:avLst/>
          </a:prstGeom>
        </p:spPr>
      </p:pic>
      <p:sp>
        <p:nvSpPr>
          <p:cNvPr id="27" name="Rectangles 26"/>
          <p:cNvSpPr/>
          <p:nvPr/>
        </p:nvSpPr>
        <p:spPr>
          <a:xfrm>
            <a:off x="7354570" y="3049905"/>
            <a:ext cx="1343660" cy="42735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/>
              <a:t>9</a:t>
            </a:r>
            <a:endParaRPr lang="en-US" altLang="zh-C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ym typeface="+mn-ea"/>
              </a:rPr>
              <a:t>Purifying backdoored models via Guided Model Merging</a:t>
            </a:r>
            <a:endParaRPr lang="en-US" sz="3200"/>
          </a:p>
        </p:txBody>
      </p:sp>
      <p:sp>
        <p:nvSpPr>
          <p:cNvPr id="24" name="Title 1"/>
          <p:cNvSpPr>
            <a:spLocks noGrp="1"/>
          </p:cNvSpPr>
          <p:nvPr/>
        </p:nvSpPr>
        <p:spPr>
          <a:xfrm>
            <a:off x="647700" y="1244600"/>
            <a:ext cx="11419840" cy="103441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>
                <a:sym typeface="+mn-ea"/>
              </a:rPr>
              <a:t>Each model block is divided into modules</a:t>
            </a:r>
            <a:endParaRPr lang="en-US" sz="2800">
              <a:sym typeface="+mn-ea"/>
            </a:endParaRPr>
          </a:p>
        </p:txBody>
      </p:sp>
      <p:grpSp>
        <p:nvGrpSpPr>
          <p:cNvPr id="161" name="Group 160"/>
          <p:cNvGrpSpPr/>
          <p:nvPr/>
        </p:nvGrpSpPr>
        <p:grpSpPr>
          <a:xfrm>
            <a:off x="7840345" y="3442335"/>
            <a:ext cx="3051810" cy="2315210"/>
            <a:chOff x="14862" y="4650"/>
            <a:chExt cx="4806" cy="3646"/>
          </a:xfrm>
        </p:grpSpPr>
        <p:grpSp>
          <p:nvGrpSpPr>
            <p:cNvPr id="148" name="Group 147"/>
            <p:cNvGrpSpPr/>
            <p:nvPr/>
          </p:nvGrpSpPr>
          <p:grpSpPr>
            <a:xfrm>
              <a:off x="15696" y="4795"/>
              <a:ext cx="3972" cy="2514"/>
              <a:chOff x="1458" y="2476"/>
              <a:chExt cx="4085" cy="2368"/>
            </a:xfrm>
          </p:grpSpPr>
          <p:sp>
            <p:nvSpPr>
              <p:cNvPr id="2" name="Rectangles 1"/>
              <p:cNvSpPr/>
              <p:nvPr/>
            </p:nvSpPr>
            <p:spPr>
              <a:xfrm>
                <a:off x="1458" y="2890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" name="Rectangles 2"/>
              <p:cNvSpPr/>
              <p:nvPr/>
            </p:nvSpPr>
            <p:spPr>
              <a:xfrm>
                <a:off x="1458" y="3300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1" name="Rectangles 10"/>
              <p:cNvSpPr/>
              <p:nvPr/>
            </p:nvSpPr>
            <p:spPr>
              <a:xfrm>
                <a:off x="1458" y="3710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" name="Rectangles 11"/>
              <p:cNvSpPr/>
              <p:nvPr/>
            </p:nvSpPr>
            <p:spPr>
              <a:xfrm>
                <a:off x="1458" y="4120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3" name="Rectangles 12"/>
              <p:cNvSpPr/>
              <p:nvPr/>
            </p:nvSpPr>
            <p:spPr>
              <a:xfrm>
                <a:off x="1458" y="2480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5" name="Rectangles 14"/>
              <p:cNvSpPr/>
              <p:nvPr/>
            </p:nvSpPr>
            <p:spPr>
              <a:xfrm>
                <a:off x="1458" y="4530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Rectangles 16"/>
              <p:cNvSpPr/>
              <p:nvPr/>
            </p:nvSpPr>
            <p:spPr>
              <a:xfrm>
                <a:off x="1981" y="2894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8" name="Rectangles 17"/>
              <p:cNvSpPr/>
              <p:nvPr/>
            </p:nvSpPr>
            <p:spPr>
              <a:xfrm>
                <a:off x="1981" y="3304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9" name="Rectangles 18"/>
              <p:cNvSpPr/>
              <p:nvPr/>
            </p:nvSpPr>
            <p:spPr>
              <a:xfrm>
                <a:off x="1981" y="3714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0" name="Rectangles 19"/>
              <p:cNvSpPr/>
              <p:nvPr/>
            </p:nvSpPr>
            <p:spPr>
              <a:xfrm>
                <a:off x="1981" y="4124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1" name="Rectangles 20"/>
              <p:cNvSpPr/>
              <p:nvPr/>
            </p:nvSpPr>
            <p:spPr>
              <a:xfrm>
                <a:off x="1981" y="2484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5" name="Rectangles 24"/>
              <p:cNvSpPr/>
              <p:nvPr/>
            </p:nvSpPr>
            <p:spPr>
              <a:xfrm>
                <a:off x="1981" y="4534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" name="Rectangles 25"/>
              <p:cNvSpPr/>
              <p:nvPr/>
            </p:nvSpPr>
            <p:spPr>
              <a:xfrm>
                <a:off x="2504" y="2886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7" name="Rectangles 26"/>
              <p:cNvSpPr/>
              <p:nvPr/>
            </p:nvSpPr>
            <p:spPr>
              <a:xfrm>
                <a:off x="2504" y="3296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8" name="Rectangles 27"/>
              <p:cNvSpPr/>
              <p:nvPr/>
            </p:nvSpPr>
            <p:spPr>
              <a:xfrm>
                <a:off x="2504" y="3706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9" name="Rectangles 28"/>
              <p:cNvSpPr/>
              <p:nvPr/>
            </p:nvSpPr>
            <p:spPr>
              <a:xfrm>
                <a:off x="2504" y="4116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" name="Rectangles 29"/>
              <p:cNvSpPr/>
              <p:nvPr/>
            </p:nvSpPr>
            <p:spPr>
              <a:xfrm>
                <a:off x="2504" y="2476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1" name="Rectangles 30"/>
              <p:cNvSpPr/>
              <p:nvPr/>
            </p:nvSpPr>
            <p:spPr>
              <a:xfrm>
                <a:off x="2504" y="4526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2" name="Rectangles 31"/>
              <p:cNvSpPr/>
              <p:nvPr/>
            </p:nvSpPr>
            <p:spPr>
              <a:xfrm>
                <a:off x="3027" y="2890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3" name="Rectangles 32"/>
              <p:cNvSpPr/>
              <p:nvPr/>
            </p:nvSpPr>
            <p:spPr>
              <a:xfrm>
                <a:off x="3027" y="3300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4" name="Rectangles 33"/>
              <p:cNvSpPr/>
              <p:nvPr/>
            </p:nvSpPr>
            <p:spPr>
              <a:xfrm>
                <a:off x="3027" y="3710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" name="Rectangles 34"/>
              <p:cNvSpPr/>
              <p:nvPr/>
            </p:nvSpPr>
            <p:spPr>
              <a:xfrm>
                <a:off x="3027" y="4120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" name="Rectangles 35"/>
              <p:cNvSpPr/>
              <p:nvPr/>
            </p:nvSpPr>
            <p:spPr>
              <a:xfrm>
                <a:off x="3027" y="2480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7" name="Rectangles 36"/>
              <p:cNvSpPr/>
              <p:nvPr/>
            </p:nvSpPr>
            <p:spPr>
              <a:xfrm>
                <a:off x="3027" y="4530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8" name="Rectangles 37"/>
              <p:cNvSpPr/>
              <p:nvPr/>
            </p:nvSpPr>
            <p:spPr>
              <a:xfrm>
                <a:off x="3550" y="2894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9" name="Rectangles 38"/>
              <p:cNvSpPr/>
              <p:nvPr/>
            </p:nvSpPr>
            <p:spPr>
              <a:xfrm>
                <a:off x="3550" y="3304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0" name="Rectangles 39"/>
              <p:cNvSpPr/>
              <p:nvPr/>
            </p:nvSpPr>
            <p:spPr>
              <a:xfrm>
                <a:off x="3550" y="3714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1" name="Rectangles 40"/>
              <p:cNvSpPr/>
              <p:nvPr/>
            </p:nvSpPr>
            <p:spPr>
              <a:xfrm>
                <a:off x="3550" y="4124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2" name="Rectangles 41"/>
              <p:cNvSpPr/>
              <p:nvPr/>
            </p:nvSpPr>
            <p:spPr>
              <a:xfrm>
                <a:off x="3550" y="2484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3" name="Rectangles 42"/>
              <p:cNvSpPr/>
              <p:nvPr/>
            </p:nvSpPr>
            <p:spPr>
              <a:xfrm>
                <a:off x="3550" y="4534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4" name="Rectangles 43"/>
              <p:cNvSpPr/>
              <p:nvPr/>
            </p:nvSpPr>
            <p:spPr>
              <a:xfrm>
                <a:off x="4073" y="2898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" name="Rectangles 44"/>
              <p:cNvSpPr/>
              <p:nvPr/>
            </p:nvSpPr>
            <p:spPr>
              <a:xfrm>
                <a:off x="4073" y="3308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6" name="Rectangles 45"/>
              <p:cNvSpPr/>
              <p:nvPr/>
            </p:nvSpPr>
            <p:spPr>
              <a:xfrm>
                <a:off x="4073" y="3718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7" name="Rectangles 46"/>
              <p:cNvSpPr/>
              <p:nvPr/>
            </p:nvSpPr>
            <p:spPr>
              <a:xfrm>
                <a:off x="4073" y="4128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8" name="Rectangles 47"/>
              <p:cNvSpPr/>
              <p:nvPr/>
            </p:nvSpPr>
            <p:spPr>
              <a:xfrm>
                <a:off x="4073" y="2488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" name="Rectangles 48"/>
              <p:cNvSpPr/>
              <p:nvPr/>
            </p:nvSpPr>
            <p:spPr>
              <a:xfrm>
                <a:off x="4073" y="4538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0" name="Rectangles 49"/>
              <p:cNvSpPr/>
              <p:nvPr/>
            </p:nvSpPr>
            <p:spPr>
              <a:xfrm>
                <a:off x="4630" y="2898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1" name="Rectangles 50"/>
              <p:cNvSpPr/>
              <p:nvPr/>
            </p:nvSpPr>
            <p:spPr>
              <a:xfrm>
                <a:off x="4630" y="3308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2" name="Rectangles 51"/>
              <p:cNvSpPr/>
              <p:nvPr/>
            </p:nvSpPr>
            <p:spPr>
              <a:xfrm>
                <a:off x="4630" y="3718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3" name="Rectangles 52"/>
              <p:cNvSpPr/>
              <p:nvPr/>
            </p:nvSpPr>
            <p:spPr>
              <a:xfrm>
                <a:off x="4630" y="4128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4" name="Rectangles 53"/>
              <p:cNvSpPr/>
              <p:nvPr/>
            </p:nvSpPr>
            <p:spPr>
              <a:xfrm>
                <a:off x="4630" y="2488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5" name="Rectangles 54"/>
              <p:cNvSpPr/>
              <p:nvPr/>
            </p:nvSpPr>
            <p:spPr>
              <a:xfrm>
                <a:off x="4630" y="4538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6" name="Rectangles 55"/>
              <p:cNvSpPr/>
              <p:nvPr/>
            </p:nvSpPr>
            <p:spPr>
              <a:xfrm>
                <a:off x="5153" y="2902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7" name="Rectangles 56"/>
              <p:cNvSpPr/>
              <p:nvPr/>
            </p:nvSpPr>
            <p:spPr>
              <a:xfrm>
                <a:off x="5153" y="3312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8" name="Rectangles 57"/>
              <p:cNvSpPr/>
              <p:nvPr/>
            </p:nvSpPr>
            <p:spPr>
              <a:xfrm>
                <a:off x="5153" y="3722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9" name="Rectangles 58"/>
              <p:cNvSpPr/>
              <p:nvPr/>
            </p:nvSpPr>
            <p:spPr>
              <a:xfrm>
                <a:off x="5153" y="4132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0" name="Rectangles 59"/>
              <p:cNvSpPr/>
              <p:nvPr/>
            </p:nvSpPr>
            <p:spPr>
              <a:xfrm>
                <a:off x="5153" y="2492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1" name="Rectangles 60"/>
              <p:cNvSpPr/>
              <p:nvPr/>
            </p:nvSpPr>
            <p:spPr>
              <a:xfrm>
                <a:off x="5153" y="4542"/>
                <a:ext cx="391" cy="30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2" name="Text Box 21"/>
            <p:cNvSpPr txBox="1"/>
            <p:nvPr/>
          </p:nvSpPr>
          <p:spPr>
            <a:xfrm>
              <a:off x="16240" y="7588"/>
              <a:ext cx="2920" cy="70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b="1"/>
                <a:t>Victim Model</a:t>
              </a:r>
              <a:endParaRPr lang="en-US" b="1"/>
            </a:p>
          </p:txBody>
        </p:sp>
        <p:sp>
          <p:nvSpPr>
            <p:cNvPr id="164" name="Text Box 163"/>
            <p:cNvSpPr txBox="1"/>
            <p:nvPr/>
          </p:nvSpPr>
          <p:spPr>
            <a:xfrm>
              <a:off x="14872" y="4650"/>
              <a:ext cx="57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K</a:t>
              </a:r>
              <a:endParaRPr lang="en-US"/>
            </a:p>
          </p:txBody>
        </p:sp>
        <p:sp>
          <p:nvSpPr>
            <p:cNvPr id="165" name="Text Box 164"/>
            <p:cNvSpPr txBox="1"/>
            <p:nvPr/>
          </p:nvSpPr>
          <p:spPr>
            <a:xfrm>
              <a:off x="14862" y="5080"/>
              <a:ext cx="57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Q</a:t>
              </a:r>
              <a:endParaRPr lang="en-US"/>
            </a:p>
          </p:txBody>
        </p:sp>
        <p:sp>
          <p:nvSpPr>
            <p:cNvPr id="166" name="Text Box 165"/>
            <p:cNvSpPr txBox="1"/>
            <p:nvPr/>
          </p:nvSpPr>
          <p:spPr>
            <a:xfrm>
              <a:off x="14895" y="5534"/>
              <a:ext cx="57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V</a:t>
              </a:r>
              <a:endParaRPr lang="en-US"/>
            </a:p>
          </p:txBody>
        </p:sp>
        <p:sp>
          <p:nvSpPr>
            <p:cNvPr id="167" name="Text Box 166"/>
            <p:cNvSpPr txBox="1"/>
            <p:nvPr/>
          </p:nvSpPr>
          <p:spPr>
            <a:xfrm>
              <a:off x="14878" y="5973"/>
              <a:ext cx="57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O</a:t>
              </a:r>
              <a:endParaRPr lang="en-US"/>
            </a:p>
          </p:txBody>
        </p:sp>
        <p:sp>
          <p:nvSpPr>
            <p:cNvPr id="168" name="Text Box 167"/>
            <p:cNvSpPr txBox="1"/>
            <p:nvPr/>
          </p:nvSpPr>
          <p:spPr>
            <a:xfrm>
              <a:off x="14913" y="6405"/>
              <a:ext cx="57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F</a:t>
              </a:r>
              <a:endParaRPr lang="en-US"/>
            </a:p>
          </p:txBody>
        </p:sp>
        <p:sp>
          <p:nvSpPr>
            <p:cNvPr id="169" name="Text Box 168"/>
            <p:cNvSpPr txBox="1"/>
            <p:nvPr/>
          </p:nvSpPr>
          <p:spPr>
            <a:xfrm>
              <a:off x="14899" y="6844"/>
              <a:ext cx="57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P</a:t>
              </a:r>
              <a:endParaRPr lang="en-US"/>
            </a:p>
          </p:txBody>
        </p:sp>
      </p:grpSp>
      <p:sp>
        <p:nvSpPr>
          <p:cNvPr id="158" name="Text Box 157"/>
          <p:cNvSpPr txBox="1"/>
          <p:nvPr/>
        </p:nvSpPr>
        <p:spPr>
          <a:xfrm>
            <a:off x="1481455" y="5512435"/>
            <a:ext cx="37547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sz="1400"/>
              <a:t>* </a:t>
            </a:r>
            <a:r>
              <a:rPr lang="en-US" sz="1400" i="1"/>
              <a:t>Here, we use a Transformer as an example, but the method is architecture-agnostic.</a:t>
            </a:r>
            <a:endParaRPr lang="en-US" sz="1400" i="1"/>
          </a:p>
        </p:txBody>
      </p:sp>
      <p:cxnSp>
        <p:nvCxnSpPr>
          <p:cNvPr id="8" name="Straight Connector 7"/>
          <p:cNvCxnSpPr>
            <a:stCxn id="136" idx="1"/>
          </p:cNvCxnSpPr>
          <p:nvPr/>
        </p:nvCxnSpPr>
        <p:spPr>
          <a:xfrm flipH="1">
            <a:off x="4743450" y="3401060"/>
            <a:ext cx="936625" cy="909955"/>
          </a:xfrm>
          <a:prstGeom prst="line">
            <a:avLst/>
          </a:prstGeom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2490470" y="2988310"/>
            <a:ext cx="2606675" cy="1659890"/>
          </a:xfrm>
          <a:prstGeom prst="round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649855" y="3313430"/>
            <a:ext cx="2265680" cy="2584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chemeClr val="tx1"/>
                </a:solidFill>
              </a:rPr>
              <a:t>Transformer Block L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522345" y="3985260"/>
            <a:ext cx="459740" cy="2901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en-US"/>
              <a:t>...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649855" y="3698875"/>
            <a:ext cx="2265680" cy="2584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chemeClr val="tx1"/>
                </a:solidFill>
              </a:rPr>
              <a:t>Transformer Block L-1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2649855" y="4275455"/>
            <a:ext cx="2265680" cy="258445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 b="1">
                <a:solidFill>
                  <a:schemeClr val="tx1"/>
                </a:solidFill>
              </a:rPr>
              <a:t>Transformer Block 1</a:t>
            </a:r>
            <a:endParaRPr lang="en-US" sz="1200" b="1">
              <a:solidFill>
                <a:schemeClr val="tx1"/>
              </a:solidFill>
            </a:endParaRPr>
          </a:p>
        </p:txBody>
      </p:sp>
      <p:sp>
        <p:nvSpPr>
          <p:cNvPr id="111" name="Rectangles 110"/>
          <p:cNvSpPr/>
          <p:nvPr/>
        </p:nvSpPr>
        <p:spPr>
          <a:xfrm>
            <a:off x="2713355" y="2462530"/>
            <a:ext cx="148590" cy="1149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2" name="Rectangles 111"/>
          <p:cNvSpPr/>
          <p:nvPr/>
        </p:nvSpPr>
        <p:spPr>
          <a:xfrm>
            <a:off x="2861945" y="2462530"/>
            <a:ext cx="148590" cy="1149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3" name="Rectangles 112"/>
          <p:cNvSpPr/>
          <p:nvPr/>
        </p:nvSpPr>
        <p:spPr>
          <a:xfrm>
            <a:off x="3011170" y="2462530"/>
            <a:ext cx="148590" cy="1149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4" name="Rectangles 113"/>
          <p:cNvSpPr/>
          <p:nvPr/>
        </p:nvSpPr>
        <p:spPr>
          <a:xfrm>
            <a:off x="4374515" y="2462530"/>
            <a:ext cx="148590" cy="1149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5" name="Rectangles 114"/>
          <p:cNvSpPr/>
          <p:nvPr/>
        </p:nvSpPr>
        <p:spPr>
          <a:xfrm>
            <a:off x="4522470" y="2462530"/>
            <a:ext cx="148590" cy="1149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6" name="Rectangles 115"/>
          <p:cNvSpPr/>
          <p:nvPr/>
        </p:nvSpPr>
        <p:spPr>
          <a:xfrm>
            <a:off x="4667250" y="2462530"/>
            <a:ext cx="148590" cy="1149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7" name="Rectangles 116"/>
          <p:cNvSpPr/>
          <p:nvPr/>
        </p:nvSpPr>
        <p:spPr>
          <a:xfrm>
            <a:off x="3820795" y="2465070"/>
            <a:ext cx="148590" cy="1149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8" name="Rectangles 117"/>
          <p:cNvSpPr/>
          <p:nvPr/>
        </p:nvSpPr>
        <p:spPr>
          <a:xfrm>
            <a:off x="3969385" y="2465070"/>
            <a:ext cx="148590" cy="1149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9" name="Rectangles 118"/>
          <p:cNvSpPr/>
          <p:nvPr/>
        </p:nvSpPr>
        <p:spPr>
          <a:xfrm>
            <a:off x="4113530" y="2465070"/>
            <a:ext cx="148590" cy="1149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0" name="Rectangles 119"/>
          <p:cNvSpPr/>
          <p:nvPr/>
        </p:nvSpPr>
        <p:spPr>
          <a:xfrm>
            <a:off x="3267075" y="2465070"/>
            <a:ext cx="148590" cy="1149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1" name="Rectangles 120"/>
          <p:cNvSpPr/>
          <p:nvPr/>
        </p:nvSpPr>
        <p:spPr>
          <a:xfrm>
            <a:off x="3415665" y="2465070"/>
            <a:ext cx="148590" cy="1149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2" name="Rectangles 121"/>
          <p:cNvSpPr/>
          <p:nvPr/>
        </p:nvSpPr>
        <p:spPr>
          <a:xfrm>
            <a:off x="3564890" y="2465070"/>
            <a:ext cx="148590" cy="1149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23" name="Straight Arrow Connector 122"/>
          <p:cNvCxnSpPr/>
          <p:nvPr/>
        </p:nvCxnSpPr>
        <p:spPr>
          <a:xfrm flipV="1">
            <a:off x="2936240" y="2585085"/>
            <a:ext cx="0" cy="3924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3490595" y="2585085"/>
            <a:ext cx="0" cy="3924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V="1">
            <a:off x="4043680" y="2585085"/>
            <a:ext cx="0" cy="3924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4597400" y="2585085"/>
            <a:ext cx="0" cy="3924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 flipV="1">
            <a:off x="4869815" y="4551045"/>
            <a:ext cx="870585" cy="491490"/>
          </a:xfrm>
          <a:prstGeom prst="line">
            <a:avLst/>
          </a:prstGeom>
          <a:ln w="19050" cap="flat" cmpd="sng" algn="ctr">
            <a:solidFill>
              <a:schemeClr val="tx1">
                <a:lumMod val="65000"/>
                <a:lumOff val="35000"/>
              </a:schemeClr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7" name="Text Box 136"/>
          <p:cNvSpPr txBox="1"/>
          <p:nvPr/>
        </p:nvSpPr>
        <p:spPr>
          <a:xfrm>
            <a:off x="3160395" y="3014345"/>
            <a:ext cx="16776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/>
              <a:t>Layer </a:t>
            </a:r>
            <a:r>
              <a:rPr lang="en-US" sz="1400" b="1">
                <a:sym typeface="+mn-ea"/>
              </a:rPr>
              <a:t>Set</a:t>
            </a:r>
            <a:endParaRPr lang="en-US" sz="1400" b="1"/>
          </a:p>
        </p:txBody>
      </p:sp>
      <p:pic>
        <p:nvPicPr>
          <p:cNvPr id="138" name="334E55B0-647D-440b-865C-3EC943EB4CBC-30" descr="wpsoff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7190" y="3080385"/>
            <a:ext cx="133985" cy="161925"/>
          </a:xfrm>
          <a:prstGeom prst="rect">
            <a:avLst/>
          </a:prstGeom>
        </p:spPr>
      </p:pic>
      <p:grpSp>
        <p:nvGrpSpPr>
          <p:cNvPr id="162" name="Group 161"/>
          <p:cNvGrpSpPr/>
          <p:nvPr/>
        </p:nvGrpSpPr>
        <p:grpSpPr>
          <a:xfrm>
            <a:off x="5680075" y="3247390"/>
            <a:ext cx="1355090" cy="1782445"/>
            <a:chOff x="1322" y="5114"/>
            <a:chExt cx="2134" cy="2807"/>
          </a:xfrm>
        </p:grpSpPr>
        <p:grpSp>
          <p:nvGrpSpPr>
            <p:cNvPr id="127" name="Group 126"/>
            <p:cNvGrpSpPr/>
            <p:nvPr/>
          </p:nvGrpSpPr>
          <p:grpSpPr>
            <a:xfrm rot="0">
              <a:off x="1402" y="5629"/>
              <a:ext cx="1863" cy="2292"/>
              <a:chOff x="611" y="3548"/>
              <a:chExt cx="2704" cy="2536"/>
            </a:xfrm>
          </p:grpSpPr>
          <p:sp>
            <p:nvSpPr>
              <p:cNvPr id="128" name="Rectangles 127"/>
              <p:cNvSpPr/>
              <p:nvPr/>
            </p:nvSpPr>
            <p:spPr>
              <a:xfrm>
                <a:off x="611" y="3548"/>
                <a:ext cx="2704" cy="2536"/>
              </a:xfrm>
              <a:prstGeom prst="rect">
                <a:avLst/>
              </a:prstGeom>
              <a:solidFill>
                <a:schemeClr val="bg1">
                  <a:lumMod val="85000"/>
                  <a:alpha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29" name="Rounded Rectangle 128"/>
              <p:cNvSpPr/>
              <p:nvPr/>
            </p:nvSpPr>
            <p:spPr>
              <a:xfrm>
                <a:off x="679" y="3688"/>
                <a:ext cx="2568" cy="282"/>
              </a:xfrm>
              <a:prstGeom prst="roundRect">
                <a:avLst/>
              </a:prstGeom>
              <a:solidFill>
                <a:srgbClr val="7030A0">
                  <a:alpha val="25000"/>
                </a:srgb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900" b="1">
                    <a:solidFill>
                      <a:schemeClr val="tx1"/>
                    </a:solidFill>
                  </a:rPr>
                  <a:t>K</a:t>
                </a:r>
                <a:endParaRPr lang="en-US" sz="9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Rounded Rectangle 129"/>
              <p:cNvSpPr/>
              <p:nvPr/>
            </p:nvSpPr>
            <p:spPr>
              <a:xfrm>
                <a:off x="679" y="4087"/>
                <a:ext cx="2568" cy="282"/>
              </a:xfrm>
              <a:prstGeom prst="roundRect">
                <a:avLst/>
              </a:prstGeom>
              <a:solidFill>
                <a:srgbClr val="7030A0">
                  <a:alpha val="25000"/>
                </a:srgb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900" b="1">
                    <a:solidFill>
                      <a:schemeClr val="tx1"/>
                    </a:solidFill>
                  </a:rPr>
                  <a:t>Q</a:t>
                </a:r>
                <a:endParaRPr lang="en-US" sz="9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679" y="4482"/>
                <a:ext cx="2568" cy="282"/>
              </a:xfrm>
              <a:prstGeom prst="roundRect">
                <a:avLst/>
              </a:prstGeom>
              <a:solidFill>
                <a:srgbClr val="7030A0">
                  <a:alpha val="25000"/>
                </a:srgb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900" b="1">
                    <a:solidFill>
                      <a:schemeClr val="tx1"/>
                    </a:solidFill>
                  </a:rPr>
                  <a:t>V</a:t>
                </a:r>
                <a:endParaRPr lang="en-US" sz="9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2" name="Rounded Rectangle 131"/>
              <p:cNvSpPr/>
              <p:nvPr/>
            </p:nvSpPr>
            <p:spPr>
              <a:xfrm>
                <a:off x="679" y="4889"/>
                <a:ext cx="2568" cy="282"/>
              </a:xfrm>
              <a:prstGeom prst="roundRect">
                <a:avLst/>
              </a:prstGeom>
              <a:solidFill>
                <a:srgbClr val="7030A0">
                  <a:alpha val="25000"/>
                </a:srgb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900" b="1">
                    <a:solidFill>
                      <a:schemeClr val="tx1"/>
                    </a:solidFill>
                  </a:rPr>
                  <a:t>O</a:t>
                </a:r>
                <a:endParaRPr lang="en-US" sz="9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679" y="5288"/>
                <a:ext cx="2568" cy="282"/>
              </a:xfrm>
              <a:prstGeom prst="roundRect">
                <a:avLst/>
              </a:prstGeom>
              <a:solidFill>
                <a:srgbClr val="7030A0">
                  <a:alpha val="25000"/>
                </a:srgb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900" b="1">
                    <a:solidFill>
                      <a:schemeClr val="tx1"/>
                    </a:solidFill>
                  </a:rPr>
                  <a:t>F</a:t>
                </a:r>
                <a:endParaRPr lang="en-US" sz="900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679" y="5683"/>
                <a:ext cx="2568" cy="282"/>
              </a:xfrm>
              <a:prstGeom prst="roundRect">
                <a:avLst/>
              </a:prstGeom>
              <a:solidFill>
                <a:srgbClr val="7030A0">
                  <a:alpha val="25000"/>
                </a:srgbClr>
              </a:solidFill>
              <a:ln w="127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900" b="1">
                    <a:solidFill>
                      <a:schemeClr val="tx1"/>
                    </a:solidFill>
                  </a:rPr>
                  <a:t>P</a:t>
                </a:r>
                <a:endParaRPr lang="en-US" sz="900" b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6" name="Text Box 135"/>
            <p:cNvSpPr txBox="1"/>
            <p:nvPr/>
          </p:nvSpPr>
          <p:spPr>
            <a:xfrm>
              <a:off x="1322" y="5114"/>
              <a:ext cx="213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1400" b="1"/>
                <a:t>Module Set</a:t>
              </a:r>
              <a:endParaRPr lang="en-US" sz="1400" b="1"/>
            </a:p>
          </p:txBody>
        </p:sp>
        <p:pic>
          <p:nvPicPr>
            <p:cNvPr id="139" name="334E55B0-647D-440b-865C-3EC943EB4CBC-31" descr="/Users/yaotong/Library/Containers/com.kingsoft.wpsoffice.mac/Data/tmp/wpsoffice.TQYWQCwpsoffic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59" y="5267"/>
              <a:ext cx="276" cy="200"/>
            </a:xfrm>
            <a:prstGeom prst="rect">
              <a:avLst/>
            </a:prstGeom>
          </p:spPr>
        </p:pic>
      </p:grpSp>
      <p:sp>
        <p:nvSpPr>
          <p:cNvPr id="140" name="Rectangles 139"/>
          <p:cNvSpPr/>
          <p:nvPr/>
        </p:nvSpPr>
        <p:spPr>
          <a:xfrm>
            <a:off x="889635" y="2372360"/>
            <a:ext cx="1678305" cy="615950"/>
          </a:xfrm>
          <a:prstGeom prst="rect">
            <a:avLst/>
          </a:prstGeom>
          <a:solidFill>
            <a:schemeClr val="bg1">
              <a:lumMod val="85000"/>
              <a:alpha val="48000"/>
            </a:schemeClr>
          </a:solidFill>
          <a:ln w="762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 b="1">
                <a:solidFill>
                  <a:schemeClr val="tx1"/>
                </a:solidFill>
              </a:rPr>
              <a:t>Transformer </a:t>
            </a:r>
            <a:r>
              <a:rPr lang="en-US" sz="1600" b="1">
                <a:solidFill>
                  <a:schemeClr val="tx1"/>
                </a:solidFill>
                <a:sym typeface="+mn-ea"/>
              </a:rPr>
              <a:t>Example *</a:t>
            </a:r>
            <a:endParaRPr lang="en-US" sz="1600" b="1">
              <a:solidFill>
                <a:schemeClr val="tx1"/>
              </a:solidFill>
            </a:endParaRPr>
          </a:p>
        </p:txBody>
      </p:sp>
      <p:grpSp>
        <p:nvGrpSpPr>
          <p:cNvPr id="141" name="Group 140"/>
          <p:cNvGrpSpPr/>
          <p:nvPr/>
        </p:nvGrpSpPr>
        <p:grpSpPr>
          <a:xfrm rot="10800000">
            <a:off x="2713355" y="4656455"/>
            <a:ext cx="2102485" cy="514985"/>
            <a:chOff x="3158" y="4691"/>
            <a:chExt cx="3311" cy="811"/>
          </a:xfrm>
        </p:grpSpPr>
        <p:sp>
          <p:nvSpPr>
            <p:cNvPr id="142" name="Rectangles 141"/>
            <p:cNvSpPr/>
            <p:nvPr/>
          </p:nvSpPr>
          <p:spPr>
            <a:xfrm>
              <a:off x="3158" y="4691"/>
              <a:ext cx="234" cy="1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3" name="Rectangles 142"/>
            <p:cNvSpPr/>
            <p:nvPr/>
          </p:nvSpPr>
          <p:spPr>
            <a:xfrm>
              <a:off x="3392" y="4691"/>
              <a:ext cx="234" cy="1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4" name="Rectangles 143"/>
            <p:cNvSpPr/>
            <p:nvPr/>
          </p:nvSpPr>
          <p:spPr>
            <a:xfrm>
              <a:off x="3627" y="4691"/>
              <a:ext cx="234" cy="1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Rectangles 144"/>
            <p:cNvSpPr/>
            <p:nvPr/>
          </p:nvSpPr>
          <p:spPr>
            <a:xfrm>
              <a:off x="5774" y="4691"/>
              <a:ext cx="234" cy="1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6" name="Rectangles 145"/>
            <p:cNvSpPr/>
            <p:nvPr/>
          </p:nvSpPr>
          <p:spPr>
            <a:xfrm>
              <a:off x="6007" y="4691"/>
              <a:ext cx="234" cy="1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7" name="Rectangles 146"/>
            <p:cNvSpPr/>
            <p:nvPr/>
          </p:nvSpPr>
          <p:spPr>
            <a:xfrm>
              <a:off x="6235" y="4691"/>
              <a:ext cx="234" cy="1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0" name="Rectangles 149"/>
            <p:cNvSpPr/>
            <p:nvPr/>
          </p:nvSpPr>
          <p:spPr>
            <a:xfrm>
              <a:off x="4902" y="4695"/>
              <a:ext cx="234" cy="1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1" name="Rectangles 150"/>
            <p:cNvSpPr/>
            <p:nvPr/>
          </p:nvSpPr>
          <p:spPr>
            <a:xfrm>
              <a:off x="5136" y="4695"/>
              <a:ext cx="234" cy="1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2" name="Rectangles 151"/>
            <p:cNvSpPr/>
            <p:nvPr/>
          </p:nvSpPr>
          <p:spPr>
            <a:xfrm>
              <a:off x="5363" y="4695"/>
              <a:ext cx="234" cy="1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3" name="Rectangles 152"/>
            <p:cNvSpPr/>
            <p:nvPr/>
          </p:nvSpPr>
          <p:spPr>
            <a:xfrm>
              <a:off x="4030" y="4695"/>
              <a:ext cx="234" cy="1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4" name="Rectangles 153"/>
            <p:cNvSpPr/>
            <p:nvPr/>
          </p:nvSpPr>
          <p:spPr>
            <a:xfrm>
              <a:off x="4264" y="4695"/>
              <a:ext cx="234" cy="1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5" name="Rectangles 154"/>
            <p:cNvSpPr/>
            <p:nvPr/>
          </p:nvSpPr>
          <p:spPr>
            <a:xfrm>
              <a:off x="4499" y="4695"/>
              <a:ext cx="234" cy="18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 cmpd="sng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156" name="Straight Arrow Connector 155"/>
            <p:cNvCxnSpPr/>
            <p:nvPr/>
          </p:nvCxnSpPr>
          <p:spPr>
            <a:xfrm flipV="1">
              <a:off x="3509" y="4884"/>
              <a:ext cx="0" cy="61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 w="med" len="lg"/>
              <a:tailEnd type="non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V="1">
              <a:off x="4382" y="4884"/>
              <a:ext cx="0" cy="61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 w="med" len="lg"/>
              <a:tailEnd type="non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V="1">
              <a:off x="5253" y="4884"/>
              <a:ext cx="0" cy="61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 w="med" len="lg"/>
              <a:tailEnd type="non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 flipV="1">
              <a:off x="6125" y="4884"/>
              <a:ext cx="0" cy="618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 w="med" len="lg"/>
              <a:tailEnd type="non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ym typeface="+mn-ea"/>
              </a:rPr>
              <a:t>Purifying backdoored models via Guided Model Merging</a:t>
            </a:r>
            <a:endParaRPr lang="en-US" sz="3200"/>
          </a:p>
        </p:txBody>
      </p:sp>
      <p:sp>
        <p:nvSpPr>
          <p:cNvPr id="20" name="Title 1"/>
          <p:cNvSpPr>
            <a:spLocks noGrp="1"/>
          </p:cNvSpPr>
          <p:nvPr/>
        </p:nvSpPr>
        <p:spPr>
          <a:xfrm>
            <a:off x="647700" y="1244600"/>
            <a:ext cx="11419840" cy="103441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>
                <a:sym typeface="+mn-ea"/>
              </a:rPr>
              <a:t>Use simple heuristics to extract proxy datasets.</a:t>
            </a:r>
            <a:endParaRPr lang="en-US" sz="2800">
              <a:sym typeface="+mn-ea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224530" y="4616450"/>
            <a:ext cx="2677160" cy="1671955"/>
            <a:chOff x="693" y="7516"/>
            <a:chExt cx="4216" cy="2633"/>
          </a:xfrm>
        </p:grpSpPr>
        <p:pic>
          <p:nvPicPr>
            <p:cNvPr id="6" name="Picture 5" descr="noun-data-802942"/>
            <p:cNvPicPr>
              <a:picLocks noChangeAspect="1"/>
            </p:cNvPicPr>
            <p:nvPr/>
          </p:nvPicPr>
          <p:blipFill>
            <a:blip r:embed="rId1"/>
            <a:srcRect l="14472" t="7102" r="15296" b="20991"/>
            <a:stretch>
              <a:fillRect/>
            </a:stretch>
          </p:blipFill>
          <p:spPr>
            <a:xfrm>
              <a:off x="1664" y="8166"/>
              <a:ext cx="1147" cy="1295"/>
            </a:xfrm>
            <a:prstGeom prst="rect">
              <a:avLst/>
            </a:prstGeom>
          </p:spPr>
        </p:pic>
        <p:pic>
          <p:nvPicPr>
            <p:cNvPr id="8" name="334E55B0-647D-440b-865C-3EC943EB4CBC-4" descr="wpsoffic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1" y="7516"/>
              <a:ext cx="1290" cy="409"/>
            </a:xfrm>
            <a:prstGeom prst="rect">
              <a:avLst/>
            </a:prstGeom>
          </p:spPr>
        </p:pic>
        <p:sp>
          <p:nvSpPr>
            <p:cNvPr id="11" name="Text Box 10"/>
            <p:cNvSpPr txBox="1"/>
            <p:nvPr/>
          </p:nvSpPr>
          <p:spPr>
            <a:xfrm>
              <a:off x="693" y="9569"/>
              <a:ext cx="421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/>
                <a:t>e.g., randm sampling</a:t>
              </a:r>
              <a:endParaRPr lang="en-US" b="1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7985" y="4610100"/>
            <a:ext cx="2228850" cy="1913890"/>
            <a:chOff x="5374" y="7571"/>
            <a:chExt cx="3510" cy="3014"/>
          </a:xfrm>
        </p:grpSpPr>
        <p:pic>
          <p:nvPicPr>
            <p:cNvPr id="7" name="Picture 6" descr="noun-database-1861802"/>
            <p:cNvPicPr/>
            <p:nvPr/>
          </p:nvPicPr>
          <p:blipFill>
            <a:blip r:embed="rId3"/>
            <a:srcRect l="19639" t="3009" r="19769" b="17028"/>
            <a:stretch>
              <a:fillRect/>
            </a:stretch>
          </p:blipFill>
          <p:spPr>
            <a:xfrm>
              <a:off x="5961" y="8285"/>
              <a:ext cx="1147" cy="1227"/>
            </a:xfrm>
            <a:prstGeom prst="rect">
              <a:avLst/>
            </a:prstGeom>
          </p:spPr>
        </p:pic>
        <p:pic>
          <p:nvPicPr>
            <p:cNvPr id="10" name="334E55B0-647D-440b-865C-3EC943EB4CBC-5" descr="/Users/yaotong/Library/Containers/com.kingsoft.wpsoffice.mac/Data/tmp/wpsoffice.FFhKXcwpsoffic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0" y="7571"/>
              <a:ext cx="1290" cy="403"/>
            </a:xfrm>
            <a:prstGeom prst="rect">
              <a:avLst/>
            </a:prstGeom>
          </p:spPr>
        </p:pic>
        <p:sp>
          <p:nvSpPr>
            <p:cNvPr id="12" name="Text Box 11"/>
            <p:cNvSpPr txBox="1"/>
            <p:nvPr/>
          </p:nvSpPr>
          <p:spPr>
            <a:xfrm>
              <a:off x="5374" y="9569"/>
              <a:ext cx="35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/>
                <a:t>e.g., </a:t>
              </a:r>
              <a:r>
                <a:rPr lang="en-US" b="1">
                  <a:sym typeface="+mn-ea"/>
                </a:rPr>
                <a:t>Confidence-based heuristics</a:t>
              </a:r>
              <a:endParaRPr lang="en-US" b="1"/>
            </a:p>
          </p:txBody>
        </p:sp>
      </p:grpSp>
      <p:sp>
        <p:nvSpPr>
          <p:cNvPr id="15" name="Text Box 14"/>
          <p:cNvSpPr txBox="1"/>
          <p:nvPr/>
        </p:nvSpPr>
        <p:spPr>
          <a:xfrm>
            <a:off x="1847850" y="2233295"/>
            <a:ext cx="170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Training Data</a:t>
            </a:r>
            <a:endParaRPr lang="en-US" b="1"/>
          </a:p>
        </p:txBody>
      </p:sp>
      <p:pic>
        <p:nvPicPr>
          <p:cNvPr id="16" name="Picture 15" descr="noun-big-data-7246160"/>
          <p:cNvPicPr>
            <a:picLocks noChangeAspect="1"/>
          </p:cNvPicPr>
          <p:nvPr/>
        </p:nvPicPr>
        <p:blipFill>
          <a:blip r:embed="rId5"/>
          <a:srcRect b="13942"/>
          <a:stretch>
            <a:fillRect/>
          </a:stretch>
        </p:blipFill>
        <p:spPr>
          <a:xfrm>
            <a:off x="1927860" y="2813050"/>
            <a:ext cx="1540510" cy="1326515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1229360" y="3707765"/>
            <a:ext cx="800735" cy="727075"/>
          </a:xfrm>
          <a:prstGeom prst="line">
            <a:avLst/>
          </a:prstGeom>
          <a:solidFill>
            <a:srgbClr val="CAEAFF"/>
          </a:solidFill>
          <a:ln w="41275" cap="flat" cmpd="sng">
            <a:solidFill>
              <a:schemeClr val="accent4"/>
            </a:solidFill>
            <a:prstDash val="sys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50260" y="3717290"/>
            <a:ext cx="836930" cy="717550"/>
          </a:xfrm>
          <a:prstGeom prst="line">
            <a:avLst/>
          </a:prstGeom>
          <a:solidFill>
            <a:srgbClr val="CAEAFF"/>
          </a:solidFill>
          <a:ln w="41275" cap="flat" cmpd="sng">
            <a:solidFill>
              <a:schemeClr val="accent4"/>
            </a:solidFill>
            <a:prstDash val="sys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sp>
        <p:nvSpPr>
          <p:cNvPr id="9" name="Rectangles 8"/>
          <p:cNvSpPr/>
          <p:nvPr/>
        </p:nvSpPr>
        <p:spPr>
          <a:xfrm>
            <a:off x="10192385" y="3049905"/>
            <a:ext cx="1281430" cy="42735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6091555" y="2167890"/>
            <a:ext cx="38817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Capture the trade-off between the </a:t>
            </a:r>
            <a:r>
              <a:rPr lang="en-US" b="1">
                <a:sym typeface="+mn-ea"/>
              </a:rPr>
              <a:t>backdoor removal </a:t>
            </a:r>
            <a:r>
              <a:rPr lang="en-US" b="1"/>
              <a:t>and </a:t>
            </a:r>
            <a:r>
              <a:rPr lang="en-US" b="1">
                <a:sym typeface="+mn-ea"/>
              </a:rPr>
              <a:t>utility</a:t>
            </a:r>
            <a:endParaRPr lang="en-US" b="1"/>
          </a:p>
        </p:txBody>
      </p:sp>
      <p:cxnSp>
        <p:nvCxnSpPr>
          <p:cNvPr id="22" name="Curved Connector 21"/>
          <p:cNvCxnSpPr>
            <a:stCxn id="27" idx="2"/>
            <a:endCxn id="10" idx="0"/>
          </p:cNvCxnSpPr>
          <p:nvPr/>
        </p:nvCxnSpPr>
        <p:spPr>
          <a:xfrm rot="5400000">
            <a:off x="4018915" y="602615"/>
            <a:ext cx="1132840" cy="6882130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9" idx="2"/>
            <a:endCxn id="8" idx="0"/>
          </p:cNvCxnSpPr>
          <p:nvPr/>
        </p:nvCxnSpPr>
        <p:spPr>
          <a:xfrm rot="5400000">
            <a:off x="6926898" y="710248"/>
            <a:ext cx="1139190" cy="6673215"/>
          </a:xfrm>
          <a:prstGeom prst="curvedConnector3">
            <a:avLst>
              <a:gd name="adj1" fmla="val 49972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Text Box 24"/>
          <p:cNvSpPr txBox="1"/>
          <p:nvPr/>
        </p:nvSpPr>
        <p:spPr>
          <a:xfrm>
            <a:off x="5328285" y="4248150"/>
            <a:ext cx="4269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Performance drop (victim - merged)</a:t>
            </a:r>
            <a:endParaRPr lang="en-US" b="1">
              <a:solidFill>
                <a:srgbClr val="C00000"/>
              </a:solidFill>
            </a:endParaRPr>
          </a:p>
        </p:txBody>
      </p:sp>
      <p:pic>
        <p:nvPicPr>
          <p:cNvPr id="26" name="334E55B0-647D-440b-865C-3EC943EB4CBC-6" descr="wpsoffic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535" y="3140075"/>
            <a:ext cx="5412105" cy="329565"/>
          </a:xfrm>
          <a:prstGeom prst="rect">
            <a:avLst/>
          </a:prstGeom>
        </p:spPr>
      </p:pic>
      <p:sp>
        <p:nvSpPr>
          <p:cNvPr id="27" name="Rectangles 26"/>
          <p:cNvSpPr/>
          <p:nvPr/>
        </p:nvSpPr>
        <p:spPr>
          <a:xfrm>
            <a:off x="7354570" y="3049905"/>
            <a:ext cx="1343660" cy="427355"/>
          </a:xfrm>
          <a:prstGeom prst="rect">
            <a:avLst/>
          </a:prstGeom>
          <a:noFill/>
          <a:ln w="38100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11</a:t>
            </a:r>
            <a:endParaRPr lang="en-US" altLang="zh-CN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ym typeface="+mn-ea"/>
              </a:rPr>
              <a:t>Purifying backdoored models via Guided Model Merging</a:t>
            </a:r>
            <a:endParaRPr lang="en-US" sz="3200"/>
          </a:p>
        </p:txBody>
      </p:sp>
      <p:pic>
        <p:nvPicPr>
          <p:cNvPr id="6" name="Picture 5" descr="Screenshot 2025-10-04 at 16.19.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735" y="2045335"/>
            <a:ext cx="4992370" cy="754380"/>
          </a:xfrm>
          <a:prstGeom prst="rect">
            <a:avLst/>
          </a:prstGeom>
        </p:spPr>
      </p:pic>
      <p:grpSp>
        <p:nvGrpSpPr>
          <p:cNvPr id="148" name="Group 147"/>
          <p:cNvGrpSpPr/>
          <p:nvPr/>
        </p:nvGrpSpPr>
        <p:grpSpPr>
          <a:xfrm>
            <a:off x="1296035" y="2961640"/>
            <a:ext cx="2522220" cy="1596390"/>
            <a:chOff x="1458" y="2476"/>
            <a:chExt cx="4085" cy="2368"/>
          </a:xfrm>
        </p:grpSpPr>
        <p:sp>
          <p:nvSpPr>
            <p:cNvPr id="2" name="Rectangles 1"/>
            <p:cNvSpPr/>
            <p:nvPr/>
          </p:nvSpPr>
          <p:spPr>
            <a:xfrm>
              <a:off x="1458" y="289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Rectangles 2"/>
            <p:cNvSpPr/>
            <p:nvPr/>
          </p:nvSpPr>
          <p:spPr>
            <a:xfrm>
              <a:off x="1458" y="330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1458" y="371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1458" y="412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1458" y="248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Rectangles 14"/>
            <p:cNvSpPr/>
            <p:nvPr/>
          </p:nvSpPr>
          <p:spPr>
            <a:xfrm>
              <a:off x="1458" y="453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1981" y="289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Rectangles 17"/>
            <p:cNvSpPr/>
            <p:nvPr/>
          </p:nvSpPr>
          <p:spPr>
            <a:xfrm>
              <a:off x="1981" y="330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Rectangles 18"/>
            <p:cNvSpPr/>
            <p:nvPr/>
          </p:nvSpPr>
          <p:spPr>
            <a:xfrm>
              <a:off x="1981" y="371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Rectangles 19"/>
            <p:cNvSpPr/>
            <p:nvPr/>
          </p:nvSpPr>
          <p:spPr>
            <a:xfrm>
              <a:off x="1981" y="412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1981" y="248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1981" y="453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Rectangles 25"/>
            <p:cNvSpPr/>
            <p:nvPr/>
          </p:nvSpPr>
          <p:spPr>
            <a:xfrm>
              <a:off x="2504" y="2886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Rectangles 26"/>
            <p:cNvSpPr/>
            <p:nvPr/>
          </p:nvSpPr>
          <p:spPr>
            <a:xfrm>
              <a:off x="2504" y="3296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2504" y="3706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2504" y="4116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Rectangles 29"/>
            <p:cNvSpPr/>
            <p:nvPr/>
          </p:nvSpPr>
          <p:spPr>
            <a:xfrm>
              <a:off x="2504" y="2476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Rectangles 30"/>
            <p:cNvSpPr/>
            <p:nvPr/>
          </p:nvSpPr>
          <p:spPr>
            <a:xfrm>
              <a:off x="2504" y="4526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3027" y="289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Rectangles 32"/>
            <p:cNvSpPr/>
            <p:nvPr/>
          </p:nvSpPr>
          <p:spPr>
            <a:xfrm>
              <a:off x="3027" y="330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Rectangles 33"/>
            <p:cNvSpPr/>
            <p:nvPr/>
          </p:nvSpPr>
          <p:spPr>
            <a:xfrm>
              <a:off x="3027" y="371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Rectangles 34"/>
            <p:cNvSpPr/>
            <p:nvPr/>
          </p:nvSpPr>
          <p:spPr>
            <a:xfrm>
              <a:off x="3027" y="412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Rectangles 35"/>
            <p:cNvSpPr/>
            <p:nvPr/>
          </p:nvSpPr>
          <p:spPr>
            <a:xfrm>
              <a:off x="3027" y="248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Rectangles 36"/>
            <p:cNvSpPr/>
            <p:nvPr/>
          </p:nvSpPr>
          <p:spPr>
            <a:xfrm>
              <a:off x="3027" y="453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" name="Rectangles 37"/>
            <p:cNvSpPr/>
            <p:nvPr/>
          </p:nvSpPr>
          <p:spPr>
            <a:xfrm>
              <a:off x="3550" y="289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Rectangles 38"/>
            <p:cNvSpPr/>
            <p:nvPr/>
          </p:nvSpPr>
          <p:spPr>
            <a:xfrm>
              <a:off x="3550" y="330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Rectangles 39"/>
            <p:cNvSpPr/>
            <p:nvPr/>
          </p:nvSpPr>
          <p:spPr>
            <a:xfrm>
              <a:off x="3550" y="371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Rectangles 40"/>
            <p:cNvSpPr/>
            <p:nvPr/>
          </p:nvSpPr>
          <p:spPr>
            <a:xfrm>
              <a:off x="3550" y="412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3550" y="248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Rectangles 42"/>
            <p:cNvSpPr/>
            <p:nvPr/>
          </p:nvSpPr>
          <p:spPr>
            <a:xfrm>
              <a:off x="3550" y="453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4" name="Rectangles 43"/>
            <p:cNvSpPr/>
            <p:nvPr/>
          </p:nvSpPr>
          <p:spPr>
            <a:xfrm>
              <a:off x="4073" y="289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Rectangles 44"/>
            <p:cNvSpPr/>
            <p:nvPr/>
          </p:nvSpPr>
          <p:spPr>
            <a:xfrm>
              <a:off x="4073" y="330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Rectangles 45"/>
            <p:cNvSpPr/>
            <p:nvPr/>
          </p:nvSpPr>
          <p:spPr>
            <a:xfrm>
              <a:off x="4073" y="371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Rectangles 46"/>
            <p:cNvSpPr/>
            <p:nvPr/>
          </p:nvSpPr>
          <p:spPr>
            <a:xfrm>
              <a:off x="4073" y="412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8" name="Rectangles 47"/>
            <p:cNvSpPr/>
            <p:nvPr/>
          </p:nvSpPr>
          <p:spPr>
            <a:xfrm>
              <a:off x="4073" y="248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9" name="Rectangles 48"/>
            <p:cNvSpPr/>
            <p:nvPr/>
          </p:nvSpPr>
          <p:spPr>
            <a:xfrm>
              <a:off x="4073" y="453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Rectangles 49"/>
            <p:cNvSpPr/>
            <p:nvPr/>
          </p:nvSpPr>
          <p:spPr>
            <a:xfrm>
              <a:off x="4630" y="289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Rectangles 50"/>
            <p:cNvSpPr/>
            <p:nvPr/>
          </p:nvSpPr>
          <p:spPr>
            <a:xfrm>
              <a:off x="4630" y="330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Rectangles 51"/>
            <p:cNvSpPr/>
            <p:nvPr/>
          </p:nvSpPr>
          <p:spPr>
            <a:xfrm>
              <a:off x="4630" y="371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Rectangles 52"/>
            <p:cNvSpPr/>
            <p:nvPr/>
          </p:nvSpPr>
          <p:spPr>
            <a:xfrm>
              <a:off x="4630" y="412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4630" y="248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4630" y="453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6" name="Rectangles 55"/>
            <p:cNvSpPr/>
            <p:nvPr/>
          </p:nvSpPr>
          <p:spPr>
            <a:xfrm>
              <a:off x="5153" y="2902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Rectangles 56"/>
            <p:cNvSpPr/>
            <p:nvPr/>
          </p:nvSpPr>
          <p:spPr>
            <a:xfrm>
              <a:off x="5153" y="3312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" name="Rectangles 57"/>
            <p:cNvSpPr/>
            <p:nvPr/>
          </p:nvSpPr>
          <p:spPr>
            <a:xfrm>
              <a:off x="5153" y="3722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" name="Rectangles 58"/>
            <p:cNvSpPr/>
            <p:nvPr/>
          </p:nvSpPr>
          <p:spPr>
            <a:xfrm>
              <a:off x="5153" y="4132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5153" y="2492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5153" y="4542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479290" y="2967990"/>
            <a:ext cx="2519680" cy="1598930"/>
            <a:chOff x="6445" y="2492"/>
            <a:chExt cx="4085" cy="2368"/>
          </a:xfrm>
        </p:grpSpPr>
        <p:sp>
          <p:nvSpPr>
            <p:cNvPr id="62" name="Rectangles 61"/>
            <p:cNvSpPr/>
            <p:nvPr/>
          </p:nvSpPr>
          <p:spPr>
            <a:xfrm>
              <a:off x="6445" y="290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" name="Rectangles 62"/>
            <p:cNvSpPr/>
            <p:nvPr/>
          </p:nvSpPr>
          <p:spPr>
            <a:xfrm>
              <a:off x="6445" y="331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" name="Rectangles 63"/>
            <p:cNvSpPr/>
            <p:nvPr/>
          </p:nvSpPr>
          <p:spPr>
            <a:xfrm>
              <a:off x="6445" y="372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" name="Rectangles 64"/>
            <p:cNvSpPr/>
            <p:nvPr/>
          </p:nvSpPr>
          <p:spPr>
            <a:xfrm>
              <a:off x="6445" y="413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6445" y="249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ectangles 66"/>
            <p:cNvSpPr/>
            <p:nvPr/>
          </p:nvSpPr>
          <p:spPr>
            <a:xfrm>
              <a:off x="6445" y="454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ectangles 67"/>
            <p:cNvSpPr/>
            <p:nvPr/>
          </p:nvSpPr>
          <p:spPr>
            <a:xfrm>
              <a:off x="6968" y="291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9" name="Rectangles 68"/>
            <p:cNvSpPr/>
            <p:nvPr/>
          </p:nvSpPr>
          <p:spPr>
            <a:xfrm>
              <a:off x="6968" y="332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" name="Rectangles 69"/>
            <p:cNvSpPr/>
            <p:nvPr/>
          </p:nvSpPr>
          <p:spPr>
            <a:xfrm>
              <a:off x="6968" y="373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Rectangles 70"/>
            <p:cNvSpPr/>
            <p:nvPr/>
          </p:nvSpPr>
          <p:spPr>
            <a:xfrm>
              <a:off x="6968" y="414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ectangles 71"/>
            <p:cNvSpPr/>
            <p:nvPr/>
          </p:nvSpPr>
          <p:spPr>
            <a:xfrm>
              <a:off x="6968" y="250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Rectangles 72"/>
            <p:cNvSpPr/>
            <p:nvPr/>
          </p:nvSpPr>
          <p:spPr>
            <a:xfrm>
              <a:off x="6968" y="455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4" name="Rectangles 73"/>
            <p:cNvSpPr/>
            <p:nvPr/>
          </p:nvSpPr>
          <p:spPr>
            <a:xfrm>
              <a:off x="7491" y="290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Rectangles 74"/>
            <p:cNvSpPr/>
            <p:nvPr/>
          </p:nvSpPr>
          <p:spPr>
            <a:xfrm>
              <a:off x="7491" y="331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ectangles 75"/>
            <p:cNvSpPr/>
            <p:nvPr/>
          </p:nvSpPr>
          <p:spPr>
            <a:xfrm>
              <a:off x="7491" y="372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ectangles 76"/>
            <p:cNvSpPr/>
            <p:nvPr/>
          </p:nvSpPr>
          <p:spPr>
            <a:xfrm>
              <a:off x="7491" y="413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8" name="Rectangles 77"/>
            <p:cNvSpPr/>
            <p:nvPr/>
          </p:nvSpPr>
          <p:spPr>
            <a:xfrm>
              <a:off x="7491" y="249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Rectangles 78"/>
            <p:cNvSpPr/>
            <p:nvPr/>
          </p:nvSpPr>
          <p:spPr>
            <a:xfrm>
              <a:off x="7491" y="454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0" name="Rectangles 79"/>
            <p:cNvSpPr/>
            <p:nvPr/>
          </p:nvSpPr>
          <p:spPr>
            <a:xfrm>
              <a:off x="8014" y="290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Rectangles 80"/>
            <p:cNvSpPr/>
            <p:nvPr/>
          </p:nvSpPr>
          <p:spPr>
            <a:xfrm>
              <a:off x="8014" y="331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Rectangles 81"/>
            <p:cNvSpPr/>
            <p:nvPr/>
          </p:nvSpPr>
          <p:spPr>
            <a:xfrm>
              <a:off x="8014" y="372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Rectangles 82"/>
            <p:cNvSpPr/>
            <p:nvPr/>
          </p:nvSpPr>
          <p:spPr>
            <a:xfrm>
              <a:off x="8014" y="413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Rectangles 83"/>
            <p:cNvSpPr/>
            <p:nvPr/>
          </p:nvSpPr>
          <p:spPr>
            <a:xfrm>
              <a:off x="8014" y="249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Rectangles 84"/>
            <p:cNvSpPr/>
            <p:nvPr/>
          </p:nvSpPr>
          <p:spPr>
            <a:xfrm>
              <a:off x="8014" y="454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Rectangles 85"/>
            <p:cNvSpPr/>
            <p:nvPr/>
          </p:nvSpPr>
          <p:spPr>
            <a:xfrm>
              <a:off x="8537" y="291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7" name="Rectangles 86"/>
            <p:cNvSpPr/>
            <p:nvPr/>
          </p:nvSpPr>
          <p:spPr>
            <a:xfrm>
              <a:off x="8537" y="332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8" name="Rectangles 87"/>
            <p:cNvSpPr/>
            <p:nvPr/>
          </p:nvSpPr>
          <p:spPr>
            <a:xfrm>
              <a:off x="8537" y="373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9" name="Rectangles 88"/>
            <p:cNvSpPr/>
            <p:nvPr/>
          </p:nvSpPr>
          <p:spPr>
            <a:xfrm>
              <a:off x="8537" y="414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0" name="Rectangles 89"/>
            <p:cNvSpPr/>
            <p:nvPr/>
          </p:nvSpPr>
          <p:spPr>
            <a:xfrm>
              <a:off x="8537" y="250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8537" y="455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2" name="Rectangles 91"/>
            <p:cNvSpPr/>
            <p:nvPr/>
          </p:nvSpPr>
          <p:spPr>
            <a:xfrm>
              <a:off x="9060" y="291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9060" y="332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4" name="Rectangles 93"/>
            <p:cNvSpPr/>
            <p:nvPr/>
          </p:nvSpPr>
          <p:spPr>
            <a:xfrm>
              <a:off x="9060" y="373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5" name="Rectangles 94"/>
            <p:cNvSpPr/>
            <p:nvPr/>
          </p:nvSpPr>
          <p:spPr>
            <a:xfrm>
              <a:off x="9060" y="414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6" name="Rectangles 95"/>
            <p:cNvSpPr/>
            <p:nvPr/>
          </p:nvSpPr>
          <p:spPr>
            <a:xfrm>
              <a:off x="9060" y="250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" name="Rectangles 96"/>
            <p:cNvSpPr/>
            <p:nvPr/>
          </p:nvSpPr>
          <p:spPr>
            <a:xfrm>
              <a:off x="9060" y="455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Rectangles 97"/>
            <p:cNvSpPr/>
            <p:nvPr/>
          </p:nvSpPr>
          <p:spPr>
            <a:xfrm>
              <a:off x="9617" y="291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9617" y="332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9617" y="373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1" name="Rectangles 100"/>
            <p:cNvSpPr/>
            <p:nvPr/>
          </p:nvSpPr>
          <p:spPr>
            <a:xfrm>
              <a:off x="9617" y="414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2" name="Rectangles 101"/>
            <p:cNvSpPr/>
            <p:nvPr/>
          </p:nvSpPr>
          <p:spPr>
            <a:xfrm>
              <a:off x="9617" y="250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3" name="Rectangles 102"/>
            <p:cNvSpPr/>
            <p:nvPr/>
          </p:nvSpPr>
          <p:spPr>
            <a:xfrm>
              <a:off x="9617" y="455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4" name="Rectangles 103"/>
            <p:cNvSpPr/>
            <p:nvPr/>
          </p:nvSpPr>
          <p:spPr>
            <a:xfrm>
              <a:off x="10140" y="291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5" name="Rectangles 104"/>
            <p:cNvSpPr/>
            <p:nvPr/>
          </p:nvSpPr>
          <p:spPr>
            <a:xfrm>
              <a:off x="10140" y="332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6" name="Rectangles 105"/>
            <p:cNvSpPr/>
            <p:nvPr/>
          </p:nvSpPr>
          <p:spPr>
            <a:xfrm>
              <a:off x="10140" y="373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7" name="Rectangles 106"/>
            <p:cNvSpPr/>
            <p:nvPr/>
          </p:nvSpPr>
          <p:spPr>
            <a:xfrm>
              <a:off x="10140" y="414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8" name="Rectangles 107"/>
            <p:cNvSpPr/>
            <p:nvPr/>
          </p:nvSpPr>
          <p:spPr>
            <a:xfrm>
              <a:off x="10140" y="250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9" name="Rectangles 108"/>
            <p:cNvSpPr/>
            <p:nvPr/>
          </p:nvSpPr>
          <p:spPr>
            <a:xfrm>
              <a:off x="10140" y="455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2" name="Text Box 21"/>
          <p:cNvSpPr txBox="1"/>
          <p:nvPr/>
        </p:nvSpPr>
        <p:spPr>
          <a:xfrm>
            <a:off x="1641475" y="4735195"/>
            <a:ext cx="1854200" cy="449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Victim Model</a:t>
            </a:r>
            <a:endParaRPr lang="en-US" b="1"/>
          </a:p>
        </p:txBody>
      </p:sp>
      <p:sp>
        <p:nvSpPr>
          <p:cNvPr id="23" name="Text Box 22"/>
          <p:cNvSpPr txBox="1"/>
          <p:nvPr/>
        </p:nvSpPr>
        <p:spPr>
          <a:xfrm>
            <a:off x="4822825" y="4735195"/>
            <a:ext cx="1854200" cy="449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Proxy Model</a:t>
            </a:r>
            <a:endParaRPr lang="en-US" b="1"/>
          </a:p>
        </p:txBody>
      </p:sp>
      <p:sp>
        <p:nvSpPr>
          <p:cNvPr id="24" name="Title 1"/>
          <p:cNvSpPr>
            <a:spLocks noGrp="1"/>
          </p:cNvSpPr>
          <p:nvPr/>
        </p:nvSpPr>
        <p:spPr>
          <a:xfrm>
            <a:off x="647700" y="1244600"/>
            <a:ext cx="11419840" cy="103441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>
                <a:sym typeface="+mn-ea"/>
              </a:rPr>
              <a:t>Greedy search for a good substitution strategy.</a:t>
            </a:r>
            <a:endParaRPr lang="en-US" sz="2800">
              <a:sym typeface="+mn-ea"/>
            </a:endParaRPr>
          </a:p>
        </p:txBody>
      </p:sp>
      <p:sp>
        <p:nvSpPr>
          <p:cNvPr id="163" name="Rectangles 162"/>
          <p:cNvSpPr/>
          <p:nvPr/>
        </p:nvSpPr>
        <p:spPr>
          <a:xfrm>
            <a:off x="4377055" y="2898775"/>
            <a:ext cx="2745740" cy="35687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4" name="Text Box 163"/>
          <p:cNvSpPr txBox="1"/>
          <p:nvPr/>
        </p:nvSpPr>
        <p:spPr>
          <a:xfrm>
            <a:off x="760730" y="288036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Q</a:t>
            </a:r>
            <a:endParaRPr lang="en-US"/>
          </a:p>
        </p:txBody>
      </p:sp>
      <p:sp>
        <p:nvSpPr>
          <p:cNvPr id="165" name="Text Box 164"/>
          <p:cNvSpPr txBox="1"/>
          <p:nvPr/>
        </p:nvSpPr>
        <p:spPr>
          <a:xfrm>
            <a:off x="760730" y="317373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</a:t>
            </a:r>
            <a:endParaRPr lang="en-US"/>
          </a:p>
        </p:txBody>
      </p:sp>
      <p:sp>
        <p:nvSpPr>
          <p:cNvPr id="166" name="Text Box 165"/>
          <p:cNvSpPr txBox="1"/>
          <p:nvPr/>
        </p:nvSpPr>
        <p:spPr>
          <a:xfrm>
            <a:off x="760730" y="3439795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</a:t>
            </a:r>
            <a:endParaRPr lang="en-US"/>
          </a:p>
        </p:txBody>
      </p:sp>
      <p:sp>
        <p:nvSpPr>
          <p:cNvPr id="167" name="Text Box 166"/>
          <p:cNvSpPr txBox="1"/>
          <p:nvPr/>
        </p:nvSpPr>
        <p:spPr>
          <a:xfrm>
            <a:off x="760730" y="370967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168" name="Text Box 167"/>
          <p:cNvSpPr txBox="1"/>
          <p:nvPr/>
        </p:nvSpPr>
        <p:spPr>
          <a:xfrm>
            <a:off x="760730" y="397510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</a:t>
            </a:r>
            <a:endParaRPr lang="en-US"/>
          </a:p>
        </p:txBody>
      </p:sp>
      <p:sp>
        <p:nvSpPr>
          <p:cNvPr id="169" name="Text Box 168"/>
          <p:cNvSpPr txBox="1"/>
          <p:nvPr/>
        </p:nvSpPr>
        <p:spPr>
          <a:xfrm>
            <a:off x="760730" y="4271645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083 0.00453704 L -0.00151042 0.206574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12</a:t>
            </a:r>
            <a:endParaRPr lang="en-US" altLang="zh-CN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ym typeface="+mn-ea"/>
              </a:rPr>
              <a:t>Purifying backdoored models via Guided Model Merging</a:t>
            </a:r>
            <a:endParaRPr lang="en-US" sz="3200"/>
          </a:p>
        </p:txBody>
      </p:sp>
      <p:pic>
        <p:nvPicPr>
          <p:cNvPr id="6" name="Picture 5" descr="Screenshot 2025-10-04 at 16.19.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735" y="2045335"/>
            <a:ext cx="4992370" cy="754380"/>
          </a:xfrm>
          <a:prstGeom prst="rect">
            <a:avLst/>
          </a:prstGeom>
        </p:spPr>
      </p:pic>
      <p:grpSp>
        <p:nvGrpSpPr>
          <p:cNvPr id="148" name="Group 147"/>
          <p:cNvGrpSpPr/>
          <p:nvPr/>
        </p:nvGrpSpPr>
        <p:grpSpPr>
          <a:xfrm>
            <a:off x="1296035" y="2961640"/>
            <a:ext cx="2522220" cy="1596390"/>
            <a:chOff x="1458" y="2476"/>
            <a:chExt cx="4085" cy="2368"/>
          </a:xfrm>
        </p:grpSpPr>
        <p:sp>
          <p:nvSpPr>
            <p:cNvPr id="2" name="Rectangles 1"/>
            <p:cNvSpPr/>
            <p:nvPr/>
          </p:nvSpPr>
          <p:spPr>
            <a:xfrm>
              <a:off x="1458" y="289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Rectangles 2"/>
            <p:cNvSpPr/>
            <p:nvPr/>
          </p:nvSpPr>
          <p:spPr>
            <a:xfrm>
              <a:off x="1458" y="330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1458" y="371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1458" y="412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1458" y="248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Rectangles 14"/>
            <p:cNvSpPr/>
            <p:nvPr/>
          </p:nvSpPr>
          <p:spPr>
            <a:xfrm>
              <a:off x="1458" y="453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1981" y="289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Rectangles 17"/>
            <p:cNvSpPr/>
            <p:nvPr/>
          </p:nvSpPr>
          <p:spPr>
            <a:xfrm>
              <a:off x="1981" y="330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Rectangles 18"/>
            <p:cNvSpPr/>
            <p:nvPr/>
          </p:nvSpPr>
          <p:spPr>
            <a:xfrm>
              <a:off x="1981" y="371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Rectangles 19"/>
            <p:cNvSpPr/>
            <p:nvPr/>
          </p:nvSpPr>
          <p:spPr>
            <a:xfrm>
              <a:off x="1981" y="412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1981" y="248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1981" y="453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Rectangles 25"/>
            <p:cNvSpPr/>
            <p:nvPr/>
          </p:nvSpPr>
          <p:spPr>
            <a:xfrm>
              <a:off x="2504" y="2886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Rectangles 26"/>
            <p:cNvSpPr/>
            <p:nvPr/>
          </p:nvSpPr>
          <p:spPr>
            <a:xfrm>
              <a:off x="2504" y="3296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2504" y="3706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2504" y="4116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Rectangles 29"/>
            <p:cNvSpPr/>
            <p:nvPr/>
          </p:nvSpPr>
          <p:spPr>
            <a:xfrm>
              <a:off x="2504" y="2476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Rectangles 30"/>
            <p:cNvSpPr/>
            <p:nvPr/>
          </p:nvSpPr>
          <p:spPr>
            <a:xfrm>
              <a:off x="2504" y="4526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3027" y="289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Rectangles 32"/>
            <p:cNvSpPr/>
            <p:nvPr/>
          </p:nvSpPr>
          <p:spPr>
            <a:xfrm>
              <a:off x="3027" y="330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Rectangles 33"/>
            <p:cNvSpPr/>
            <p:nvPr/>
          </p:nvSpPr>
          <p:spPr>
            <a:xfrm>
              <a:off x="3027" y="371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Rectangles 34"/>
            <p:cNvSpPr/>
            <p:nvPr/>
          </p:nvSpPr>
          <p:spPr>
            <a:xfrm>
              <a:off x="3027" y="412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Rectangles 35"/>
            <p:cNvSpPr/>
            <p:nvPr/>
          </p:nvSpPr>
          <p:spPr>
            <a:xfrm>
              <a:off x="3027" y="248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Rectangles 36"/>
            <p:cNvSpPr/>
            <p:nvPr/>
          </p:nvSpPr>
          <p:spPr>
            <a:xfrm>
              <a:off x="3027" y="453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" name="Rectangles 37"/>
            <p:cNvSpPr/>
            <p:nvPr/>
          </p:nvSpPr>
          <p:spPr>
            <a:xfrm>
              <a:off x="3550" y="289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Rectangles 38"/>
            <p:cNvSpPr/>
            <p:nvPr/>
          </p:nvSpPr>
          <p:spPr>
            <a:xfrm>
              <a:off x="3550" y="330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Rectangles 39"/>
            <p:cNvSpPr/>
            <p:nvPr/>
          </p:nvSpPr>
          <p:spPr>
            <a:xfrm>
              <a:off x="3550" y="371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Rectangles 40"/>
            <p:cNvSpPr/>
            <p:nvPr/>
          </p:nvSpPr>
          <p:spPr>
            <a:xfrm>
              <a:off x="3550" y="412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3550" y="248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Rectangles 42"/>
            <p:cNvSpPr/>
            <p:nvPr/>
          </p:nvSpPr>
          <p:spPr>
            <a:xfrm>
              <a:off x="3550" y="453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4" name="Rectangles 43"/>
            <p:cNvSpPr/>
            <p:nvPr/>
          </p:nvSpPr>
          <p:spPr>
            <a:xfrm>
              <a:off x="4073" y="289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Rectangles 44"/>
            <p:cNvSpPr/>
            <p:nvPr/>
          </p:nvSpPr>
          <p:spPr>
            <a:xfrm>
              <a:off x="4073" y="330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Rectangles 45"/>
            <p:cNvSpPr/>
            <p:nvPr/>
          </p:nvSpPr>
          <p:spPr>
            <a:xfrm>
              <a:off x="4073" y="371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Rectangles 46"/>
            <p:cNvSpPr/>
            <p:nvPr/>
          </p:nvSpPr>
          <p:spPr>
            <a:xfrm>
              <a:off x="4073" y="412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8" name="Rectangles 47"/>
            <p:cNvSpPr/>
            <p:nvPr/>
          </p:nvSpPr>
          <p:spPr>
            <a:xfrm>
              <a:off x="4073" y="248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9" name="Rectangles 48"/>
            <p:cNvSpPr/>
            <p:nvPr/>
          </p:nvSpPr>
          <p:spPr>
            <a:xfrm>
              <a:off x="4073" y="453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Rectangles 49"/>
            <p:cNvSpPr/>
            <p:nvPr/>
          </p:nvSpPr>
          <p:spPr>
            <a:xfrm>
              <a:off x="4630" y="289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Rectangles 50"/>
            <p:cNvSpPr/>
            <p:nvPr/>
          </p:nvSpPr>
          <p:spPr>
            <a:xfrm>
              <a:off x="4630" y="330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Rectangles 51"/>
            <p:cNvSpPr/>
            <p:nvPr/>
          </p:nvSpPr>
          <p:spPr>
            <a:xfrm>
              <a:off x="4630" y="371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Rectangles 52"/>
            <p:cNvSpPr/>
            <p:nvPr/>
          </p:nvSpPr>
          <p:spPr>
            <a:xfrm>
              <a:off x="4630" y="412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4630" y="248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4630" y="453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6" name="Rectangles 55"/>
            <p:cNvSpPr/>
            <p:nvPr/>
          </p:nvSpPr>
          <p:spPr>
            <a:xfrm>
              <a:off x="5153" y="2902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Rectangles 56"/>
            <p:cNvSpPr/>
            <p:nvPr/>
          </p:nvSpPr>
          <p:spPr>
            <a:xfrm>
              <a:off x="5153" y="3312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" name="Rectangles 57"/>
            <p:cNvSpPr/>
            <p:nvPr/>
          </p:nvSpPr>
          <p:spPr>
            <a:xfrm>
              <a:off x="5153" y="3722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" name="Rectangles 58"/>
            <p:cNvSpPr/>
            <p:nvPr/>
          </p:nvSpPr>
          <p:spPr>
            <a:xfrm>
              <a:off x="5153" y="4132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5153" y="2492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5153" y="4542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479290" y="2967990"/>
            <a:ext cx="2519680" cy="1598930"/>
            <a:chOff x="6445" y="2492"/>
            <a:chExt cx="4085" cy="2368"/>
          </a:xfrm>
        </p:grpSpPr>
        <p:sp>
          <p:nvSpPr>
            <p:cNvPr id="62" name="Rectangles 61"/>
            <p:cNvSpPr/>
            <p:nvPr/>
          </p:nvSpPr>
          <p:spPr>
            <a:xfrm>
              <a:off x="6445" y="290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" name="Rectangles 62"/>
            <p:cNvSpPr/>
            <p:nvPr/>
          </p:nvSpPr>
          <p:spPr>
            <a:xfrm>
              <a:off x="6445" y="331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" name="Rectangles 63"/>
            <p:cNvSpPr/>
            <p:nvPr/>
          </p:nvSpPr>
          <p:spPr>
            <a:xfrm>
              <a:off x="6445" y="372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" name="Rectangles 64"/>
            <p:cNvSpPr/>
            <p:nvPr/>
          </p:nvSpPr>
          <p:spPr>
            <a:xfrm>
              <a:off x="6445" y="413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6445" y="249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ectangles 66"/>
            <p:cNvSpPr/>
            <p:nvPr/>
          </p:nvSpPr>
          <p:spPr>
            <a:xfrm>
              <a:off x="6445" y="454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ectangles 67"/>
            <p:cNvSpPr/>
            <p:nvPr/>
          </p:nvSpPr>
          <p:spPr>
            <a:xfrm>
              <a:off x="6968" y="291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9" name="Rectangles 68"/>
            <p:cNvSpPr/>
            <p:nvPr/>
          </p:nvSpPr>
          <p:spPr>
            <a:xfrm>
              <a:off x="6968" y="332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" name="Rectangles 69"/>
            <p:cNvSpPr/>
            <p:nvPr/>
          </p:nvSpPr>
          <p:spPr>
            <a:xfrm>
              <a:off x="6968" y="373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Rectangles 70"/>
            <p:cNvSpPr/>
            <p:nvPr/>
          </p:nvSpPr>
          <p:spPr>
            <a:xfrm>
              <a:off x="6968" y="414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ectangles 71"/>
            <p:cNvSpPr/>
            <p:nvPr/>
          </p:nvSpPr>
          <p:spPr>
            <a:xfrm>
              <a:off x="6968" y="250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Rectangles 72"/>
            <p:cNvSpPr/>
            <p:nvPr/>
          </p:nvSpPr>
          <p:spPr>
            <a:xfrm>
              <a:off x="6968" y="455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4" name="Rectangles 73"/>
            <p:cNvSpPr/>
            <p:nvPr/>
          </p:nvSpPr>
          <p:spPr>
            <a:xfrm>
              <a:off x="7491" y="290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Rectangles 74"/>
            <p:cNvSpPr/>
            <p:nvPr/>
          </p:nvSpPr>
          <p:spPr>
            <a:xfrm>
              <a:off x="7491" y="331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ectangles 75"/>
            <p:cNvSpPr/>
            <p:nvPr/>
          </p:nvSpPr>
          <p:spPr>
            <a:xfrm>
              <a:off x="7491" y="372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ectangles 76"/>
            <p:cNvSpPr/>
            <p:nvPr/>
          </p:nvSpPr>
          <p:spPr>
            <a:xfrm>
              <a:off x="7491" y="413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8" name="Rectangles 77"/>
            <p:cNvSpPr/>
            <p:nvPr/>
          </p:nvSpPr>
          <p:spPr>
            <a:xfrm>
              <a:off x="7491" y="249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Rectangles 78"/>
            <p:cNvSpPr/>
            <p:nvPr/>
          </p:nvSpPr>
          <p:spPr>
            <a:xfrm>
              <a:off x="7491" y="454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0" name="Rectangles 79"/>
            <p:cNvSpPr/>
            <p:nvPr/>
          </p:nvSpPr>
          <p:spPr>
            <a:xfrm>
              <a:off x="8014" y="290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Rectangles 80"/>
            <p:cNvSpPr/>
            <p:nvPr/>
          </p:nvSpPr>
          <p:spPr>
            <a:xfrm>
              <a:off x="8014" y="331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Rectangles 81"/>
            <p:cNvSpPr/>
            <p:nvPr/>
          </p:nvSpPr>
          <p:spPr>
            <a:xfrm>
              <a:off x="8014" y="372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Rectangles 82"/>
            <p:cNvSpPr/>
            <p:nvPr/>
          </p:nvSpPr>
          <p:spPr>
            <a:xfrm>
              <a:off x="8014" y="413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Rectangles 83"/>
            <p:cNvSpPr/>
            <p:nvPr/>
          </p:nvSpPr>
          <p:spPr>
            <a:xfrm>
              <a:off x="8014" y="249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Rectangles 84"/>
            <p:cNvSpPr/>
            <p:nvPr/>
          </p:nvSpPr>
          <p:spPr>
            <a:xfrm>
              <a:off x="8014" y="454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Rectangles 85"/>
            <p:cNvSpPr/>
            <p:nvPr/>
          </p:nvSpPr>
          <p:spPr>
            <a:xfrm>
              <a:off x="8537" y="291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7" name="Rectangles 86"/>
            <p:cNvSpPr/>
            <p:nvPr/>
          </p:nvSpPr>
          <p:spPr>
            <a:xfrm>
              <a:off x="8537" y="332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8" name="Rectangles 87"/>
            <p:cNvSpPr/>
            <p:nvPr/>
          </p:nvSpPr>
          <p:spPr>
            <a:xfrm>
              <a:off x="8537" y="373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9" name="Rectangles 88"/>
            <p:cNvSpPr/>
            <p:nvPr/>
          </p:nvSpPr>
          <p:spPr>
            <a:xfrm>
              <a:off x="8537" y="414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0" name="Rectangles 89"/>
            <p:cNvSpPr/>
            <p:nvPr/>
          </p:nvSpPr>
          <p:spPr>
            <a:xfrm>
              <a:off x="8537" y="250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8537" y="455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2" name="Rectangles 91"/>
            <p:cNvSpPr/>
            <p:nvPr/>
          </p:nvSpPr>
          <p:spPr>
            <a:xfrm>
              <a:off x="9060" y="291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9060" y="332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4" name="Rectangles 93"/>
            <p:cNvSpPr/>
            <p:nvPr/>
          </p:nvSpPr>
          <p:spPr>
            <a:xfrm>
              <a:off x="9060" y="373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5" name="Rectangles 94"/>
            <p:cNvSpPr/>
            <p:nvPr/>
          </p:nvSpPr>
          <p:spPr>
            <a:xfrm>
              <a:off x="9060" y="414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6" name="Rectangles 95"/>
            <p:cNvSpPr/>
            <p:nvPr/>
          </p:nvSpPr>
          <p:spPr>
            <a:xfrm>
              <a:off x="9060" y="250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" name="Rectangles 96"/>
            <p:cNvSpPr/>
            <p:nvPr/>
          </p:nvSpPr>
          <p:spPr>
            <a:xfrm>
              <a:off x="9060" y="455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Rectangles 97"/>
            <p:cNvSpPr/>
            <p:nvPr/>
          </p:nvSpPr>
          <p:spPr>
            <a:xfrm>
              <a:off x="9617" y="291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9617" y="332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9617" y="373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1" name="Rectangles 100"/>
            <p:cNvSpPr/>
            <p:nvPr/>
          </p:nvSpPr>
          <p:spPr>
            <a:xfrm>
              <a:off x="9617" y="414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2" name="Rectangles 101"/>
            <p:cNvSpPr/>
            <p:nvPr/>
          </p:nvSpPr>
          <p:spPr>
            <a:xfrm>
              <a:off x="9617" y="250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3" name="Rectangles 102"/>
            <p:cNvSpPr/>
            <p:nvPr/>
          </p:nvSpPr>
          <p:spPr>
            <a:xfrm>
              <a:off x="9617" y="455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4" name="Rectangles 103"/>
            <p:cNvSpPr/>
            <p:nvPr/>
          </p:nvSpPr>
          <p:spPr>
            <a:xfrm>
              <a:off x="10140" y="291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5" name="Rectangles 104"/>
            <p:cNvSpPr/>
            <p:nvPr/>
          </p:nvSpPr>
          <p:spPr>
            <a:xfrm>
              <a:off x="10140" y="332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6" name="Rectangles 105"/>
            <p:cNvSpPr/>
            <p:nvPr/>
          </p:nvSpPr>
          <p:spPr>
            <a:xfrm>
              <a:off x="10140" y="373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7" name="Rectangles 106"/>
            <p:cNvSpPr/>
            <p:nvPr/>
          </p:nvSpPr>
          <p:spPr>
            <a:xfrm>
              <a:off x="10140" y="414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8" name="Rectangles 107"/>
            <p:cNvSpPr/>
            <p:nvPr/>
          </p:nvSpPr>
          <p:spPr>
            <a:xfrm>
              <a:off x="10140" y="250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9" name="Rectangles 108"/>
            <p:cNvSpPr/>
            <p:nvPr/>
          </p:nvSpPr>
          <p:spPr>
            <a:xfrm>
              <a:off x="10140" y="455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2" name="Text Box 21"/>
          <p:cNvSpPr txBox="1"/>
          <p:nvPr/>
        </p:nvSpPr>
        <p:spPr>
          <a:xfrm>
            <a:off x="1641475" y="4735195"/>
            <a:ext cx="1854200" cy="449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Victim Model</a:t>
            </a:r>
            <a:endParaRPr lang="en-US" b="1"/>
          </a:p>
        </p:txBody>
      </p:sp>
      <p:sp>
        <p:nvSpPr>
          <p:cNvPr id="23" name="Text Box 22"/>
          <p:cNvSpPr txBox="1"/>
          <p:nvPr/>
        </p:nvSpPr>
        <p:spPr>
          <a:xfrm>
            <a:off x="4822825" y="4735195"/>
            <a:ext cx="1854200" cy="449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Proxy Model</a:t>
            </a:r>
            <a:endParaRPr lang="en-US" b="1"/>
          </a:p>
        </p:txBody>
      </p:sp>
      <p:sp>
        <p:nvSpPr>
          <p:cNvPr id="24" name="Title 1"/>
          <p:cNvSpPr>
            <a:spLocks noGrp="1"/>
          </p:cNvSpPr>
          <p:nvPr/>
        </p:nvSpPr>
        <p:spPr>
          <a:xfrm>
            <a:off x="647700" y="1244600"/>
            <a:ext cx="11419840" cy="103441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>
                <a:sym typeface="+mn-ea"/>
              </a:rPr>
              <a:t>Greedy search for a good substitution strategy.</a:t>
            </a:r>
            <a:endParaRPr lang="en-US" sz="2800">
              <a:sym typeface="+mn-ea"/>
            </a:endParaRPr>
          </a:p>
        </p:txBody>
      </p:sp>
      <p:sp>
        <p:nvSpPr>
          <p:cNvPr id="163" name="Rectangles 162"/>
          <p:cNvSpPr/>
          <p:nvPr/>
        </p:nvSpPr>
        <p:spPr>
          <a:xfrm>
            <a:off x="4377055" y="2880360"/>
            <a:ext cx="424815" cy="175895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4" name="Text Box 163"/>
          <p:cNvSpPr txBox="1"/>
          <p:nvPr/>
        </p:nvSpPr>
        <p:spPr>
          <a:xfrm>
            <a:off x="760730" y="288036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Q</a:t>
            </a:r>
            <a:endParaRPr lang="en-US"/>
          </a:p>
        </p:txBody>
      </p:sp>
      <p:sp>
        <p:nvSpPr>
          <p:cNvPr id="165" name="Text Box 164"/>
          <p:cNvSpPr txBox="1"/>
          <p:nvPr/>
        </p:nvSpPr>
        <p:spPr>
          <a:xfrm>
            <a:off x="760730" y="317373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</a:t>
            </a:r>
            <a:endParaRPr lang="en-US"/>
          </a:p>
        </p:txBody>
      </p:sp>
      <p:sp>
        <p:nvSpPr>
          <p:cNvPr id="166" name="Text Box 165"/>
          <p:cNvSpPr txBox="1"/>
          <p:nvPr/>
        </p:nvSpPr>
        <p:spPr>
          <a:xfrm>
            <a:off x="760730" y="3439795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</a:t>
            </a:r>
            <a:endParaRPr lang="en-US"/>
          </a:p>
        </p:txBody>
      </p:sp>
      <p:sp>
        <p:nvSpPr>
          <p:cNvPr id="167" name="Text Box 166"/>
          <p:cNvSpPr txBox="1"/>
          <p:nvPr/>
        </p:nvSpPr>
        <p:spPr>
          <a:xfrm>
            <a:off x="760730" y="370967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168" name="Text Box 167"/>
          <p:cNvSpPr txBox="1"/>
          <p:nvPr/>
        </p:nvSpPr>
        <p:spPr>
          <a:xfrm>
            <a:off x="760730" y="397510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</a:t>
            </a:r>
            <a:endParaRPr lang="en-US"/>
          </a:p>
        </p:txBody>
      </p:sp>
      <p:sp>
        <p:nvSpPr>
          <p:cNvPr id="169" name="Text Box 168"/>
          <p:cNvSpPr txBox="1"/>
          <p:nvPr/>
        </p:nvSpPr>
        <p:spPr>
          <a:xfrm>
            <a:off x="760730" y="4271645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8281 0 " pathEditMode="relative" ptsTypes="">
                                      <p:cBhvr>
                                        <p:cTn id="6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13</a:t>
            </a:r>
            <a:endParaRPr lang="en-US" altLang="zh-CN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ym typeface="+mn-ea"/>
              </a:rPr>
              <a:t>Purifying backdoored models via Guided Model Merging</a:t>
            </a:r>
            <a:endParaRPr lang="en-US" sz="3200"/>
          </a:p>
        </p:txBody>
      </p:sp>
      <p:pic>
        <p:nvPicPr>
          <p:cNvPr id="6" name="Picture 5" descr="Screenshot 2025-10-04 at 16.19.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735" y="2045335"/>
            <a:ext cx="4992370" cy="754380"/>
          </a:xfrm>
          <a:prstGeom prst="rect">
            <a:avLst/>
          </a:prstGeom>
        </p:spPr>
      </p:pic>
      <p:grpSp>
        <p:nvGrpSpPr>
          <p:cNvPr id="148" name="Group 147"/>
          <p:cNvGrpSpPr/>
          <p:nvPr/>
        </p:nvGrpSpPr>
        <p:grpSpPr>
          <a:xfrm>
            <a:off x="1296035" y="2961640"/>
            <a:ext cx="2522220" cy="1596390"/>
            <a:chOff x="1458" y="2476"/>
            <a:chExt cx="4085" cy="2368"/>
          </a:xfrm>
        </p:grpSpPr>
        <p:sp>
          <p:nvSpPr>
            <p:cNvPr id="2" name="Rectangles 1"/>
            <p:cNvSpPr/>
            <p:nvPr/>
          </p:nvSpPr>
          <p:spPr>
            <a:xfrm>
              <a:off x="1458" y="289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" name="Rectangles 2"/>
            <p:cNvSpPr/>
            <p:nvPr/>
          </p:nvSpPr>
          <p:spPr>
            <a:xfrm>
              <a:off x="1458" y="330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1458" y="371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1458" y="412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1458" y="248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Rectangles 14"/>
            <p:cNvSpPr/>
            <p:nvPr/>
          </p:nvSpPr>
          <p:spPr>
            <a:xfrm>
              <a:off x="1458" y="453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1981" y="289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Rectangles 17"/>
            <p:cNvSpPr/>
            <p:nvPr/>
          </p:nvSpPr>
          <p:spPr>
            <a:xfrm>
              <a:off x="1981" y="330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Rectangles 18"/>
            <p:cNvSpPr/>
            <p:nvPr/>
          </p:nvSpPr>
          <p:spPr>
            <a:xfrm>
              <a:off x="1981" y="371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Rectangles 19"/>
            <p:cNvSpPr/>
            <p:nvPr/>
          </p:nvSpPr>
          <p:spPr>
            <a:xfrm>
              <a:off x="1981" y="412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1981" y="248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1981" y="453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Rectangles 25"/>
            <p:cNvSpPr/>
            <p:nvPr/>
          </p:nvSpPr>
          <p:spPr>
            <a:xfrm>
              <a:off x="2504" y="2886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Rectangles 26"/>
            <p:cNvSpPr/>
            <p:nvPr/>
          </p:nvSpPr>
          <p:spPr>
            <a:xfrm>
              <a:off x="2504" y="3296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2504" y="3706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2504" y="4116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Rectangles 29"/>
            <p:cNvSpPr/>
            <p:nvPr/>
          </p:nvSpPr>
          <p:spPr>
            <a:xfrm>
              <a:off x="2504" y="2476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Rectangles 30"/>
            <p:cNvSpPr/>
            <p:nvPr/>
          </p:nvSpPr>
          <p:spPr>
            <a:xfrm>
              <a:off x="2504" y="4526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3027" y="289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Rectangles 32"/>
            <p:cNvSpPr/>
            <p:nvPr/>
          </p:nvSpPr>
          <p:spPr>
            <a:xfrm>
              <a:off x="3027" y="330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Rectangles 33"/>
            <p:cNvSpPr/>
            <p:nvPr/>
          </p:nvSpPr>
          <p:spPr>
            <a:xfrm>
              <a:off x="3027" y="371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Rectangles 34"/>
            <p:cNvSpPr/>
            <p:nvPr/>
          </p:nvSpPr>
          <p:spPr>
            <a:xfrm>
              <a:off x="3027" y="412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Rectangles 35"/>
            <p:cNvSpPr/>
            <p:nvPr/>
          </p:nvSpPr>
          <p:spPr>
            <a:xfrm>
              <a:off x="3027" y="248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Rectangles 36"/>
            <p:cNvSpPr/>
            <p:nvPr/>
          </p:nvSpPr>
          <p:spPr>
            <a:xfrm>
              <a:off x="3027" y="4530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" name="Rectangles 37"/>
            <p:cNvSpPr/>
            <p:nvPr/>
          </p:nvSpPr>
          <p:spPr>
            <a:xfrm>
              <a:off x="3550" y="289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Rectangles 38"/>
            <p:cNvSpPr/>
            <p:nvPr/>
          </p:nvSpPr>
          <p:spPr>
            <a:xfrm>
              <a:off x="3550" y="330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Rectangles 39"/>
            <p:cNvSpPr/>
            <p:nvPr/>
          </p:nvSpPr>
          <p:spPr>
            <a:xfrm>
              <a:off x="3550" y="371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Rectangles 40"/>
            <p:cNvSpPr/>
            <p:nvPr/>
          </p:nvSpPr>
          <p:spPr>
            <a:xfrm>
              <a:off x="3550" y="412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3550" y="248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Rectangles 42"/>
            <p:cNvSpPr/>
            <p:nvPr/>
          </p:nvSpPr>
          <p:spPr>
            <a:xfrm>
              <a:off x="3550" y="4534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4" name="Rectangles 43"/>
            <p:cNvSpPr/>
            <p:nvPr/>
          </p:nvSpPr>
          <p:spPr>
            <a:xfrm>
              <a:off x="4073" y="289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Rectangles 44"/>
            <p:cNvSpPr/>
            <p:nvPr/>
          </p:nvSpPr>
          <p:spPr>
            <a:xfrm>
              <a:off x="4073" y="330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Rectangles 45"/>
            <p:cNvSpPr/>
            <p:nvPr/>
          </p:nvSpPr>
          <p:spPr>
            <a:xfrm>
              <a:off x="4073" y="371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Rectangles 46"/>
            <p:cNvSpPr/>
            <p:nvPr/>
          </p:nvSpPr>
          <p:spPr>
            <a:xfrm>
              <a:off x="4073" y="412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8" name="Rectangles 47"/>
            <p:cNvSpPr/>
            <p:nvPr/>
          </p:nvSpPr>
          <p:spPr>
            <a:xfrm>
              <a:off x="4073" y="248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9" name="Rectangles 48"/>
            <p:cNvSpPr/>
            <p:nvPr/>
          </p:nvSpPr>
          <p:spPr>
            <a:xfrm>
              <a:off x="4073" y="453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Rectangles 49"/>
            <p:cNvSpPr/>
            <p:nvPr/>
          </p:nvSpPr>
          <p:spPr>
            <a:xfrm>
              <a:off x="4630" y="289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Rectangles 50"/>
            <p:cNvSpPr/>
            <p:nvPr/>
          </p:nvSpPr>
          <p:spPr>
            <a:xfrm>
              <a:off x="4630" y="330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Rectangles 51"/>
            <p:cNvSpPr/>
            <p:nvPr/>
          </p:nvSpPr>
          <p:spPr>
            <a:xfrm>
              <a:off x="4630" y="371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Rectangles 52"/>
            <p:cNvSpPr/>
            <p:nvPr/>
          </p:nvSpPr>
          <p:spPr>
            <a:xfrm>
              <a:off x="4630" y="412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4630" y="248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4630" y="4538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6" name="Rectangles 55"/>
            <p:cNvSpPr/>
            <p:nvPr/>
          </p:nvSpPr>
          <p:spPr>
            <a:xfrm>
              <a:off x="5153" y="2902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Rectangles 56"/>
            <p:cNvSpPr/>
            <p:nvPr/>
          </p:nvSpPr>
          <p:spPr>
            <a:xfrm>
              <a:off x="5153" y="3312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" name="Rectangles 57"/>
            <p:cNvSpPr/>
            <p:nvPr/>
          </p:nvSpPr>
          <p:spPr>
            <a:xfrm>
              <a:off x="5153" y="3722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" name="Rectangles 58"/>
            <p:cNvSpPr/>
            <p:nvPr/>
          </p:nvSpPr>
          <p:spPr>
            <a:xfrm>
              <a:off x="5153" y="4132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5153" y="2492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5153" y="4542"/>
              <a:ext cx="391" cy="30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149" name="Group 148"/>
          <p:cNvGrpSpPr/>
          <p:nvPr/>
        </p:nvGrpSpPr>
        <p:grpSpPr>
          <a:xfrm>
            <a:off x="4479290" y="2967990"/>
            <a:ext cx="2519680" cy="1598930"/>
            <a:chOff x="6445" y="2492"/>
            <a:chExt cx="4085" cy="2368"/>
          </a:xfrm>
        </p:grpSpPr>
        <p:sp>
          <p:nvSpPr>
            <p:cNvPr id="62" name="Rectangles 61"/>
            <p:cNvSpPr/>
            <p:nvPr/>
          </p:nvSpPr>
          <p:spPr>
            <a:xfrm>
              <a:off x="6445" y="290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" name="Rectangles 62"/>
            <p:cNvSpPr/>
            <p:nvPr/>
          </p:nvSpPr>
          <p:spPr>
            <a:xfrm>
              <a:off x="6445" y="331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" name="Rectangles 63"/>
            <p:cNvSpPr/>
            <p:nvPr/>
          </p:nvSpPr>
          <p:spPr>
            <a:xfrm>
              <a:off x="6445" y="372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" name="Rectangles 64"/>
            <p:cNvSpPr/>
            <p:nvPr/>
          </p:nvSpPr>
          <p:spPr>
            <a:xfrm>
              <a:off x="6445" y="413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6445" y="249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ectangles 66"/>
            <p:cNvSpPr/>
            <p:nvPr/>
          </p:nvSpPr>
          <p:spPr>
            <a:xfrm>
              <a:off x="6445" y="454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ectangles 67"/>
            <p:cNvSpPr/>
            <p:nvPr/>
          </p:nvSpPr>
          <p:spPr>
            <a:xfrm>
              <a:off x="6968" y="291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9" name="Rectangles 68"/>
            <p:cNvSpPr/>
            <p:nvPr/>
          </p:nvSpPr>
          <p:spPr>
            <a:xfrm>
              <a:off x="6968" y="332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" name="Rectangles 69"/>
            <p:cNvSpPr/>
            <p:nvPr/>
          </p:nvSpPr>
          <p:spPr>
            <a:xfrm>
              <a:off x="6968" y="373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Rectangles 70"/>
            <p:cNvSpPr/>
            <p:nvPr/>
          </p:nvSpPr>
          <p:spPr>
            <a:xfrm>
              <a:off x="6968" y="414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ectangles 71"/>
            <p:cNvSpPr/>
            <p:nvPr/>
          </p:nvSpPr>
          <p:spPr>
            <a:xfrm>
              <a:off x="6968" y="250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Rectangles 72"/>
            <p:cNvSpPr/>
            <p:nvPr/>
          </p:nvSpPr>
          <p:spPr>
            <a:xfrm>
              <a:off x="6968" y="455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4" name="Rectangles 73"/>
            <p:cNvSpPr/>
            <p:nvPr/>
          </p:nvSpPr>
          <p:spPr>
            <a:xfrm>
              <a:off x="7491" y="290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Rectangles 74"/>
            <p:cNvSpPr/>
            <p:nvPr/>
          </p:nvSpPr>
          <p:spPr>
            <a:xfrm>
              <a:off x="7491" y="331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ectangles 75"/>
            <p:cNvSpPr/>
            <p:nvPr/>
          </p:nvSpPr>
          <p:spPr>
            <a:xfrm>
              <a:off x="7491" y="372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ectangles 76"/>
            <p:cNvSpPr/>
            <p:nvPr/>
          </p:nvSpPr>
          <p:spPr>
            <a:xfrm>
              <a:off x="7491" y="413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8" name="Rectangles 77"/>
            <p:cNvSpPr/>
            <p:nvPr/>
          </p:nvSpPr>
          <p:spPr>
            <a:xfrm>
              <a:off x="7491" y="249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Rectangles 78"/>
            <p:cNvSpPr/>
            <p:nvPr/>
          </p:nvSpPr>
          <p:spPr>
            <a:xfrm>
              <a:off x="7491" y="454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0" name="Rectangles 79"/>
            <p:cNvSpPr/>
            <p:nvPr/>
          </p:nvSpPr>
          <p:spPr>
            <a:xfrm>
              <a:off x="8014" y="290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Rectangles 80"/>
            <p:cNvSpPr/>
            <p:nvPr/>
          </p:nvSpPr>
          <p:spPr>
            <a:xfrm>
              <a:off x="8014" y="331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Rectangles 81"/>
            <p:cNvSpPr/>
            <p:nvPr/>
          </p:nvSpPr>
          <p:spPr>
            <a:xfrm>
              <a:off x="8014" y="372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Rectangles 82"/>
            <p:cNvSpPr/>
            <p:nvPr/>
          </p:nvSpPr>
          <p:spPr>
            <a:xfrm>
              <a:off x="8014" y="413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Rectangles 83"/>
            <p:cNvSpPr/>
            <p:nvPr/>
          </p:nvSpPr>
          <p:spPr>
            <a:xfrm>
              <a:off x="8014" y="249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Rectangles 84"/>
            <p:cNvSpPr/>
            <p:nvPr/>
          </p:nvSpPr>
          <p:spPr>
            <a:xfrm>
              <a:off x="8014" y="454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Rectangles 85"/>
            <p:cNvSpPr/>
            <p:nvPr/>
          </p:nvSpPr>
          <p:spPr>
            <a:xfrm>
              <a:off x="8537" y="291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7" name="Rectangles 86"/>
            <p:cNvSpPr/>
            <p:nvPr/>
          </p:nvSpPr>
          <p:spPr>
            <a:xfrm>
              <a:off x="8537" y="332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8" name="Rectangles 87"/>
            <p:cNvSpPr/>
            <p:nvPr/>
          </p:nvSpPr>
          <p:spPr>
            <a:xfrm>
              <a:off x="8537" y="373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9" name="Rectangles 88"/>
            <p:cNvSpPr/>
            <p:nvPr/>
          </p:nvSpPr>
          <p:spPr>
            <a:xfrm>
              <a:off x="8537" y="414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0" name="Rectangles 89"/>
            <p:cNvSpPr/>
            <p:nvPr/>
          </p:nvSpPr>
          <p:spPr>
            <a:xfrm>
              <a:off x="8537" y="250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8537" y="455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2" name="Rectangles 91"/>
            <p:cNvSpPr/>
            <p:nvPr/>
          </p:nvSpPr>
          <p:spPr>
            <a:xfrm>
              <a:off x="9060" y="291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9060" y="332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4" name="Rectangles 93"/>
            <p:cNvSpPr/>
            <p:nvPr/>
          </p:nvSpPr>
          <p:spPr>
            <a:xfrm>
              <a:off x="9060" y="373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5" name="Rectangles 94"/>
            <p:cNvSpPr/>
            <p:nvPr/>
          </p:nvSpPr>
          <p:spPr>
            <a:xfrm>
              <a:off x="9060" y="414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6" name="Rectangles 95"/>
            <p:cNvSpPr/>
            <p:nvPr/>
          </p:nvSpPr>
          <p:spPr>
            <a:xfrm>
              <a:off x="9060" y="250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" name="Rectangles 96"/>
            <p:cNvSpPr/>
            <p:nvPr/>
          </p:nvSpPr>
          <p:spPr>
            <a:xfrm>
              <a:off x="9060" y="455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Rectangles 97"/>
            <p:cNvSpPr/>
            <p:nvPr/>
          </p:nvSpPr>
          <p:spPr>
            <a:xfrm>
              <a:off x="9617" y="291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9617" y="332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9617" y="373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1" name="Rectangles 100"/>
            <p:cNvSpPr/>
            <p:nvPr/>
          </p:nvSpPr>
          <p:spPr>
            <a:xfrm>
              <a:off x="9617" y="414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2" name="Rectangles 101"/>
            <p:cNvSpPr/>
            <p:nvPr/>
          </p:nvSpPr>
          <p:spPr>
            <a:xfrm>
              <a:off x="9617" y="250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3" name="Rectangles 102"/>
            <p:cNvSpPr/>
            <p:nvPr/>
          </p:nvSpPr>
          <p:spPr>
            <a:xfrm>
              <a:off x="9617" y="455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4" name="Rectangles 103"/>
            <p:cNvSpPr/>
            <p:nvPr/>
          </p:nvSpPr>
          <p:spPr>
            <a:xfrm>
              <a:off x="10140" y="291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5" name="Rectangles 104"/>
            <p:cNvSpPr/>
            <p:nvPr/>
          </p:nvSpPr>
          <p:spPr>
            <a:xfrm>
              <a:off x="10140" y="332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6" name="Rectangles 105"/>
            <p:cNvSpPr/>
            <p:nvPr/>
          </p:nvSpPr>
          <p:spPr>
            <a:xfrm>
              <a:off x="10140" y="373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7" name="Rectangles 106"/>
            <p:cNvSpPr/>
            <p:nvPr/>
          </p:nvSpPr>
          <p:spPr>
            <a:xfrm>
              <a:off x="10140" y="414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8" name="Rectangles 107"/>
            <p:cNvSpPr/>
            <p:nvPr/>
          </p:nvSpPr>
          <p:spPr>
            <a:xfrm>
              <a:off x="10140" y="250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9" name="Rectangles 108"/>
            <p:cNvSpPr/>
            <p:nvPr/>
          </p:nvSpPr>
          <p:spPr>
            <a:xfrm>
              <a:off x="10140" y="455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2" name="Text Box 21"/>
          <p:cNvSpPr txBox="1"/>
          <p:nvPr/>
        </p:nvSpPr>
        <p:spPr>
          <a:xfrm>
            <a:off x="1641475" y="4735195"/>
            <a:ext cx="1854200" cy="449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Victim Model</a:t>
            </a:r>
            <a:endParaRPr lang="en-US" b="1"/>
          </a:p>
        </p:txBody>
      </p:sp>
      <p:sp>
        <p:nvSpPr>
          <p:cNvPr id="23" name="Text Box 22"/>
          <p:cNvSpPr txBox="1"/>
          <p:nvPr/>
        </p:nvSpPr>
        <p:spPr>
          <a:xfrm>
            <a:off x="4822825" y="4735195"/>
            <a:ext cx="1854200" cy="449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Proxy Model</a:t>
            </a:r>
            <a:endParaRPr lang="en-US" b="1"/>
          </a:p>
        </p:txBody>
      </p:sp>
      <p:sp>
        <p:nvSpPr>
          <p:cNvPr id="24" name="Title 1"/>
          <p:cNvSpPr>
            <a:spLocks noGrp="1"/>
          </p:cNvSpPr>
          <p:nvPr/>
        </p:nvSpPr>
        <p:spPr>
          <a:xfrm>
            <a:off x="647700" y="1244600"/>
            <a:ext cx="11419840" cy="103441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>
                <a:sym typeface="+mn-ea"/>
              </a:rPr>
              <a:t>Greedy search for a good substitution strategy.</a:t>
            </a:r>
            <a:endParaRPr lang="en-US" sz="2800">
              <a:sym typeface="+mn-ea"/>
            </a:endParaRPr>
          </a:p>
        </p:txBody>
      </p:sp>
      <p:sp>
        <p:nvSpPr>
          <p:cNvPr id="163" name="Rectangles 162"/>
          <p:cNvSpPr/>
          <p:nvPr/>
        </p:nvSpPr>
        <p:spPr>
          <a:xfrm>
            <a:off x="4377055" y="2880360"/>
            <a:ext cx="2745740" cy="35687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4" name="Text Box 163"/>
          <p:cNvSpPr txBox="1"/>
          <p:nvPr/>
        </p:nvSpPr>
        <p:spPr>
          <a:xfrm>
            <a:off x="760730" y="288036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Q</a:t>
            </a:r>
            <a:endParaRPr lang="en-US"/>
          </a:p>
        </p:txBody>
      </p:sp>
      <p:sp>
        <p:nvSpPr>
          <p:cNvPr id="165" name="Text Box 164"/>
          <p:cNvSpPr txBox="1"/>
          <p:nvPr/>
        </p:nvSpPr>
        <p:spPr>
          <a:xfrm>
            <a:off x="760730" y="317373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</a:t>
            </a:r>
            <a:endParaRPr lang="en-US"/>
          </a:p>
        </p:txBody>
      </p:sp>
      <p:sp>
        <p:nvSpPr>
          <p:cNvPr id="166" name="Text Box 165"/>
          <p:cNvSpPr txBox="1"/>
          <p:nvPr/>
        </p:nvSpPr>
        <p:spPr>
          <a:xfrm>
            <a:off x="760730" y="3439795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</a:t>
            </a:r>
            <a:endParaRPr lang="en-US"/>
          </a:p>
        </p:txBody>
      </p:sp>
      <p:sp>
        <p:nvSpPr>
          <p:cNvPr id="167" name="Text Box 166"/>
          <p:cNvSpPr txBox="1"/>
          <p:nvPr/>
        </p:nvSpPr>
        <p:spPr>
          <a:xfrm>
            <a:off x="760730" y="370967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168" name="Text Box 167"/>
          <p:cNvSpPr txBox="1"/>
          <p:nvPr/>
        </p:nvSpPr>
        <p:spPr>
          <a:xfrm>
            <a:off x="760730" y="397510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</a:t>
            </a:r>
            <a:endParaRPr lang="en-US"/>
          </a:p>
        </p:txBody>
      </p:sp>
      <p:sp>
        <p:nvSpPr>
          <p:cNvPr id="169" name="Text Box 168"/>
          <p:cNvSpPr txBox="1"/>
          <p:nvPr/>
        </p:nvSpPr>
        <p:spPr>
          <a:xfrm>
            <a:off x="760730" y="4271645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</a:t>
            </a:r>
            <a:endParaRPr lang="en-US"/>
          </a:p>
        </p:txBody>
      </p:sp>
      <p:sp>
        <p:nvSpPr>
          <p:cNvPr id="161" name="Plus 160"/>
          <p:cNvSpPr/>
          <p:nvPr/>
        </p:nvSpPr>
        <p:spPr>
          <a:xfrm>
            <a:off x="3876040" y="3479165"/>
            <a:ext cx="532130" cy="53213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2" name="Right Arrow 161"/>
          <p:cNvSpPr/>
          <p:nvPr/>
        </p:nvSpPr>
        <p:spPr>
          <a:xfrm>
            <a:off x="7254240" y="3575050"/>
            <a:ext cx="678815" cy="287655"/>
          </a:xfrm>
          <a:prstGeom prst="rightArrow">
            <a:avLst>
              <a:gd name="adj1" fmla="val 50000"/>
              <a:gd name="adj2" fmla="val 8431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8220710" y="2976245"/>
            <a:ext cx="2524125" cy="1600835"/>
            <a:chOff x="12946" y="4687"/>
            <a:chExt cx="3975" cy="2521"/>
          </a:xfrm>
        </p:grpSpPr>
        <p:sp>
          <p:nvSpPr>
            <p:cNvPr id="110" name="Rectangles 109"/>
            <p:cNvSpPr/>
            <p:nvPr/>
          </p:nvSpPr>
          <p:spPr>
            <a:xfrm>
              <a:off x="12946" y="5128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1" name="Rectangles 110"/>
            <p:cNvSpPr/>
            <p:nvPr/>
          </p:nvSpPr>
          <p:spPr>
            <a:xfrm>
              <a:off x="12946" y="5564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2" name="Rectangles 111"/>
            <p:cNvSpPr/>
            <p:nvPr/>
          </p:nvSpPr>
          <p:spPr>
            <a:xfrm>
              <a:off x="12946" y="6000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3" name="Rectangles 112"/>
            <p:cNvSpPr/>
            <p:nvPr/>
          </p:nvSpPr>
          <p:spPr>
            <a:xfrm>
              <a:off x="12946" y="6437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4" name="Rectangles 113"/>
            <p:cNvSpPr/>
            <p:nvPr/>
          </p:nvSpPr>
          <p:spPr>
            <a:xfrm>
              <a:off x="12946" y="4691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5" name="Rectangles 114"/>
            <p:cNvSpPr/>
            <p:nvPr/>
          </p:nvSpPr>
          <p:spPr>
            <a:xfrm>
              <a:off x="12946" y="6873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6" name="Rectangles 115"/>
            <p:cNvSpPr/>
            <p:nvPr/>
          </p:nvSpPr>
          <p:spPr>
            <a:xfrm>
              <a:off x="13455" y="5132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7" name="Rectangles 116"/>
            <p:cNvSpPr/>
            <p:nvPr/>
          </p:nvSpPr>
          <p:spPr>
            <a:xfrm>
              <a:off x="13455" y="5568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8" name="Rectangles 117"/>
            <p:cNvSpPr/>
            <p:nvPr/>
          </p:nvSpPr>
          <p:spPr>
            <a:xfrm>
              <a:off x="13455" y="6004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9" name="Rectangles 118"/>
            <p:cNvSpPr/>
            <p:nvPr/>
          </p:nvSpPr>
          <p:spPr>
            <a:xfrm>
              <a:off x="13455" y="6441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0" name="Rectangles 119"/>
            <p:cNvSpPr/>
            <p:nvPr/>
          </p:nvSpPr>
          <p:spPr>
            <a:xfrm>
              <a:off x="13455" y="4696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1" name="Rectangles 120"/>
            <p:cNvSpPr/>
            <p:nvPr/>
          </p:nvSpPr>
          <p:spPr>
            <a:xfrm>
              <a:off x="13455" y="6877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2" name="Rectangles 121"/>
            <p:cNvSpPr/>
            <p:nvPr/>
          </p:nvSpPr>
          <p:spPr>
            <a:xfrm>
              <a:off x="13964" y="5123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3" name="Rectangles 122"/>
            <p:cNvSpPr/>
            <p:nvPr/>
          </p:nvSpPr>
          <p:spPr>
            <a:xfrm>
              <a:off x="13964" y="5560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4" name="Rectangles 123"/>
            <p:cNvSpPr/>
            <p:nvPr/>
          </p:nvSpPr>
          <p:spPr>
            <a:xfrm>
              <a:off x="13964" y="5996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5" name="Rectangles 124"/>
            <p:cNvSpPr/>
            <p:nvPr/>
          </p:nvSpPr>
          <p:spPr>
            <a:xfrm>
              <a:off x="13964" y="6432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6" name="Rectangles 125"/>
            <p:cNvSpPr/>
            <p:nvPr/>
          </p:nvSpPr>
          <p:spPr>
            <a:xfrm>
              <a:off x="13964" y="4687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7" name="Rectangles 126"/>
            <p:cNvSpPr/>
            <p:nvPr/>
          </p:nvSpPr>
          <p:spPr>
            <a:xfrm>
              <a:off x="13964" y="6869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8" name="Rectangles 127"/>
            <p:cNvSpPr/>
            <p:nvPr/>
          </p:nvSpPr>
          <p:spPr>
            <a:xfrm>
              <a:off x="14473" y="5128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9" name="Rectangles 128"/>
            <p:cNvSpPr/>
            <p:nvPr/>
          </p:nvSpPr>
          <p:spPr>
            <a:xfrm>
              <a:off x="14473" y="5564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0" name="Rectangles 129"/>
            <p:cNvSpPr/>
            <p:nvPr/>
          </p:nvSpPr>
          <p:spPr>
            <a:xfrm>
              <a:off x="14473" y="6000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1" name="Rectangles 130"/>
            <p:cNvSpPr/>
            <p:nvPr/>
          </p:nvSpPr>
          <p:spPr>
            <a:xfrm>
              <a:off x="14473" y="6437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2" name="Rectangles 131"/>
            <p:cNvSpPr/>
            <p:nvPr/>
          </p:nvSpPr>
          <p:spPr>
            <a:xfrm>
              <a:off x="14473" y="4691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Rectangles 132"/>
            <p:cNvSpPr/>
            <p:nvPr/>
          </p:nvSpPr>
          <p:spPr>
            <a:xfrm>
              <a:off x="14473" y="6873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4" name="Rectangles 133"/>
            <p:cNvSpPr/>
            <p:nvPr/>
          </p:nvSpPr>
          <p:spPr>
            <a:xfrm>
              <a:off x="14981" y="5132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5" name="Rectangles 134"/>
            <p:cNvSpPr/>
            <p:nvPr/>
          </p:nvSpPr>
          <p:spPr>
            <a:xfrm>
              <a:off x="14981" y="5568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6" name="Rectangles 135"/>
            <p:cNvSpPr/>
            <p:nvPr/>
          </p:nvSpPr>
          <p:spPr>
            <a:xfrm>
              <a:off x="14981" y="6004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7" name="Rectangles 136"/>
            <p:cNvSpPr/>
            <p:nvPr/>
          </p:nvSpPr>
          <p:spPr>
            <a:xfrm>
              <a:off x="14981" y="6441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8" name="Rectangles 137"/>
            <p:cNvSpPr/>
            <p:nvPr/>
          </p:nvSpPr>
          <p:spPr>
            <a:xfrm>
              <a:off x="14981" y="4696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9" name="Rectangles 138"/>
            <p:cNvSpPr/>
            <p:nvPr/>
          </p:nvSpPr>
          <p:spPr>
            <a:xfrm>
              <a:off x="14981" y="6877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0" name="Rectangles 139"/>
            <p:cNvSpPr/>
            <p:nvPr/>
          </p:nvSpPr>
          <p:spPr>
            <a:xfrm>
              <a:off x="15490" y="5136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1" name="Rectangles 140"/>
            <p:cNvSpPr/>
            <p:nvPr/>
          </p:nvSpPr>
          <p:spPr>
            <a:xfrm>
              <a:off x="15490" y="5572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2" name="Rectangles 141"/>
            <p:cNvSpPr/>
            <p:nvPr/>
          </p:nvSpPr>
          <p:spPr>
            <a:xfrm>
              <a:off x="15490" y="6009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3" name="Rectangles 142"/>
            <p:cNvSpPr/>
            <p:nvPr/>
          </p:nvSpPr>
          <p:spPr>
            <a:xfrm>
              <a:off x="15490" y="6445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4" name="Rectangles 143"/>
            <p:cNvSpPr/>
            <p:nvPr/>
          </p:nvSpPr>
          <p:spPr>
            <a:xfrm>
              <a:off x="15490" y="4700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Rectangles 144"/>
            <p:cNvSpPr/>
            <p:nvPr/>
          </p:nvSpPr>
          <p:spPr>
            <a:xfrm>
              <a:off x="15490" y="6881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6" name="Rectangles 145"/>
            <p:cNvSpPr/>
            <p:nvPr/>
          </p:nvSpPr>
          <p:spPr>
            <a:xfrm>
              <a:off x="16032" y="5136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7" name="Rectangles 146"/>
            <p:cNvSpPr/>
            <p:nvPr/>
          </p:nvSpPr>
          <p:spPr>
            <a:xfrm>
              <a:off x="16032" y="5572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1" name="Rectangles 150"/>
            <p:cNvSpPr/>
            <p:nvPr/>
          </p:nvSpPr>
          <p:spPr>
            <a:xfrm>
              <a:off x="16032" y="6009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2" name="Rectangles 151"/>
            <p:cNvSpPr/>
            <p:nvPr/>
          </p:nvSpPr>
          <p:spPr>
            <a:xfrm>
              <a:off x="16032" y="6445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3" name="Rectangles 152"/>
            <p:cNvSpPr/>
            <p:nvPr/>
          </p:nvSpPr>
          <p:spPr>
            <a:xfrm>
              <a:off x="16032" y="4700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4" name="Rectangles 153"/>
            <p:cNvSpPr/>
            <p:nvPr/>
          </p:nvSpPr>
          <p:spPr>
            <a:xfrm>
              <a:off x="16032" y="6881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5" name="Rectangles 154"/>
            <p:cNvSpPr/>
            <p:nvPr/>
          </p:nvSpPr>
          <p:spPr>
            <a:xfrm>
              <a:off x="16541" y="5140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6" name="Rectangles 155"/>
            <p:cNvSpPr/>
            <p:nvPr/>
          </p:nvSpPr>
          <p:spPr>
            <a:xfrm>
              <a:off x="16541" y="5577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7" name="Rectangles 156"/>
            <p:cNvSpPr/>
            <p:nvPr/>
          </p:nvSpPr>
          <p:spPr>
            <a:xfrm>
              <a:off x="16541" y="6013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8" name="Rectangles 157"/>
            <p:cNvSpPr/>
            <p:nvPr/>
          </p:nvSpPr>
          <p:spPr>
            <a:xfrm>
              <a:off x="16541" y="6449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9" name="Rectangles 158"/>
            <p:cNvSpPr/>
            <p:nvPr/>
          </p:nvSpPr>
          <p:spPr>
            <a:xfrm>
              <a:off x="16541" y="4704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0" name="Rectangles 159"/>
            <p:cNvSpPr/>
            <p:nvPr/>
          </p:nvSpPr>
          <p:spPr>
            <a:xfrm>
              <a:off x="16541" y="6886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8" name="Text Box 7"/>
          <p:cNvSpPr txBox="1"/>
          <p:nvPr/>
        </p:nvSpPr>
        <p:spPr>
          <a:xfrm>
            <a:off x="9549765" y="2431415"/>
            <a:ext cx="180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Highest Score</a:t>
            </a:r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9" name="Curved Connector 8"/>
          <p:cNvCxnSpPr>
            <a:stCxn id="163" idx="3"/>
            <a:endCxn id="8" idx="1"/>
          </p:cNvCxnSpPr>
          <p:nvPr/>
        </p:nvCxnSpPr>
        <p:spPr>
          <a:xfrm flipV="1">
            <a:off x="7122795" y="2615565"/>
            <a:ext cx="2426970" cy="443230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14</a:t>
            </a:r>
            <a:endParaRPr lang="en-US" altLang="zh-CN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ym typeface="+mn-ea"/>
              </a:rPr>
              <a:t>Purifying backdoored models via Guided Model Merging</a:t>
            </a:r>
            <a:endParaRPr lang="en-US" sz="3200"/>
          </a:p>
        </p:txBody>
      </p:sp>
      <p:pic>
        <p:nvPicPr>
          <p:cNvPr id="6" name="Picture 5" descr="Screenshot 2025-10-04 at 16.19.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735" y="2045335"/>
            <a:ext cx="4992370" cy="754380"/>
          </a:xfrm>
          <a:prstGeom prst="rect">
            <a:avLst/>
          </a:prstGeom>
        </p:spPr>
      </p:pic>
      <p:grpSp>
        <p:nvGrpSpPr>
          <p:cNvPr id="149" name="Group 148"/>
          <p:cNvGrpSpPr/>
          <p:nvPr/>
        </p:nvGrpSpPr>
        <p:grpSpPr>
          <a:xfrm>
            <a:off x="4479290" y="2967990"/>
            <a:ext cx="2519680" cy="1598930"/>
            <a:chOff x="6445" y="2492"/>
            <a:chExt cx="4085" cy="2368"/>
          </a:xfrm>
        </p:grpSpPr>
        <p:sp>
          <p:nvSpPr>
            <p:cNvPr id="62" name="Rectangles 61"/>
            <p:cNvSpPr/>
            <p:nvPr/>
          </p:nvSpPr>
          <p:spPr>
            <a:xfrm>
              <a:off x="6445" y="290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" name="Rectangles 62"/>
            <p:cNvSpPr/>
            <p:nvPr/>
          </p:nvSpPr>
          <p:spPr>
            <a:xfrm>
              <a:off x="6445" y="331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" name="Rectangles 63"/>
            <p:cNvSpPr/>
            <p:nvPr/>
          </p:nvSpPr>
          <p:spPr>
            <a:xfrm>
              <a:off x="6445" y="372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" name="Rectangles 64"/>
            <p:cNvSpPr/>
            <p:nvPr/>
          </p:nvSpPr>
          <p:spPr>
            <a:xfrm>
              <a:off x="6445" y="413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6445" y="249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ectangles 66"/>
            <p:cNvSpPr/>
            <p:nvPr/>
          </p:nvSpPr>
          <p:spPr>
            <a:xfrm>
              <a:off x="6445" y="454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ectangles 67"/>
            <p:cNvSpPr/>
            <p:nvPr/>
          </p:nvSpPr>
          <p:spPr>
            <a:xfrm>
              <a:off x="6968" y="291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9" name="Rectangles 68"/>
            <p:cNvSpPr/>
            <p:nvPr/>
          </p:nvSpPr>
          <p:spPr>
            <a:xfrm>
              <a:off x="6968" y="332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" name="Rectangles 69"/>
            <p:cNvSpPr/>
            <p:nvPr/>
          </p:nvSpPr>
          <p:spPr>
            <a:xfrm>
              <a:off x="6968" y="373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Rectangles 70"/>
            <p:cNvSpPr/>
            <p:nvPr/>
          </p:nvSpPr>
          <p:spPr>
            <a:xfrm>
              <a:off x="6968" y="414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ectangles 71"/>
            <p:cNvSpPr/>
            <p:nvPr/>
          </p:nvSpPr>
          <p:spPr>
            <a:xfrm>
              <a:off x="6968" y="250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Rectangles 72"/>
            <p:cNvSpPr/>
            <p:nvPr/>
          </p:nvSpPr>
          <p:spPr>
            <a:xfrm>
              <a:off x="6968" y="455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4" name="Rectangles 73"/>
            <p:cNvSpPr/>
            <p:nvPr/>
          </p:nvSpPr>
          <p:spPr>
            <a:xfrm>
              <a:off x="7491" y="290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Rectangles 74"/>
            <p:cNvSpPr/>
            <p:nvPr/>
          </p:nvSpPr>
          <p:spPr>
            <a:xfrm>
              <a:off x="7491" y="331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ectangles 75"/>
            <p:cNvSpPr/>
            <p:nvPr/>
          </p:nvSpPr>
          <p:spPr>
            <a:xfrm>
              <a:off x="7491" y="372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ectangles 76"/>
            <p:cNvSpPr/>
            <p:nvPr/>
          </p:nvSpPr>
          <p:spPr>
            <a:xfrm>
              <a:off x="7491" y="413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8" name="Rectangles 77"/>
            <p:cNvSpPr/>
            <p:nvPr/>
          </p:nvSpPr>
          <p:spPr>
            <a:xfrm>
              <a:off x="7491" y="249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Rectangles 78"/>
            <p:cNvSpPr/>
            <p:nvPr/>
          </p:nvSpPr>
          <p:spPr>
            <a:xfrm>
              <a:off x="7491" y="454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0" name="Rectangles 79"/>
            <p:cNvSpPr/>
            <p:nvPr/>
          </p:nvSpPr>
          <p:spPr>
            <a:xfrm>
              <a:off x="8014" y="290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Rectangles 80"/>
            <p:cNvSpPr/>
            <p:nvPr/>
          </p:nvSpPr>
          <p:spPr>
            <a:xfrm>
              <a:off x="8014" y="331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Rectangles 81"/>
            <p:cNvSpPr/>
            <p:nvPr/>
          </p:nvSpPr>
          <p:spPr>
            <a:xfrm>
              <a:off x="8014" y="372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Rectangles 82"/>
            <p:cNvSpPr/>
            <p:nvPr/>
          </p:nvSpPr>
          <p:spPr>
            <a:xfrm>
              <a:off x="8014" y="413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Rectangles 83"/>
            <p:cNvSpPr/>
            <p:nvPr/>
          </p:nvSpPr>
          <p:spPr>
            <a:xfrm>
              <a:off x="8014" y="249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Rectangles 84"/>
            <p:cNvSpPr/>
            <p:nvPr/>
          </p:nvSpPr>
          <p:spPr>
            <a:xfrm>
              <a:off x="8014" y="454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Rectangles 85"/>
            <p:cNvSpPr/>
            <p:nvPr/>
          </p:nvSpPr>
          <p:spPr>
            <a:xfrm>
              <a:off x="8537" y="291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7" name="Rectangles 86"/>
            <p:cNvSpPr/>
            <p:nvPr/>
          </p:nvSpPr>
          <p:spPr>
            <a:xfrm>
              <a:off x="8537" y="332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8" name="Rectangles 87"/>
            <p:cNvSpPr/>
            <p:nvPr/>
          </p:nvSpPr>
          <p:spPr>
            <a:xfrm>
              <a:off x="8537" y="373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9" name="Rectangles 88"/>
            <p:cNvSpPr/>
            <p:nvPr/>
          </p:nvSpPr>
          <p:spPr>
            <a:xfrm>
              <a:off x="8537" y="414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0" name="Rectangles 89"/>
            <p:cNvSpPr/>
            <p:nvPr/>
          </p:nvSpPr>
          <p:spPr>
            <a:xfrm>
              <a:off x="8537" y="250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8537" y="455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2" name="Rectangles 91"/>
            <p:cNvSpPr/>
            <p:nvPr/>
          </p:nvSpPr>
          <p:spPr>
            <a:xfrm>
              <a:off x="9060" y="291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9060" y="332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4" name="Rectangles 93"/>
            <p:cNvSpPr/>
            <p:nvPr/>
          </p:nvSpPr>
          <p:spPr>
            <a:xfrm>
              <a:off x="9060" y="373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5" name="Rectangles 94"/>
            <p:cNvSpPr/>
            <p:nvPr/>
          </p:nvSpPr>
          <p:spPr>
            <a:xfrm>
              <a:off x="9060" y="414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6" name="Rectangles 95"/>
            <p:cNvSpPr/>
            <p:nvPr/>
          </p:nvSpPr>
          <p:spPr>
            <a:xfrm>
              <a:off x="9060" y="250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" name="Rectangles 96"/>
            <p:cNvSpPr/>
            <p:nvPr/>
          </p:nvSpPr>
          <p:spPr>
            <a:xfrm>
              <a:off x="9060" y="455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Rectangles 97"/>
            <p:cNvSpPr/>
            <p:nvPr/>
          </p:nvSpPr>
          <p:spPr>
            <a:xfrm>
              <a:off x="9617" y="291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9617" y="332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9617" y="373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1" name="Rectangles 100"/>
            <p:cNvSpPr/>
            <p:nvPr/>
          </p:nvSpPr>
          <p:spPr>
            <a:xfrm>
              <a:off x="9617" y="414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2" name="Rectangles 101"/>
            <p:cNvSpPr/>
            <p:nvPr/>
          </p:nvSpPr>
          <p:spPr>
            <a:xfrm>
              <a:off x="9617" y="250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3" name="Rectangles 102"/>
            <p:cNvSpPr/>
            <p:nvPr/>
          </p:nvSpPr>
          <p:spPr>
            <a:xfrm>
              <a:off x="9617" y="455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4" name="Rectangles 103"/>
            <p:cNvSpPr/>
            <p:nvPr/>
          </p:nvSpPr>
          <p:spPr>
            <a:xfrm>
              <a:off x="10140" y="291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5" name="Rectangles 104"/>
            <p:cNvSpPr/>
            <p:nvPr/>
          </p:nvSpPr>
          <p:spPr>
            <a:xfrm>
              <a:off x="10140" y="332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6" name="Rectangles 105"/>
            <p:cNvSpPr/>
            <p:nvPr/>
          </p:nvSpPr>
          <p:spPr>
            <a:xfrm>
              <a:off x="10140" y="373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7" name="Rectangles 106"/>
            <p:cNvSpPr/>
            <p:nvPr/>
          </p:nvSpPr>
          <p:spPr>
            <a:xfrm>
              <a:off x="10140" y="414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8" name="Rectangles 107"/>
            <p:cNvSpPr/>
            <p:nvPr/>
          </p:nvSpPr>
          <p:spPr>
            <a:xfrm>
              <a:off x="10140" y="250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9" name="Rectangles 108"/>
            <p:cNvSpPr/>
            <p:nvPr/>
          </p:nvSpPr>
          <p:spPr>
            <a:xfrm>
              <a:off x="10140" y="455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2" name="Text Box 21"/>
          <p:cNvSpPr txBox="1"/>
          <p:nvPr/>
        </p:nvSpPr>
        <p:spPr>
          <a:xfrm>
            <a:off x="1619250" y="4735195"/>
            <a:ext cx="1958340" cy="449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Updated Model</a:t>
            </a:r>
            <a:endParaRPr lang="en-US" b="1"/>
          </a:p>
        </p:txBody>
      </p:sp>
      <p:sp>
        <p:nvSpPr>
          <p:cNvPr id="23" name="Text Box 22"/>
          <p:cNvSpPr txBox="1"/>
          <p:nvPr/>
        </p:nvSpPr>
        <p:spPr>
          <a:xfrm>
            <a:off x="4822825" y="4735195"/>
            <a:ext cx="1854200" cy="449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Proxy Model</a:t>
            </a:r>
            <a:endParaRPr lang="en-US" b="1"/>
          </a:p>
        </p:txBody>
      </p:sp>
      <p:sp>
        <p:nvSpPr>
          <p:cNvPr id="24" name="Title 1"/>
          <p:cNvSpPr>
            <a:spLocks noGrp="1"/>
          </p:cNvSpPr>
          <p:nvPr/>
        </p:nvSpPr>
        <p:spPr>
          <a:xfrm>
            <a:off x="647700" y="1244600"/>
            <a:ext cx="11419840" cy="103441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>
                <a:sym typeface="+mn-ea"/>
              </a:rPr>
              <a:t>Greedy search for a good substitution strategy.</a:t>
            </a:r>
            <a:endParaRPr lang="en-US" sz="2800">
              <a:sym typeface="+mn-ea"/>
            </a:endParaRPr>
          </a:p>
        </p:txBody>
      </p:sp>
      <p:sp>
        <p:nvSpPr>
          <p:cNvPr id="163" name="Rectangles 162"/>
          <p:cNvSpPr/>
          <p:nvPr/>
        </p:nvSpPr>
        <p:spPr>
          <a:xfrm>
            <a:off x="4377055" y="3171190"/>
            <a:ext cx="2745740" cy="35687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4" name="Text Box 163"/>
          <p:cNvSpPr txBox="1"/>
          <p:nvPr/>
        </p:nvSpPr>
        <p:spPr>
          <a:xfrm>
            <a:off x="760730" y="288036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Q</a:t>
            </a:r>
            <a:endParaRPr lang="en-US"/>
          </a:p>
        </p:txBody>
      </p:sp>
      <p:sp>
        <p:nvSpPr>
          <p:cNvPr id="165" name="Text Box 164"/>
          <p:cNvSpPr txBox="1"/>
          <p:nvPr/>
        </p:nvSpPr>
        <p:spPr>
          <a:xfrm>
            <a:off x="760730" y="317373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</a:t>
            </a:r>
            <a:endParaRPr lang="en-US"/>
          </a:p>
        </p:txBody>
      </p:sp>
      <p:sp>
        <p:nvSpPr>
          <p:cNvPr id="166" name="Text Box 165"/>
          <p:cNvSpPr txBox="1"/>
          <p:nvPr/>
        </p:nvSpPr>
        <p:spPr>
          <a:xfrm>
            <a:off x="760730" y="3439795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</a:t>
            </a:r>
            <a:endParaRPr lang="en-US"/>
          </a:p>
        </p:txBody>
      </p:sp>
      <p:sp>
        <p:nvSpPr>
          <p:cNvPr id="167" name="Text Box 166"/>
          <p:cNvSpPr txBox="1"/>
          <p:nvPr/>
        </p:nvSpPr>
        <p:spPr>
          <a:xfrm>
            <a:off x="760730" y="370967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168" name="Text Box 167"/>
          <p:cNvSpPr txBox="1"/>
          <p:nvPr/>
        </p:nvSpPr>
        <p:spPr>
          <a:xfrm>
            <a:off x="760730" y="397510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</a:t>
            </a:r>
            <a:endParaRPr lang="en-US"/>
          </a:p>
        </p:txBody>
      </p:sp>
      <p:sp>
        <p:nvSpPr>
          <p:cNvPr id="169" name="Text Box 168"/>
          <p:cNvSpPr txBox="1"/>
          <p:nvPr/>
        </p:nvSpPr>
        <p:spPr>
          <a:xfrm>
            <a:off x="760730" y="4271645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96035" y="2963545"/>
            <a:ext cx="2524125" cy="1600835"/>
            <a:chOff x="12946" y="4687"/>
            <a:chExt cx="3975" cy="2521"/>
          </a:xfrm>
        </p:grpSpPr>
        <p:sp>
          <p:nvSpPr>
            <p:cNvPr id="9" name="Rectangles 8"/>
            <p:cNvSpPr/>
            <p:nvPr/>
          </p:nvSpPr>
          <p:spPr>
            <a:xfrm>
              <a:off x="12946" y="5128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Rectangles 9"/>
            <p:cNvSpPr/>
            <p:nvPr/>
          </p:nvSpPr>
          <p:spPr>
            <a:xfrm>
              <a:off x="12946" y="5564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Rectangles 13"/>
            <p:cNvSpPr/>
            <p:nvPr/>
          </p:nvSpPr>
          <p:spPr>
            <a:xfrm>
              <a:off x="12946" y="6000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ectangles 15"/>
            <p:cNvSpPr/>
            <p:nvPr/>
          </p:nvSpPr>
          <p:spPr>
            <a:xfrm>
              <a:off x="12946" y="6437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0" name="Rectangles 149"/>
            <p:cNvSpPr/>
            <p:nvPr/>
          </p:nvSpPr>
          <p:spPr>
            <a:xfrm>
              <a:off x="12946" y="4691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0" name="Rectangles 169"/>
            <p:cNvSpPr/>
            <p:nvPr/>
          </p:nvSpPr>
          <p:spPr>
            <a:xfrm>
              <a:off x="12946" y="6873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1" name="Rectangles 170"/>
            <p:cNvSpPr/>
            <p:nvPr/>
          </p:nvSpPr>
          <p:spPr>
            <a:xfrm>
              <a:off x="13455" y="5132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2" name="Rectangles 171"/>
            <p:cNvSpPr/>
            <p:nvPr/>
          </p:nvSpPr>
          <p:spPr>
            <a:xfrm>
              <a:off x="13455" y="5568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3" name="Rectangles 172"/>
            <p:cNvSpPr/>
            <p:nvPr/>
          </p:nvSpPr>
          <p:spPr>
            <a:xfrm>
              <a:off x="13455" y="6004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4" name="Rectangles 173"/>
            <p:cNvSpPr/>
            <p:nvPr/>
          </p:nvSpPr>
          <p:spPr>
            <a:xfrm>
              <a:off x="13455" y="6441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5" name="Rectangles 174"/>
            <p:cNvSpPr/>
            <p:nvPr/>
          </p:nvSpPr>
          <p:spPr>
            <a:xfrm>
              <a:off x="13455" y="4696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6" name="Rectangles 175"/>
            <p:cNvSpPr/>
            <p:nvPr/>
          </p:nvSpPr>
          <p:spPr>
            <a:xfrm>
              <a:off x="13455" y="6877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7" name="Rectangles 176"/>
            <p:cNvSpPr/>
            <p:nvPr/>
          </p:nvSpPr>
          <p:spPr>
            <a:xfrm>
              <a:off x="13964" y="5123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8" name="Rectangles 177"/>
            <p:cNvSpPr/>
            <p:nvPr/>
          </p:nvSpPr>
          <p:spPr>
            <a:xfrm>
              <a:off x="13964" y="5560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9" name="Rectangles 178"/>
            <p:cNvSpPr/>
            <p:nvPr/>
          </p:nvSpPr>
          <p:spPr>
            <a:xfrm>
              <a:off x="13964" y="5996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0" name="Rectangles 179"/>
            <p:cNvSpPr/>
            <p:nvPr/>
          </p:nvSpPr>
          <p:spPr>
            <a:xfrm>
              <a:off x="13964" y="6432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1" name="Rectangles 180"/>
            <p:cNvSpPr/>
            <p:nvPr/>
          </p:nvSpPr>
          <p:spPr>
            <a:xfrm>
              <a:off x="13964" y="4687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2" name="Rectangles 181"/>
            <p:cNvSpPr/>
            <p:nvPr/>
          </p:nvSpPr>
          <p:spPr>
            <a:xfrm>
              <a:off x="13964" y="6869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3" name="Rectangles 182"/>
            <p:cNvSpPr/>
            <p:nvPr/>
          </p:nvSpPr>
          <p:spPr>
            <a:xfrm>
              <a:off x="14473" y="5128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4" name="Rectangles 183"/>
            <p:cNvSpPr/>
            <p:nvPr/>
          </p:nvSpPr>
          <p:spPr>
            <a:xfrm>
              <a:off x="14473" y="5564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5" name="Rectangles 184"/>
            <p:cNvSpPr/>
            <p:nvPr/>
          </p:nvSpPr>
          <p:spPr>
            <a:xfrm>
              <a:off x="14473" y="6000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6" name="Rectangles 185"/>
            <p:cNvSpPr/>
            <p:nvPr/>
          </p:nvSpPr>
          <p:spPr>
            <a:xfrm>
              <a:off x="14473" y="6437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7" name="Rectangles 186"/>
            <p:cNvSpPr/>
            <p:nvPr/>
          </p:nvSpPr>
          <p:spPr>
            <a:xfrm>
              <a:off x="14473" y="4691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8" name="Rectangles 187"/>
            <p:cNvSpPr/>
            <p:nvPr/>
          </p:nvSpPr>
          <p:spPr>
            <a:xfrm>
              <a:off x="14473" y="6873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9" name="Rectangles 188"/>
            <p:cNvSpPr/>
            <p:nvPr/>
          </p:nvSpPr>
          <p:spPr>
            <a:xfrm>
              <a:off x="14981" y="5132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0" name="Rectangles 189"/>
            <p:cNvSpPr/>
            <p:nvPr/>
          </p:nvSpPr>
          <p:spPr>
            <a:xfrm>
              <a:off x="14981" y="5568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1" name="Rectangles 190"/>
            <p:cNvSpPr/>
            <p:nvPr/>
          </p:nvSpPr>
          <p:spPr>
            <a:xfrm>
              <a:off x="14981" y="6004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2" name="Rectangles 191"/>
            <p:cNvSpPr/>
            <p:nvPr/>
          </p:nvSpPr>
          <p:spPr>
            <a:xfrm>
              <a:off x="14981" y="6441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3" name="Rectangles 192"/>
            <p:cNvSpPr/>
            <p:nvPr/>
          </p:nvSpPr>
          <p:spPr>
            <a:xfrm>
              <a:off x="14981" y="4696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4" name="Rectangles 193"/>
            <p:cNvSpPr/>
            <p:nvPr/>
          </p:nvSpPr>
          <p:spPr>
            <a:xfrm>
              <a:off x="14981" y="6877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5" name="Rectangles 194"/>
            <p:cNvSpPr/>
            <p:nvPr/>
          </p:nvSpPr>
          <p:spPr>
            <a:xfrm>
              <a:off x="15490" y="5136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6" name="Rectangles 195"/>
            <p:cNvSpPr/>
            <p:nvPr/>
          </p:nvSpPr>
          <p:spPr>
            <a:xfrm>
              <a:off x="15490" y="5572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7" name="Rectangles 196"/>
            <p:cNvSpPr/>
            <p:nvPr/>
          </p:nvSpPr>
          <p:spPr>
            <a:xfrm>
              <a:off x="15490" y="6009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8" name="Rectangles 197"/>
            <p:cNvSpPr/>
            <p:nvPr/>
          </p:nvSpPr>
          <p:spPr>
            <a:xfrm>
              <a:off x="15490" y="6445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9" name="Rectangles 198"/>
            <p:cNvSpPr/>
            <p:nvPr/>
          </p:nvSpPr>
          <p:spPr>
            <a:xfrm>
              <a:off x="15490" y="4700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0" name="Rectangles 199"/>
            <p:cNvSpPr/>
            <p:nvPr/>
          </p:nvSpPr>
          <p:spPr>
            <a:xfrm>
              <a:off x="15490" y="6881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1" name="Rectangles 200"/>
            <p:cNvSpPr/>
            <p:nvPr/>
          </p:nvSpPr>
          <p:spPr>
            <a:xfrm>
              <a:off x="16032" y="5136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2" name="Rectangles 201"/>
            <p:cNvSpPr/>
            <p:nvPr/>
          </p:nvSpPr>
          <p:spPr>
            <a:xfrm>
              <a:off x="16032" y="5572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3" name="Rectangles 202"/>
            <p:cNvSpPr/>
            <p:nvPr/>
          </p:nvSpPr>
          <p:spPr>
            <a:xfrm>
              <a:off x="16032" y="6009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4" name="Rectangles 203"/>
            <p:cNvSpPr/>
            <p:nvPr/>
          </p:nvSpPr>
          <p:spPr>
            <a:xfrm>
              <a:off x="16032" y="6445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5" name="Rectangles 204"/>
            <p:cNvSpPr/>
            <p:nvPr/>
          </p:nvSpPr>
          <p:spPr>
            <a:xfrm>
              <a:off x="16032" y="4700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6" name="Rectangles 205"/>
            <p:cNvSpPr/>
            <p:nvPr/>
          </p:nvSpPr>
          <p:spPr>
            <a:xfrm>
              <a:off x="16032" y="6881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7" name="Rectangles 206"/>
            <p:cNvSpPr/>
            <p:nvPr/>
          </p:nvSpPr>
          <p:spPr>
            <a:xfrm>
              <a:off x="16541" y="5140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8" name="Rectangles 207"/>
            <p:cNvSpPr/>
            <p:nvPr/>
          </p:nvSpPr>
          <p:spPr>
            <a:xfrm>
              <a:off x="16541" y="5577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9" name="Rectangles 208"/>
            <p:cNvSpPr/>
            <p:nvPr/>
          </p:nvSpPr>
          <p:spPr>
            <a:xfrm>
              <a:off x="16541" y="6013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0" name="Rectangles 209"/>
            <p:cNvSpPr/>
            <p:nvPr/>
          </p:nvSpPr>
          <p:spPr>
            <a:xfrm>
              <a:off x="16541" y="6449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1" name="Rectangles 210"/>
            <p:cNvSpPr/>
            <p:nvPr/>
          </p:nvSpPr>
          <p:spPr>
            <a:xfrm>
              <a:off x="16541" y="4704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2" name="Rectangles 211"/>
            <p:cNvSpPr/>
            <p:nvPr/>
          </p:nvSpPr>
          <p:spPr>
            <a:xfrm>
              <a:off x="16541" y="6886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63704 " pathEditMode="relative" ptsTypes="">
                                      <p:cBhvr>
                                        <p:cTn id="6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 b="1"/>
              <a:t>Backdoor is an increasingly severe threat ...</a:t>
            </a:r>
            <a:endParaRPr lang="en-US" sz="3600" b="1"/>
          </a:p>
        </p:txBody>
      </p:sp>
      <p:sp>
        <p:nvSpPr>
          <p:cNvPr id="10" name="Text Box 9"/>
          <p:cNvSpPr txBox="1"/>
          <p:nvPr/>
        </p:nvSpPr>
        <p:spPr>
          <a:xfrm>
            <a:off x="647700" y="2506980"/>
            <a:ext cx="2263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Open Source Data</a:t>
            </a:r>
            <a:endParaRPr lang="en-US" b="1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6" descr="noun-user-4216248"/>
          <p:cNvPicPr>
            <a:picLocks noChangeAspect="1"/>
          </p:cNvPicPr>
          <p:nvPr/>
        </p:nvPicPr>
        <p:blipFill>
          <a:blip r:embed="rId1"/>
          <a:srcRect b="15278"/>
          <a:stretch>
            <a:fillRect/>
          </a:stretch>
        </p:blipFill>
        <p:spPr>
          <a:xfrm>
            <a:off x="3721735" y="2988945"/>
            <a:ext cx="819785" cy="694690"/>
          </a:xfrm>
          <a:prstGeom prst="rect">
            <a:avLst/>
          </a:prstGeom>
        </p:spPr>
      </p:pic>
      <p:pic>
        <p:nvPicPr>
          <p:cNvPr id="12" name="Picture 11" descr="noun-big-data-7246160"/>
          <p:cNvPicPr>
            <a:picLocks noChangeAspect="1"/>
          </p:cNvPicPr>
          <p:nvPr/>
        </p:nvPicPr>
        <p:blipFill>
          <a:blip r:embed="rId2"/>
          <a:srcRect b="13942"/>
          <a:stretch>
            <a:fillRect/>
          </a:stretch>
        </p:blipFill>
        <p:spPr>
          <a:xfrm>
            <a:off x="975995" y="3221355"/>
            <a:ext cx="1934845" cy="1665605"/>
          </a:xfrm>
          <a:prstGeom prst="rect">
            <a:avLst/>
          </a:prstGeom>
        </p:spPr>
      </p:pic>
      <p:pic>
        <p:nvPicPr>
          <p:cNvPr id="14" name="Picture 13" descr="noun-machine-learning-6170421"/>
          <p:cNvPicPr>
            <a:picLocks noChangeAspect="1"/>
          </p:cNvPicPr>
          <p:nvPr/>
        </p:nvPicPr>
        <p:blipFill>
          <a:blip r:embed="rId3"/>
          <a:srcRect b="14113"/>
          <a:stretch>
            <a:fillRect/>
          </a:stretch>
        </p:blipFill>
        <p:spPr>
          <a:xfrm>
            <a:off x="5767070" y="2988945"/>
            <a:ext cx="2366645" cy="2032635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2936875" y="3928110"/>
            <a:ext cx="2529205" cy="15430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6522085" y="2506980"/>
            <a:ext cx="1008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Model</a:t>
            </a:r>
            <a:endParaRPr lang="en-US" b="1"/>
          </a:p>
        </p:txBody>
      </p:sp>
      <p:sp>
        <p:nvSpPr>
          <p:cNvPr id="20" name="Title 1"/>
          <p:cNvSpPr>
            <a:spLocks noGrp="1"/>
          </p:cNvSpPr>
          <p:nvPr/>
        </p:nvSpPr>
        <p:spPr>
          <a:xfrm>
            <a:off x="647700" y="10674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(1) Models rely more on web data</a:t>
            </a:r>
            <a:endParaRPr lang="en-US"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15</a:t>
            </a:r>
            <a:endParaRPr lang="en-US" altLang="zh-CN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ym typeface="+mn-ea"/>
              </a:rPr>
              <a:t>Purifying backdoored models via Guided Model Merging</a:t>
            </a:r>
            <a:endParaRPr lang="en-US" sz="3200"/>
          </a:p>
        </p:txBody>
      </p:sp>
      <p:pic>
        <p:nvPicPr>
          <p:cNvPr id="6" name="Picture 5" descr="Screenshot 2025-10-04 at 16.19.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735" y="2045335"/>
            <a:ext cx="4992370" cy="754380"/>
          </a:xfrm>
          <a:prstGeom prst="rect">
            <a:avLst/>
          </a:prstGeom>
        </p:spPr>
      </p:pic>
      <p:grpSp>
        <p:nvGrpSpPr>
          <p:cNvPr id="149" name="Group 148"/>
          <p:cNvGrpSpPr/>
          <p:nvPr/>
        </p:nvGrpSpPr>
        <p:grpSpPr>
          <a:xfrm>
            <a:off x="4479290" y="2967990"/>
            <a:ext cx="2519680" cy="1598930"/>
            <a:chOff x="6445" y="2492"/>
            <a:chExt cx="4085" cy="2368"/>
          </a:xfrm>
        </p:grpSpPr>
        <p:sp>
          <p:nvSpPr>
            <p:cNvPr id="62" name="Rectangles 61"/>
            <p:cNvSpPr/>
            <p:nvPr/>
          </p:nvSpPr>
          <p:spPr>
            <a:xfrm>
              <a:off x="6445" y="290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" name="Rectangles 62"/>
            <p:cNvSpPr/>
            <p:nvPr/>
          </p:nvSpPr>
          <p:spPr>
            <a:xfrm>
              <a:off x="6445" y="331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" name="Rectangles 63"/>
            <p:cNvSpPr/>
            <p:nvPr/>
          </p:nvSpPr>
          <p:spPr>
            <a:xfrm>
              <a:off x="6445" y="372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" name="Rectangles 64"/>
            <p:cNvSpPr/>
            <p:nvPr/>
          </p:nvSpPr>
          <p:spPr>
            <a:xfrm>
              <a:off x="6445" y="413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6445" y="249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ectangles 66"/>
            <p:cNvSpPr/>
            <p:nvPr/>
          </p:nvSpPr>
          <p:spPr>
            <a:xfrm>
              <a:off x="6445" y="454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ectangles 67"/>
            <p:cNvSpPr/>
            <p:nvPr/>
          </p:nvSpPr>
          <p:spPr>
            <a:xfrm>
              <a:off x="6968" y="291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9" name="Rectangles 68"/>
            <p:cNvSpPr/>
            <p:nvPr/>
          </p:nvSpPr>
          <p:spPr>
            <a:xfrm>
              <a:off x="6968" y="332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" name="Rectangles 69"/>
            <p:cNvSpPr/>
            <p:nvPr/>
          </p:nvSpPr>
          <p:spPr>
            <a:xfrm>
              <a:off x="6968" y="373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Rectangles 70"/>
            <p:cNvSpPr/>
            <p:nvPr/>
          </p:nvSpPr>
          <p:spPr>
            <a:xfrm>
              <a:off x="6968" y="414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ectangles 71"/>
            <p:cNvSpPr/>
            <p:nvPr/>
          </p:nvSpPr>
          <p:spPr>
            <a:xfrm>
              <a:off x="6968" y="250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Rectangles 72"/>
            <p:cNvSpPr/>
            <p:nvPr/>
          </p:nvSpPr>
          <p:spPr>
            <a:xfrm>
              <a:off x="6968" y="455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4" name="Rectangles 73"/>
            <p:cNvSpPr/>
            <p:nvPr/>
          </p:nvSpPr>
          <p:spPr>
            <a:xfrm>
              <a:off x="7491" y="290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Rectangles 74"/>
            <p:cNvSpPr/>
            <p:nvPr/>
          </p:nvSpPr>
          <p:spPr>
            <a:xfrm>
              <a:off x="7491" y="331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ectangles 75"/>
            <p:cNvSpPr/>
            <p:nvPr/>
          </p:nvSpPr>
          <p:spPr>
            <a:xfrm>
              <a:off x="7491" y="372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ectangles 76"/>
            <p:cNvSpPr/>
            <p:nvPr/>
          </p:nvSpPr>
          <p:spPr>
            <a:xfrm>
              <a:off x="7491" y="413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8" name="Rectangles 77"/>
            <p:cNvSpPr/>
            <p:nvPr/>
          </p:nvSpPr>
          <p:spPr>
            <a:xfrm>
              <a:off x="7491" y="249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Rectangles 78"/>
            <p:cNvSpPr/>
            <p:nvPr/>
          </p:nvSpPr>
          <p:spPr>
            <a:xfrm>
              <a:off x="7491" y="454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0" name="Rectangles 79"/>
            <p:cNvSpPr/>
            <p:nvPr/>
          </p:nvSpPr>
          <p:spPr>
            <a:xfrm>
              <a:off x="8014" y="290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Rectangles 80"/>
            <p:cNvSpPr/>
            <p:nvPr/>
          </p:nvSpPr>
          <p:spPr>
            <a:xfrm>
              <a:off x="8014" y="331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Rectangles 81"/>
            <p:cNvSpPr/>
            <p:nvPr/>
          </p:nvSpPr>
          <p:spPr>
            <a:xfrm>
              <a:off x="8014" y="372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Rectangles 82"/>
            <p:cNvSpPr/>
            <p:nvPr/>
          </p:nvSpPr>
          <p:spPr>
            <a:xfrm>
              <a:off x="8014" y="413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Rectangles 83"/>
            <p:cNvSpPr/>
            <p:nvPr/>
          </p:nvSpPr>
          <p:spPr>
            <a:xfrm>
              <a:off x="8014" y="249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Rectangles 84"/>
            <p:cNvSpPr/>
            <p:nvPr/>
          </p:nvSpPr>
          <p:spPr>
            <a:xfrm>
              <a:off x="8014" y="454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Rectangles 85"/>
            <p:cNvSpPr/>
            <p:nvPr/>
          </p:nvSpPr>
          <p:spPr>
            <a:xfrm>
              <a:off x="8537" y="291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7" name="Rectangles 86"/>
            <p:cNvSpPr/>
            <p:nvPr/>
          </p:nvSpPr>
          <p:spPr>
            <a:xfrm>
              <a:off x="8537" y="332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8" name="Rectangles 87"/>
            <p:cNvSpPr/>
            <p:nvPr/>
          </p:nvSpPr>
          <p:spPr>
            <a:xfrm>
              <a:off x="8537" y="373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9" name="Rectangles 88"/>
            <p:cNvSpPr/>
            <p:nvPr/>
          </p:nvSpPr>
          <p:spPr>
            <a:xfrm>
              <a:off x="8537" y="414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0" name="Rectangles 89"/>
            <p:cNvSpPr/>
            <p:nvPr/>
          </p:nvSpPr>
          <p:spPr>
            <a:xfrm>
              <a:off x="8537" y="250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8537" y="455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2" name="Rectangles 91"/>
            <p:cNvSpPr/>
            <p:nvPr/>
          </p:nvSpPr>
          <p:spPr>
            <a:xfrm>
              <a:off x="9060" y="291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9060" y="332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4" name="Rectangles 93"/>
            <p:cNvSpPr/>
            <p:nvPr/>
          </p:nvSpPr>
          <p:spPr>
            <a:xfrm>
              <a:off x="9060" y="373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5" name="Rectangles 94"/>
            <p:cNvSpPr/>
            <p:nvPr/>
          </p:nvSpPr>
          <p:spPr>
            <a:xfrm>
              <a:off x="9060" y="414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6" name="Rectangles 95"/>
            <p:cNvSpPr/>
            <p:nvPr/>
          </p:nvSpPr>
          <p:spPr>
            <a:xfrm>
              <a:off x="9060" y="250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" name="Rectangles 96"/>
            <p:cNvSpPr/>
            <p:nvPr/>
          </p:nvSpPr>
          <p:spPr>
            <a:xfrm>
              <a:off x="9060" y="455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Rectangles 97"/>
            <p:cNvSpPr/>
            <p:nvPr/>
          </p:nvSpPr>
          <p:spPr>
            <a:xfrm>
              <a:off x="9617" y="291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9617" y="332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9617" y="373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1" name="Rectangles 100"/>
            <p:cNvSpPr/>
            <p:nvPr/>
          </p:nvSpPr>
          <p:spPr>
            <a:xfrm>
              <a:off x="9617" y="414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2" name="Rectangles 101"/>
            <p:cNvSpPr/>
            <p:nvPr/>
          </p:nvSpPr>
          <p:spPr>
            <a:xfrm>
              <a:off x="9617" y="250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3" name="Rectangles 102"/>
            <p:cNvSpPr/>
            <p:nvPr/>
          </p:nvSpPr>
          <p:spPr>
            <a:xfrm>
              <a:off x="9617" y="455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4" name="Rectangles 103"/>
            <p:cNvSpPr/>
            <p:nvPr/>
          </p:nvSpPr>
          <p:spPr>
            <a:xfrm>
              <a:off x="10140" y="291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5" name="Rectangles 104"/>
            <p:cNvSpPr/>
            <p:nvPr/>
          </p:nvSpPr>
          <p:spPr>
            <a:xfrm>
              <a:off x="10140" y="332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6" name="Rectangles 105"/>
            <p:cNvSpPr/>
            <p:nvPr/>
          </p:nvSpPr>
          <p:spPr>
            <a:xfrm>
              <a:off x="10140" y="373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7" name="Rectangles 106"/>
            <p:cNvSpPr/>
            <p:nvPr/>
          </p:nvSpPr>
          <p:spPr>
            <a:xfrm>
              <a:off x="10140" y="414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8" name="Rectangles 107"/>
            <p:cNvSpPr/>
            <p:nvPr/>
          </p:nvSpPr>
          <p:spPr>
            <a:xfrm>
              <a:off x="10140" y="250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9" name="Rectangles 108"/>
            <p:cNvSpPr/>
            <p:nvPr/>
          </p:nvSpPr>
          <p:spPr>
            <a:xfrm>
              <a:off x="10140" y="455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2" name="Text Box 21"/>
          <p:cNvSpPr txBox="1"/>
          <p:nvPr/>
        </p:nvSpPr>
        <p:spPr>
          <a:xfrm>
            <a:off x="1619250" y="4735195"/>
            <a:ext cx="1958340" cy="449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Updated Model</a:t>
            </a:r>
            <a:endParaRPr lang="en-US" b="1"/>
          </a:p>
        </p:txBody>
      </p:sp>
      <p:sp>
        <p:nvSpPr>
          <p:cNvPr id="23" name="Text Box 22"/>
          <p:cNvSpPr txBox="1"/>
          <p:nvPr/>
        </p:nvSpPr>
        <p:spPr>
          <a:xfrm>
            <a:off x="4822825" y="4735195"/>
            <a:ext cx="1854200" cy="449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Proxy Model</a:t>
            </a:r>
            <a:endParaRPr lang="en-US" b="1"/>
          </a:p>
        </p:txBody>
      </p:sp>
      <p:sp>
        <p:nvSpPr>
          <p:cNvPr id="24" name="Title 1"/>
          <p:cNvSpPr>
            <a:spLocks noGrp="1"/>
          </p:cNvSpPr>
          <p:nvPr/>
        </p:nvSpPr>
        <p:spPr>
          <a:xfrm>
            <a:off x="647700" y="1244600"/>
            <a:ext cx="11419840" cy="103441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>
                <a:sym typeface="+mn-ea"/>
              </a:rPr>
              <a:t>Greedy search for a good substitution strategy.</a:t>
            </a:r>
            <a:endParaRPr lang="en-US" sz="2800">
              <a:sym typeface="+mn-ea"/>
            </a:endParaRPr>
          </a:p>
        </p:txBody>
      </p:sp>
      <p:sp>
        <p:nvSpPr>
          <p:cNvPr id="163" name="Rectangles 162"/>
          <p:cNvSpPr/>
          <p:nvPr/>
        </p:nvSpPr>
        <p:spPr>
          <a:xfrm>
            <a:off x="4377055" y="3171190"/>
            <a:ext cx="424815" cy="146939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4" name="Text Box 163"/>
          <p:cNvSpPr txBox="1"/>
          <p:nvPr/>
        </p:nvSpPr>
        <p:spPr>
          <a:xfrm>
            <a:off x="760730" y="288036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Q</a:t>
            </a:r>
            <a:endParaRPr lang="en-US"/>
          </a:p>
        </p:txBody>
      </p:sp>
      <p:sp>
        <p:nvSpPr>
          <p:cNvPr id="165" name="Text Box 164"/>
          <p:cNvSpPr txBox="1"/>
          <p:nvPr/>
        </p:nvSpPr>
        <p:spPr>
          <a:xfrm>
            <a:off x="760730" y="317373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</a:t>
            </a:r>
            <a:endParaRPr lang="en-US"/>
          </a:p>
        </p:txBody>
      </p:sp>
      <p:sp>
        <p:nvSpPr>
          <p:cNvPr id="166" name="Text Box 165"/>
          <p:cNvSpPr txBox="1"/>
          <p:nvPr/>
        </p:nvSpPr>
        <p:spPr>
          <a:xfrm>
            <a:off x="760730" y="3439795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</a:t>
            </a:r>
            <a:endParaRPr lang="en-US"/>
          </a:p>
        </p:txBody>
      </p:sp>
      <p:sp>
        <p:nvSpPr>
          <p:cNvPr id="167" name="Text Box 166"/>
          <p:cNvSpPr txBox="1"/>
          <p:nvPr/>
        </p:nvSpPr>
        <p:spPr>
          <a:xfrm>
            <a:off x="760730" y="370967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168" name="Text Box 167"/>
          <p:cNvSpPr txBox="1"/>
          <p:nvPr/>
        </p:nvSpPr>
        <p:spPr>
          <a:xfrm>
            <a:off x="760730" y="397510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</a:t>
            </a:r>
            <a:endParaRPr lang="en-US"/>
          </a:p>
        </p:txBody>
      </p:sp>
      <p:sp>
        <p:nvSpPr>
          <p:cNvPr id="169" name="Text Box 168"/>
          <p:cNvSpPr txBox="1"/>
          <p:nvPr/>
        </p:nvSpPr>
        <p:spPr>
          <a:xfrm>
            <a:off x="760730" y="4271645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96035" y="2963545"/>
            <a:ext cx="2524125" cy="1600835"/>
            <a:chOff x="12946" y="4687"/>
            <a:chExt cx="3975" cy="2521"/>
          </a:xfrm>
        </p:grpSpPr>
        <p:sp>
          <p:nvSpPr>
            <p:cNvPr id="9" name="Rectangles 8"/>
            <p:cNvSpPr/>
            <p:nvPr/>
          </p:nvSpPr>
          <p:spPr>
            <a:xfrm>
              <a:off x="12946" y="5128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Rectangles 9"/>
            <p:cNvSpPr/>
            <p:nvPr/>
          </p:nvSpPr>
          <p:spPr>
            <a:xfrm>
              <a:off x="12946" y="5564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Rectangles 13"/>
            <p:cNvSpPr/>
            <p:nvPr/>
          </p:nvSpPr>
          <p:spPr>
            <a:xfrm>
              <a:off x="12946" y="6000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ectangles 15"/>
            <p:cNvSpPr/>
            <p:nvPr/>
          </p:nvSpPr>
          <p:spPr>
            <a:xfrm>
              <a:off x="12946" y="6437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0" name="Rectangles 149"/>
            <p:cNvSpPr/>
            <p:nvPr/>
          </p:nvSpPr>
          <p:spPr>
            <a:xfrm>
              <a:off x="12946" y="4691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0" name="Rectangles 169"/>
            <p:cNvSpPr/>
            <p:nvPr/>
          </p:nvSpPr>
          <p:spPr>
            <a:xfrm>
              <a:off x="12946" y="6873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1" name="Rectangles 170"/>
            <p:cNvSpPr/>
            <p:nvPr/>
          </p:nvSpPr>
          <p:spPr>
            <a:xfrm>
              <a:off x="13455" y="5132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2" name="Rectangles 171"/>
            <p:cNvSpPr/>
            <p:nvPr/>
          </p:nvSpPr>
          <p:spPr>
            <a:xfrm>
              <a:off x="13455" y="5568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3" name="Rectangles 172"/>
            <p:cNvSpPr/>
            <p:nvPr/>
          </p:nvSpPr>
          <p:spPr>
            <a:xfrm>
              <a:off x="13455" y="6004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4" name="Rectangles 173"/>
            <p:cNvSpPr/>
            <p:nvPr/>
          </p:nvSpPr>
          <p:spPr>
            <a:xfrm>
              <a:off x="13455" y="6441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5" name="Rectangles 174"/>
            <p:cNvSpPr/>
            <p:nvPr/>
          </p:nvSpPr>
          <p:spPr>
            <a:xfrm>
              <a:off x="13455" y="4696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6" name="Rectangles 175"/>
            <p:cNvSpPr/>
            <p:nvPr/>
          </p:nvSpPr>
          <p:spPr>
            <a:xfrm>
              <a:off x="13455" y="6877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7" name="Rectangles 176"/>
            <p:cNvSpPr/>
            <p:nvPr/>
          </p:nvSpPr>
          <p:spPr>
            <a:xfrm>
              <a:off x="13964" y="5123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8" name="Rectangles 177"/>
            <p:cNvSpPr/>
            <p:nvPr/>
          </p:nvSpPr>
          <p:spPr>
            <a:xfrm>
              <a:off x="13964" y="5560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9" name="Rectangles 178"/>
            <p:cNvSpPr/>
            <p:nvPr/>
          </p:nvSpPr>
          <p:spPr>
            <a:xfrm>
              <a:off x="13964" y="5996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0" name="Rectangles 179"/>
            <p:cNvSpPr/>
            <p:nvPr/>
          </p:nvSpPr>
          <p:spPr>
            <a:xfrm>
              <a:off x="13964" y="6432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1" name="Rectangles 180"/>
            <p:cNvSpPr/>
            <p:nvPr/>
          </p:nvSpPr>
          <p:spPr>
            <a:xfrm>
              <a:off x="13964" y="4687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2" name="Rectangles 181"/>
            <p:cNvSpPr/>
            <p:nvPr/>
          </p:nvSpPr>
          <p:spPr>
            <a:xfrm>
              <a:off x="13964" y="6869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3" name="Rectangles 182"/>
            <p:cNvSpPr/>
            <p:nvPr/>
          </p:nvSpPr>
          <p:spPr>
            <a:xfrm>
              <a:off x="14473" y="5128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4" name="Rectangles 183"/>
            <p:cNvSpPr/>
            <p:nvPr/>
          </p:nvSpPr>
          <p:spPr>
            <a:xfrm>
              <a:off x="14473" y="5564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5" name="Rectangles 184"/>
            <p:cNvSpPr/>
            <p:nvPr/>
          </p:nvSpPr>
          <p:spPr>
            <a:xfrm>
              <a:off x="14473" y="6000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6" name="Rectangles 185"/>
            <p:cNvSpPr/>
            <p:nvPr/>
          </p:nvSpPr>
          <p:spPr>
            <a:xfrm>
              <a:off x="14473" y="6437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7" name="Rectangles 186"/>
            <p:cNvSpPr/>
            <p:nvPr/>
          </p:nvSpPr>
          <p:spPr>
            <a:xfrm>
              <a:off x="14473" y="4691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8" name="Rectangles 187"/>
            <p:cNvSpPr/>
            <p:nvPr/>
          </p:nvSpPr>
          <p:spPr>
            <a:xfrm>
              <a:off x="14473" y="6873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9" name="Rectangles 188"/>
            <p:cNvSpPr/>
            <p:nvPr/>
          </p:nvSpPr>
          <p:spPr>
            <a:xfrm>
              <a:off x="14981" y="5132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0" name="Rectangles 189"/>
            <p:cNvSpPr/>
            <p:nvPr/>
          </p:nvSpPr>
          <p:spPr>
            <a:xfrm>
              <a:off x="14981" y="5568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1" name="Rectangles 190"/>
            <p:cNvSpPr/>
            <p:nvPr/>
          </p:nvSpPr>
          <p:spPr>
            <a:xfrm>
              <a:off x="14981" y="6004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2" name="Rectangles 191"/>
            <p:cNvSpPr/>
            <p:nvPr/>
          </p:nvSpPr>
          <p:spPr>
            <a:xfrm>
              <a:off x="14981" y="6441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3" name="Rectangles 192"/>
            <p:cNvSpPr/>
            <p:nvPr/>
          </p:nvSpPr>
          <p:spPr>
            <a:xfrm>
              <a:off x="14981" y="4696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4" name="Rectangles 193"/>
            <p:cNvSpPr/>
            <p:nvPr/>
          </p:nvSpPr>
          <p:spPr>
            <a:xfrm>
              <a:off x="14981" y="6877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5" name="Rectangles 194"/>
            <p:cNvSpPr/>
            <p:nvPr/>
          </p:nvSpPr>
          <p:spPr>
            <a:xfrm>
              <a:off x="15490" y="5136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6" name="Rectangles 195"/>
            <p:cNvSpPr/>
            <p:nvPr/>
          </p:nvSpPr>
          <p:spPr>
            <a:xfrm>
              <a:off x="15490" y="5572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7" name="Rectangles 196"/>
            <p:cNvSpPr/>
            <p:nvPr/>
          </p:nvSpPr>
          <p:spPr>
            <a:xfrm>
              <a:off x="15490" y="6009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8" name="Rectangles 197"/>
            <p:cNvSpPr/>
            <p:nvPr/>
          </p:nvSpPr>
          <p:spPr>
            <a:xfrm>
              <a:off x="15490" y="6445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9" name="Rectangles 198"/>
            <p:cNvSpPr/>
            <p:nvPr/>
          </p:nvSpPr>
          <p:spPr>
            <a:xfrm>
              <a:off x="15490" y="4700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0" name="Rectangles 199"/>
            <p:cNvSpPr/>
            <p:nvPr/>
          </p:nvSpPr>
          <p:spPr>
            <a:xfrm>
              <a:off x="15490" y="6881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1" name="Rectangles 200"/>
            <p:cNvSpPr/>
            <p:nvPr/>
          </p:nvSpPr>
          <p:spPr>
            <a:xfrm>
              <a:off x="16032" y="5136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2" name="Rectangles 201"/>
            <p:cNvSpPr/>
            <p:nvPr/>
          </p:nvSpPr>
          <p:spPr>
            <a:xfrm>
              <a:off x="16032" y="5572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3" name="Rectangles 202"/>
            <p:cNvSpPr/>
            <p:nvPr/>
          </p:nvSpPr>
          <p:spPr>
            <a:xfrm>
              <a:off x="16032" y="6009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4" name="Rectangles 203"/>
            <p:cNvSpPr/>
            <p:nvPr/>
          </p:nvSpPr>
          <p:spPr>
            <a:xfrm>
              <a:off x="16032" y="6445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5" name="Rectangles 204"/>
            <p:cNvSpPr/>
            <p:nvPr/>
          </p:nvSpPr>
          <p:spPr>
            <a:xfrm>
              <a:off x="16032" y="4700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6" name="Rectangles 205"/>
            <p:cNvSpPr/>
            <p:nvPr/>
          </p:nvSpPr>
          <p:spPr>
            <a:xfrm>
              <a:off x="16032" y="6881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7" name="Rectangles 206"/>
            <p:cNvSpPr/>
            <p:nvPr/>
          </p:nvSpPr>
          <p:spPr>
            <a:xfrm>
              <a:off x="16541" y="5140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8" name="Rectangles 207"/>
            <p:cNvSpPr/>
            <p:nvPr/>
          </p:nvSpPr>
          <p:spPr>
            <a:xfrm>
              <a:off x="16541" y="5577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9" name="Rectangles 208"/>
            <p:cNvSpPr/>
            <p:nvPr/>
          </p:nvSpPr>
          <p:spPr>
            <a:xfrm>
              <a:off x="16541" y="6013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0" name="Rectangles 209"/>
            <p:cNvSpPr/>
            <p:nvPr/>
          </p:nvSpPr>
          <p:spPr>
            <a:xfrm>
              <a:off x="16541" y="6449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1" name="Rectangles 210"/>
            <p:cNvSpPr/>
            <p:nvPr/>
          </p:nvSpPr>
          <p:spPr>
            <a:xfrm>
              <a:off x="16541" y="4704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2" name="Rectangles 211"/>
            <p:cNvSpPr/>
            <p:nvPr/>
          </p:nvSpPr>
          <p:spPr>
            <a:xfrm>
              <a:off x="16541" y="6886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186198 0 " pathEditMode="relative" ptsTypes="">
                                      <p:cBhvr>
                                        <p:cTn id="6" dur="2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16</a:t>
            </a:r>
            <a:endParaRPr lang="en-US" altLang="zh-CN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ym typeface="+mn-ea"/>
              </a:rPr>
              <a:t>Purifying backdoored models via Guided Model Merging</a:t>
            </a:r>
            <a:endParaRPr lang="en-US" sz="3200"/>
          </a:p>
        </p:txBody>
      </p:sp>
      <p:pic>
        <p:nvPicPr>
          <p:cNvPr id="6" name="Picture 5" descr="Screenshot 2025-10-04 at 16.19.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735" y="2045335"/>
            <a:ext cx="4992370" cy="754380"/>
          </a:xfrm>
          <a:prstGeom prst="rect">
            <a:avLst/>
          </a:prstGeom>
        </p:spPr>
      </p:pic>
      <p:grpSp>
        <p:nvGrpSpPr>
          <p:cNvPr id="149" name="Group 148"/>
          <p:cNvGrpSpPr/>
          <p:nvPr/>
        </p:nvGrpSpPr>
        <p:grpSpPr>
          <a:xfrm>
            <a:off x="4479290" y="2967990"/>
            <a:ext cx="2519680" cy="1598930"/>
            <a:chOff x="6445" y="2492"/>
            <a:chExt cx="4085" cy="2368"/>
          </a:xfrm>
        </p:grpSpPr>
        <p:sp>
          <p:nvSpPr>
            <p:cNvPr id="62" name="Rectangles 61"/>
            <p:cNvSpPr/>
            <p:nvPr/>
          </p:nvSpPr>
          <p:spPr>
            <a:xfrm>
              <a:off x="6445" y="290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" name="Rectangles 62"/>
            <p:cNvSpPr/>
            <p:nvPr/>
          </p:nvSpPr>
          <p:spPr>
            <a:xfrm>
              <a:off x="6445" y="331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" name="Rectangles 63"/>
            <p:cNvSpPr/>
            <p:nvPr/>
          </p:nvSpPr>
          <p:spPr>
            <a:xfrm>
              <a:off x="6445" y="372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" name="Rectangles 64"/>
            <p:cNvSpPr/>
            <p:nvPr/>
          </p:nvSpPr>
          <p:spPr>
            <a:xfrm>
              <a:off x="6445" y="413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6445" y="249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ectangles 66"/>
            <p:cNvSpPr/>
            <p:nvPr/>
          </p:nvSpPr>
          <p:spPr>
            <a:xfrm>
              <a:off x="6445" y="454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ectangles 67"/>
            <p:cNvSpPr/>
            <p:nvPr/>
          </p:nvSpPr>
          <p:spPr>
            <a:xfrm>
              <a:off x="6968" y="291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9" name="Rectangles 68"/>
            <p:cNvSpPr/>
            <p:nvPr/>
          </p:nvSpPr>
          <p:spPr>
            <a:xfrm>
              <a:off x="6968" y="332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" name="Rectangles 69"/>
            <p:cNvSpPr/>
            <p:nvPr/>
          </p:nvSpPr>
          <p:spPr>
            <a:xfrm>
              <a:off x="6968" y="373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Rectangles 70"/>
            <p:cNvSpPr/>
            <p:nvPr/>
          </p:nvSpPr>
          <p:spPr>
            <a:xfrm>
              <a:off x="6968" y="414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ectangles 71"/>
            <p:cNvSpPr/>
            <p:nvPr/>
          </p:nvSpPr>
          <p:spPr>
            <a:xfrm>
              <a:off x="6968" y="250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Rectangles 72"/>
            <p:cNvSpPr/>
            <p:nvPr/>
          </p:nvSpPr>
          <p:spPr>
            <a:xfrm>
              <a:off x="6968" y="455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4" name="Rectangles 73"/>
            <p:cNvSpPr/>
            <p:nvPr/>
          </p:nvSpPr>
          <p:spPr>
            <a:xfrm>
              <a:off x="7491" y="290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Rectangles 74"/>
            <p:cNvSpPr/>
            <p:nvPr/>
          </p:nvSpPr>
          <p:spPr>
            <a:xfrm>
              <a:off x="7491" y="331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ectangles 75"/>
            <p:cNvSpPr/>
            <p:nvPr/>
          </p:nvSpPr>
          <p:spPr>
            <a:xfrm>
              <a:off x="7491" y="372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ectangles 76"/>
            <p:cNvSpPr/>
            <p:nvPr/>
          </p:nvSpPr>
          <p:spPr>
            <a:xfrm>
              <a:off x="7491" y="413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8" name="Rectangles 77"/>
            <p:cNvSpPr/>
            <p:nvPr/>
          </p:nvSpPr>
          <p:spPr>
            <a:xfrm>
              <a:off x="7491" y="249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Rectangles 78"/>
            <p:cNvSpPr/>
            <p:nvPr/>
          </p:nvSpPr>
          <p:spPr>
            <a:xfrm>
              <a:off x="7491" y="454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0" name="Rectangles 79"/>
            <p:cNvSpPr/>
            <p:nvPr/>
          </p:nvSpPr>
          <p:spPr>
            <a:xfrm>
              <a:off x="8014" y="290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Rectangles 80"/>
            <p:cNvSpPr/>
            <p:nvPr/>
          </p:nvSpPr>
          <p:spPr>
            <a:xfrm>
              <a:off x="8014" y="331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Rectangles 81"/>
            <p:cNvSpPr/>
            <p:nvPr/>
          </p:nvSpPr>
          <p:spPr>
            <a:xfrm>
              <a:off x="8014" y="372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Rectangles 82"/>
            <p:cNvSpPr/>
            <p:nvPr/>
          </p:nvSpPr>
          <p:spPr>
            <a:xfrm>
              <a:off x="8014" y="413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Rectangles 83"/>
            <p:cNvSpPr/>
            <p:nvPr/>
          </p:nvSpPr>
          <p:spPr>
            <a:xfrm>
              <a:off x="8014" y="249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Rectangles 84"/>
            <p:cNvSpPr/>
            <p:nvPr/>
          </p:nvSpPr>
          <p:spPr>
            <a:xfrm>
              <a:off x="8014" y="454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Rectangles 85"/>
            <p:cNvSpPr/>
            <p:nvPr/>
          </p:nvSpPr>
          <p:spPr>
            <a:xfrm>
              <a:off x="8537" y="291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7" name="Rectangles 86"/>
            <p:cNvSpPr/>
            <p:nvPr/>
          </p:nvSpPr>
          <p:spPr>
            <a:xfrm>
              <a:off x="8537" y="332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8" name="Rectangles 87"/>
            <p:cNvSpPr/>
            <p:nvPr/>
          </p:nvSpPr>
          <p:spPr>
            <a:xfrm>
              <a:off x="8537" y="373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9" name="Rectangles 88"/>
            <p:cNvSpPr/>
            <p:nvPr/>
          </p:nvSpPr>
          <p:spPr>
            <a:xfrm>
              <a:off x="8537" y="414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0" name="Rectangles 89"/>
            <p:cNvSpPr/>
            <p:nvPr/>
          </p:nvSpPr>
          <p:spPr>
            <a:xfrm>
              <a:off x="8537" y="250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8537" y="455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2" name="Rectangles 91"/>
            <p:cNvSpPr/>
            <p:nvPr/>
          </p:nvSpPr>
          <p:spPr>
            <a:xfrm>
              <a:off x="9060" y="291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9060" y="332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4" name="Rectangles 93"/>
            <p:cNvSpPr/>
            <p:nvPr/>
          </p:nvSpPr>
          <p:spPr>
            <a:xfrm>
              <a:off x="9060" y="373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5" name="Rectangles 94"/>
            <p:cNvSpPr/>
            <p:nvPr/>
          </p:nvSpPr>
          <p:spPr>
            <a:xfrm>
              <a:off x="9060" y="414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6" name="Rectangles 95"/>
            <p:cNvSpPr/>
            <p:nvPr/>
          </p:nvSpPr>
          <p:spPr>
            <a:xfrm>
              <a:off x="9060" y="250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" name="Rectangles 96"/>
            <p:cNvSpPr/>
            <p:nvPr/>
          </p:nvSpPr>
          <p:spPr>
            <a:xfrm>
              <a:off x="9060" y="455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Rectangles 97"/>
            <p:cNvSpPr/>
            <p:nvPr/>
          </p:nvSpPr>
          <p:spPr>
            <a:xfrm>
              <a:off x="9617" y="291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9617" y="332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9617" y="373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1" name="Rectangles 100"/>
            <p:cNvSpPr/>
            <p:nvPr/>
          </p:nvSpPr>
          <p:spPr>
            <a:xfrm>
              <a:off x="9617" y="414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2" name="Rectangles 101"/>
            <p:cNvSpPr/>
            <p:nvPr/>
          </p:nvSpPr>
          <p:spPr>
            <a:xfrm>
              <a:off x="9617" y="250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3" name="Rectangles 102"/>
            <p:cNvSpPr/>
            <p:nvPr/>
          </p:nvSpPr>
          <p:spPr>
            <a:xfrm>
              <a:off x="9617" y="455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4" name="Rectangles 103"/>
            <p:cNvSpPr/>
            <p:nvPr/>
          </p:nvSpPr>
          <p:spPr>
            <a:xfrm>
              <a:off x="10140" y="291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5" name="Rectangles 104"/>
            <p:cNvSpPr/>
            <p:nvPr/>
          </p:nvSpPr>
          <p:spPr>
            <a:xfrm>
              <a:off x="10140" y="332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6" name="Rectangles 105"/>
            <p:cNvSpPr/>
            <p:nvPr/>
          </p:nvSpPr>
          <p:spPr>
            <a:xfrm>
              <a:off x="10140" y="373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7" name="Rectangles 106"/>
            <p:cNvSpPr/>
            <p:nvPr/>
          </p:nvSpPr>
          <p:spPr>
            <a:xfrm>
              <a:off x="10140" y="414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8" name="Rectangles 107"/>
            <p:cNvSpPr/>
            <p:nvPr/>
          </p:nvSpPr>
          <p:spPr>
            <a:xfrm>
              <a:off x="10140" y="250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9" name="Rectangles 108"/>
            <p:cNvSpPr/>
            <p:nvPr/>
          </p:nvSpPr>
          <p:spPr>
            <a:xfrm>
              <a:off x="10140" y="455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2" name="Text Box 21"/>
          <p:cNvSpPr txBox="1"/>
          <p:nvPr/>
        </p:nvSpPr>
        <p:spPr>
          <a:xfrm>
            <a:off x="1619250" y="4735195"/>
            <a:ext cx="1958340" cy="449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Updated Model</a:t>
            </a:r>
            <a:endParaRPr lang="en-US" b="1"/>
          </a:p>
        </p:txBody>
      </p:sp>
      <p:sp>
        <p:nvSpPr>
          <p:cNvPr id="23" name="Text Box 22"/>
          <p:cNvSpPr txBox="1"/>
          <p:nvPr/>
        </p:nvSpPr>
        <p:spPr>
          <a:xfrm>
            <a:off x="4822825" y="4735195"/>
            <a:ext cx="1854200" cy="449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Proxy Model</a:t>
            </a:r>
            <a:endParaRPr lang="en-US" b="1"/>
          </a:p>
        </p:txBody>
      </p:sp>
      <p:sp>
        <p:nvSpPr>
          <p:cNvPr id="24" name="Title 1"/>
          <p:cNvSpPr>
            <a:spLocks noGrp="1"/>
          </p:cNvSpPr>
          <p:nvPr/>
        </p:nvSpPr>
        <p:spPr>
          <a:xfrm>
            <a:off x="647700" y="1244600"/>
            <a:ext cx="11419840" cy="103441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>
                <a:sym typeface="+mn-ea"/>
              </a:rPr>
              <a:t>Greedy search for a good substitution strategy.</a:t>
            </a:r>
            <a:endParaRPr lang="en-US" sz="2800">
              <a:sym typeface="+mn-ea"/>
            </a:endParaRPr>
          </a:p>
        </p:txBody>
      </p:sp>
      <p:sp>
        <p:nvSpPr>
          <p:cNvPr id="163" name="Rectangles 162"/>
          <p:cNvSpPr/>
          <p:nvPr/>
        </p:nvSpPr>
        <p:spPr>
          <a:xfrm>
            <a:off x="5043170" y="3171190"/>
            <a:ext cx="424815" cy="1469390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4" name="Text Box 163"/>
          <p:cNvSpPr txBox="1"/>
          <p:nvPr/>
        </p:nvSpPr>
        <p:spPr>
          <a:xfrm>
            <a:off x="760730" y="288036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Q</a:t>
            </a:r>
            <a:endParaRPr lang="en-US"/>
          </a:p>
        </p:txBody>
      </p:sp>
      <p:sp>
        <p:nvSpPr>
          <p:cNvPr id="165" name="Text Box 164"/>
          <p:cNvSpPr txBox="1"/>
          <p:nvPr/>
        </p:nvSpPr>
        <p:spPr>
          <a:xfrm>
            <a:off x="760730" y="317373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</a:t>
            </a:r>
            <a:endParaRPr lang="en-US"/>
          </a:p>
        </p:txBody>
      </p:sp>
      <p:sp>
        <p:nvSpPr>
          <p:cNvPr id="166" name="Text Box 165"/>
          <p:cNvSpPr txBox="1"/>
          <p:nvPr/>
        </p:nvSpPr>
        <p:spPr>
          <a:xfrm>
            <a:off x="760730" y="3439795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</a:t>
            </a:r>
            <a:endParaRPr lang="en-US"/>
          </a:p>
        </p:txBody>
      </p:sp>
      <p:sp>
        <p:nvSpPr>
          <p:cNvPr id="167" name="Text Box 166"/>
          <p:cNvSpPr txBox="1"/>
          <p:nvPr/>
        </p:nvSpPr>
        <p:spPr>
          <a:xfrm>
            <a:off x="760730" y="370967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168" name="Text Box 167"/>
          <p:cNvSpPr txBox="1"/>
          <p:nvPr/>
        </p:nvSpPr>
        <p:spPr>
          <a:xfrm>
            <a:off x="760730" y="397510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</a:t>
            </a:r>
            <a:endParaRPr lang="en-US"/>
          </a:p>
        </p:txBody>
      </p:sp>
      <p:sp>
        <p:nvSpPr>
          <p:cNvPr id="169" name="Text Box 168"/>
          <p:cNvSpPr txBox="1"/>
          <p:nvPr/>
        </p:nvSpPr>
        <p:spPr>
          <a:xfrm>
            <a:off x="760730" y="4271645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</a:t>
            </a:r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96035" y="2963545"/>
            <a:ext cx="2524125" cy="1600835"/>
            <a:chOff x="12946" y="4687"/>
            <a:chExt cx="3975" cy="2521"/>
          </a:xfrm>
        </p:grpSpPr>
        <p:sp>
          <p:nvSpPr>
            <p:cNvPr id="9" name="Rectangles 8"/>
            <p:cNvSpPr/>
            <p:nvPr/>
          </p:nvSpPr>
          <p:spPr>
            <a:xfrm>
              <a:off x="12946" y="5128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Rectangles 9"/>
            <p:cNvSpPr/>
            <p:nvPr/>
          </p:nvSpPr>
          <p:spPr>
            <a:xfrm>
              <a:off x="12946" y="5564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" name="Rectangles 13"/>
            <p:cNvSpPr/>
            <p:nvPr/>
          </p:nvSpPr>
          <p:spPr>
            <a:xfrm>
              <a:off x="12946" y="6000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ectangles 15"/>
            <p:cNvSpPr/>
            <p:nvPr/>
          </p:nvSpPr>
          <p:spPr>
            <a:xfrm>
              <a:off x="12946" y="6437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0" name="Rectangles 149"/>
            <p:cNvSpPr/>
            <p:nvPr/>
          </p:nvSpPr>
          <p:spPr>
            <a:xfrm>
              <a:off x="12946" y="4691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0" name="Rectangles 169"/>
            <p:cNvSpPr/>
            <p:nvPr/>
          </p:nvSpPr>
          <p:spPr>
            <a:xfrm>
              <a:off x="12946" y="6873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1" name="Rectangles 170"/>
            <p:cNvSpPr/>
            <p:nvPr/>
          </p:nvSpPr>
          <p:spPr>
            <a:xfrm>
              <a:off x="13455" y="5132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2" name="Rectangles 171"/>
            <p:cNvSpPr/>
            <p:nvPr/>
          </p:nvSpPr>
          <p:spPr>
            <a:xfrm>
              <a:off x="13455" y="5568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3" name="Rectangles 172"/>
            <p:cNvSpPr/>
            <p:nvPr/>
          </p:nvSpPr>
          <p:spPr>
            <a:xfrm>
              <a:off x="13455" y="6004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4" name="Rectangles 173"/>
            <p:cNvSpPr/>
            <p:nvPr/>
          </p:nvSpPr>
          <p:spPr>
            <a:xfrm>
              <a:off x="13455" y="6441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5" name="Rectangles 174"/>
            <p:cNvSpPr/>
            <p:nvPr/>
          </p:nvSpPr>
          <p:spPr>
            <a:xfrm>
              <a:off x="13455" y="4696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6" name="Rectangles 175"/>
            <p:cNvSpPr/>
            <p:nvPr/>
          </p:nvSpPr>
          <p:spPr>
            <a:xfrm>
              <a:off x="13455" y="6877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7" name="Rectangles 176"/>
            <p:cNvSpPr/>
            <p:nvPr/>
          </p:nvSpPr>
          <p:spPr>
            <a:xfrm>
              <a:off x="13964" y="5123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8" name="Rectangles 177"/>
            <p:cNvSpPr/>
            <p:nvPr/>
          </p:nvSpPr>
          <p:spPr>
            <a:xfrm>
              <a:off x="13964" y="5560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9" name="Rectangles 178"/>
            <p:cNvSpPr/>
            <p:nvPr/>
          </p:nvSpPr>
          <p:spPr>
            <a:xfrm>
              <a:off x="13964" y="5996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0" name="Rectangles 179"/>
            <p:cNvSpPr/>
            <p:nvPr/>
          </p:nvSpPr>
          <p:spPr>
            <a:xfrm>
              <a:off x="13964" y="6432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1" name="Rectangles 180"/>
            <p:cNvSpPr/>
            <p:nvPr/>
          </p:nvSpPr>
          <p:spPr>
            <a:xfrm>
              <a:off x="13964" y="4687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2" name="Rectangles 181"/>
            <p:cNvSpPr/>
            <p:nvPr/>
          </p:nvSpPr>
          <p:spPr>
            <a:xfrm>
              <a:off x="13964" y="6869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3" name="Rectangles 182"/>
            <p:cNvSpPr/>
            <p:nvPr/>
          </p:nvSpPr>
          <p:spPr>
            <a:xfrm>
              <a:off x="14473" y="5128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4" name="Rectangles 183"/>
            <p:cNvSpPr/>
            <p:nvPr/>
          </p:nvSpPr>
          <p:spPr>
            <a:xfrm>
              <a:off x="14473" y="5564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5" name="Rectangles 184"/>
            <p:cNvSpPr/>
            <p:nvPr/>
          </p:nvSpPr>
          <p:spPr>
            <a:xfrm>
              <a:off x="14473" y="6000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6" name="Rectangles 185"/>
            <p:cNvSpPr/>
            <p:nvPr/>
          </p:nvSpPr>
          <p:spPr>
            <a:xfrm>
              <a:off x="14473" y="6437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7" name="Rectangles 186"/>
            <p:cNvSpPr/>
            <p:nvPr/>
          </p:nvSpPr>
          <p:spPr>
            <a:xfrm>
              <a:off x="14473" y="4691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8" name="Rectangles 187"/>
            <p:cNvSpPr/>
            <p:nvPr/>
          </p:nvSpPr>
          <p:spPr>
            <a:xfrm>
              <a:off x="14473" y="6873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9" name="Rectangles 188"/>
            <p:cNvSpPr/>
            <p:nvPr/>
          </p:nvSpPr>
          <p:spPr>
            <a:xfrm>
              <a:off x="14981" y="5132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0" name="Rectangles 189"/>
            <p:cNvSpPr/>
            <p:nvPr/>
          </p:nvSpPr>
          <p:spPr>
            <a:xfrm>
              <a:off x="14981" y="5568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1" name="Rectangles 190"/>
            <p:cNvSpPr/>
            <p:nvPr/>
          </p:nvSpPr>
          <p:spPr>
            <a:xfrm>
              <a:off x="14981" y="6004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2" name="Rectangles 191"/>
            <p:cNvSpPr/>
            <p:nvPr/>
          </p:nvSpPr>
          <p:spPr>
            <a:xfrm>
              <a:off x="14981" y="6441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3" name="Rectangles 192"/>
            <p:cNvSpPr/>
            <p:nvPr/>
          </p:nvSpPr>
          <p:spPr>
            <a:xfrm>
              <a:off x="14981" y="4696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4" name="Rectangles 193"/>
            <p:cNvSpPr/>
            <p:nvPr/>
          </p:nvSpPr>
          <p:spPr>
            <a:xfrm>
              <a:off x="14981" y="6877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5" name="Rectangles 194"/>
            <p:cNvSpPr/>
            <p:nvPr/>
          </p:nvSpPr>
          <p:spPr>
            <a:xfrm>
              <a:off x="15490" y="5136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6" name="Rectangles 195"/>
            <p:cNvSpPr/>
            <p:nvPr/>
          </p:nvSpPr>
          <p:spPr>
            <a:xfrm>
              <a:off x="15490" y="5572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7" name="Rectangles 196"/>
            <p:cNvSpPr/>
            <p:nvPr/>
          </p:nvSpPr>
          <p:spPr>
            <a:xfrm>
              <a:off x="15490" y="6009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8" name="Rectangles 197"/>
            <p:cNvSpPr/>
            <p:nvPr/>
          </p:nvSpPr>
          <p:spPr>
            <a:xfrm>
              <a:off x="15490" y="6445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9" name="Rectangles 198"/>
            <p:cNvSpPr/>
            <p:nvPr/>
          </p:nvSpPr>
          <p:spPr>
            <a:xfrm>
              <a:off x="15490" y="4700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0" name="Rectangles 199"/>
            <p:cNvSpPr/>
            <p:nvPr/>
          </p:nvSpPr>
          <p:spPr>
            <a:xfrm>
              <a:off x="15490" y="6881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1" name="Rectangles 200"/>
            <p:cNvSpPr/>
            <p:nvPr/>
          </p:nvSpPr>
          <p:spPr>
            <a:xfrm>
              <a:off x="16032" y="5136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2" name="Rectangles 201"/>
            <p:cNvSpPr/>
            <p:nvPr/>
          </p:nvSpPr>
          <p:spPr>
            <a:xfrm>
              <a:off x="16032" y="5572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3" name="Rectangles 202"/>
            <p:cNvSpPr/>
            <p:nvPr/>
          </p:nvSpPr>
          <p:spPr>
            <a:xfrm>
              <a:off x="16032" y="6009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4" name="Rectangles 203"/>
            <p:cNvSpPr/>
            <p:nvPr/>
          </p:nvSpPr>
          <p:spPr>
            <a:xfrm>
              <a:off x="16032" y="6445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5" name="Rectangles 204"/>
            <p:cNvSpPr/>
            <p:nvPr/>
          </p:nvSpPr>
          <p:spPr>
            <a:xfrm>
              <a:off x="16032" y="4700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6" name="Rectangles 205"/>
            <p:cNvSpPr/>
            <p:nvPr/>
          </p:nvSpPr>
          <p:spPr>
            <a:xfrm>
              <a:off x="16032" y="6881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7" name="Rectangles 206"/>
            <p:cNvSpPr/>
            <p:nvPr/>
          </p:nvSpPr>
          <p:spPr>
            <a:xfrm>
              <a:off x="16541" y="5140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8" name="Rectangles 207"/>
            <p:cNvSpPr/>
            <p:nvPr/>
          </p:nvSpPr>
          <p:spPr>
            <a:xfrm>
              <a:off x="16541" y="5577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9" name="Rectangles 208"/>
            <p:cNvSpPr/>
            <p:nvPr/>
          </p:nvSpPr>
          <p:spPr>
            <a:xfrm>
              <a:off x="16541" y="6013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0" name="Rectangles 209"/>
            <p:cNvSpPr/>
            <p:nvPr/>
          </p:nvSpPr>
          <p:spPr>
            <a:xfrm>
              <a:off x="16541" y="6449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1" name="Rectangles 210"/>
            <p:cNvSpPr/>
            <p:nvPr/>
          </p:nvSpPr>
          <p:spPr>
            <a:xfrm>
              <a:off x="16541" y="4704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2" name="Rectangles 211"/>
            <p:cNvSpPr/>
            <p:nvPr/>
          </p:nvSpPr>
          <p:spPr>
            <a:xfrm>
              <a:off x="16541" y="6886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61" name="Plus 160"/>
          <p:cNvSpPr/>
          <p:nvPr/>
        </p:nvSpPr>
        <p:spPr>
          <a:xfrm>
            <a:off x="3876040" y="3479165"/>
            <a:ext cx="532130" cy="53213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2" name="Right Arrow 161"/>
          <p:cNvSpPr/>
          <p:nvPr/>
        </p:nvSpPr>
        <p:spPr>
          <a:xfrm>
            <a:off x="7254240" y="3575050"/>
            <a:ext cx="678815" cy="287655"/>
          </a:xfrm>
          <a:prstGeom prst="rightArrow">
            <a:avLst>
              <a:gd name="adj1" fmla="val 50000"/>
              <a:gd name="adj2" fmla="val 8431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10" name="Group 109"/>
          <p:cNvGrpSpPr/>
          <p:nvPr/>
        </p:nvGrpSpPr>
        <p:grpSpPr>
          <a:xfrm>
            <a:off x="8183880" y="2964180"/>
            <a:ext cx="2524125" cy="1600835"/>
            <a:chOff x="12888" y="4668"/>
            <a:chExt cx="3975" cy="2521"/>
          </a:xfrm>
        </p:grpSpPr>
        <p:sp>
          <p:nvSpPr>
            <p:cNvPr id="3" name="Rectangles 2"/>
            <p:cNvSpPr/>
            <p:nvPr/>
          </p:nvSpPr>
          <p:spPr>
            <a:xfrm>
              <a:off x="12888" y="5109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s 6"/>
            <p:cNvSpPr/>
            <p:nvPr/>
          </p:nvSpPr>
          <p:spPr>
            <a:xfrm>
              <a:off x="12888" y="5545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12888" y="5981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12888" y="6418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12888" y="4672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Rectangles 14"/>
            <p:cNvSpPr/>
            <p:nvPr/>
          </p:nvSpPr>
          <p:spPr>
            <a:xfrm>
              <a:off x="12888" y="6854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13397" y="5113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Rectangles 17"/>
            <p:cNvSpPr/>
            <p:nvPr/>
          </p:nvSpPr>
          <p:spPr>
            <a:xfrm>
              <a:off x="13397" y="5549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Rectangles 18"/>
            <p:cNvSpPr/>
            <p:nvPr/>
          </p:nvSpPr>
          <p:spPr>
            <a:xfrm>
              <a:off x="13397" y="5985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Rectangles 19"/>
            <p:cNvSpPr/>
            <p:nvPr/>
          </p:nvSpPr>
          <p:spPr>
            <a:xfrm>
              <a:off x="13397" y="6422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13397" y="4677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13397" y="6858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Rectangles 25"/>
            <p:cNvSpPr/>
            <p:nvPr/>
          </p:nvSpPr>
          <p:spPr>
            <a:xfrm>
              <a:off x="13906" y="5104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Rectangles 26"/>
            <p:cNvSpPr/>
            <p:nvPr/>
          </p:nvSpPr>
          <p:spPr>
            <a:xfrm>
              <a:off x="13906" y="5541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13906" y="5977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13906" y="6413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Rectangles 29"/>
            <p:cNvSpPr/>
            <p:nvPr/>
          </p:nvSpPr>
          <p:spPr>
            <a:xfrm>
              <a:off x="13906" y="4668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Rectangles 30"/>
            <p:cNvSpPr/>
            <p:nvPr/>
          </p:nvSpPr>
          <p:spPr>
            <a:xfrm>
              <a:off x="13906" y="6850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14415" y="5109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Rectangles 32"/>
            <p:cNvSpPr/>
            <p:nvPr/>
          </p:nvSpPr>
          <p:spPr>
            <a:xfrm>
              <a:off x="14415" y="5545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Rectangles 33"/>
            <p:cNvSpPr/>
            <p:nvPr/>
          </p:nvSpPr>
          <p:spPr>
            <a:xfrm>
              <a:off x="14415" y="5981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Rectangles 34"/>
            <p:cNvSpPr/>
            <p:nvPr/>
          </p:nvSpPr>
          <p:spPr>
            <a:xfrm>
              <a:off x="14415" y="6418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Rectangles 35"/>
            <p:cNvSpPr/>
            <p:nvPr/>
          </p:nvSpPr>
          <p:spPr>
            <a:xfrm>
              <a:off x="14415" y="4672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Rectangles 36"/>
            <p:cNvSpPr/>
            <p:nvPr/>
          </p:nvSpPr>
          <p:spPr>
            <a:xfrm>
              <a:off x="14415" y="6854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" name="Rectangles 37"/>
            <p:cNvSpPr/>
            <p:nvPr/>
          </p:nvSpPr>
          <p:spPr>
            <a:xfrm>
              <a:off x="14923" y="5113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Rectangles 38"/>
            <p:cNvSpPr/>
            <p:nvPr/>
          </p:nvSpPr>
          <p:spPr>
            <a:xfrm>
              <a:off x="14923" y="5549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Rectangles 39"/>
            <p:cNvSpPr/>
            <p:nvPr/>
          </p:nvSpPr>
          <p:spPr>
            <a:xfrm>
              <a:off x="14923" y="5985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Rectangles 40"/>
            <p:cNvSpPr/>
            <p:nvPr/>
          </p:nvSpPr>
          <p:spPr>
            <a:xfrm>
              <a:off x="14923" y="6422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14923" y="4677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Rectangles 42"/>
            <p:cNvSpPr/>
            <p:nvPr/>
          </p:nvSpPr>
          <p:spPr>
            <a:xfrm>
              <a:off x="14923" y="6858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4" name="Rectangles 43"/>
            <p:cNvSpPr/>
            <p:nvPr/>
          </p:nvSpPr>
          <p:spPr>
            <a:xfrm>
              <a:off x="15432" y="5117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Rectangles 44"/>
            <p:cNvSpPr/>
            <p:nvPr/>
          </p:nvSpPr>
          <p:spPr>
            <a:xfrm>
              <a:off x="15432" y="5553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Rectangles 45"/>
            <p:cNvSpPr/>
            <p:nvPr/>
          </p:nvSpPr>
          <p:spPr>
            <a:xfrm>
              <a:off x="15432" y="5990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Rectangles 46"/>
            <p:cNvSpPr/>
            <p:nvPr/>
          </p:nvSpPr>
          <p:spPr>
            <a:xfrm>
              <a:off x="15432" y="6426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8" name="Rectangles 47"/>
            <p:cNvSpPr/>
            <p:nvPr/>
          </p:nvSpPr>
          <p:spPr>
            <a:xfrm>
              <a:off x="15432" y="4681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9" name="Rectangles 48"/>
            <p:cNvSpPr/>
            <p:nvPr/>
          </p:nvSpPr>
          <p:spPr>
            <a:xfrm>
              <a:off x="15432" y="6862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Rectangles 49"/>
            <p:cNvSpPr/>
            <p:nvPr/>
          </p:nvSpPr>
          <p:spPr>
            <a:xfrm>
              <a:off x="15974" y="5117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Rectangles 50"/>
            <p:cNvSpPr/>
            <p:nvPr/>
          </p:nvSpPr>
          <p:spPr>
            <a:xfrm>
              <a:off x="15974" y="5553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Rectangles 51"/>
            <p:cNvSpPr/>
            <p:nvPr/>
          </p:nvSpPr>
          <p:spPr>
            <a:xfrm>
              <a:off x="15974" y="5990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Rectangles 52"/>
            <p:cNvSpPr/>
            <p:nvPr/>
          </p:nvSpPr>
          <p:spPr>
            <a:xfrm>
              <a:off x="15974" y="6426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5974" y="4681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5974" y="6862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6" name="Rectangles 55"/>
            <p:cNvSpPr/>
            <p:nvPr/>
          </p:nvSpPr>
          <p:spPr>
            <a:xfrm>
              <a:off x="16483" y="5121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Rectangles 56"/>
            <p:cNvSpPr/>
            <p:nvPr/>
          </p:nvSpPr>
          <p:spPr>
            <a:xfrm>
              <a:off x="16483" y="5558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" name="Rectangles 57"/>
            <p:cNvSpPr/>
            <p:nvPr/>
          </p:nvSpPr>
          <p:spPr>
            <a:xfrm>
              <a:off x="16483" y="5994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" name="Rectangles 58"/>
            <p:cNvSpPr/>
            <p:nvPr/>
          </p:nvSpPr>
          <p:spPr>
            <a:xfrm>
              <a:off x="16483" y="6430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16483" y="4685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16483" y="6867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11" name="Text Box 110"/>
          <p:cNvSpPr txBox="1"/>
          <p:nvPr/>
        </p:nvSpPr>
        <p:spPr>
          <a:xfrm>
            <a:off x="9549765" y="2431415"/>
            <a:ext cx="1804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Highest Score</a:t>
            </a:r>
            <a:endParaRPr lang="en-US" b="1">
              <a:solidFill>
                <a:srgbClr val="C00000"/>
              </a:solidFill>
            </a:endParaRPr>
          </a:p>
        </p:txBody>
      </p:sp>
      <p:cxnSp>
        <p:nvCxnSpPr>
          <p:cNvPr id="112" name="Curved Connector 111"/>
          <p:cNvCxnSpPr>
            <a:stCxn id="163" idx="3"/>
            <a:endCxn id="111" idx="1"/>
          </p:cNvCxnSpPr>
          <p:nvPr/>
        </p:nvCxnSpPr>
        <p:spPr>
          <a:xfrm flipV="1">
            <a:off x="5467985" y="2615565"/>
            <a:ext cx="4081780" cy="1290320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" name="Rounded Rectangle 111"/>
          <p:cNvSpPr/>
          <p:nvPr/>
        </p:nvSpPr>
        <p:spPr>
          <a:xfrm>
            <a:off x="8077200" y="4652010"/>
            <a:ext cx="2743200" cy="53213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762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17</a:t>
            </a:r>
            <a:endParaRPr lang="en-US" altLang="zh-CN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ym typeface="+mn-ea"/>
              </a:rPr>
              <a:t>Purifying backdoored models via Guided Model Merging</a:t>
            </a:r>
            <a:endParaRPr lang="en-US" sz="3200"/>
          </a:p>
        </p:txBody>
      </p:sp>
      <p:pic>
        <p:nvPicPr>
          <p:cNvPr id="6" name="Picture 5" descr="Screenshot 2025-10-04 at 16.19.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7735" y="2045335"/>
            <a:ext cx="4992370" cy="754380"/>
          </a:xfrm>
          <a:prstGeom prst="rect">
            <a:avLst/>
          </a:prstGeom>
        </p:spPr>
      </p:pic>
      <p:grpSp>
        <p:nvGrpSpPr>
          <p:cNvPr id="149" name="Group 148"/>
          <p:cNvGrpSpPr/>
          <p:nvPr/>
        </p:nvGrpSpPr>
        <p:grpSpPr>
          <a:xfrm>
            <a:off x="4479290" y="2967990"/>
            <a:ext cx="2519680" cy="1598930"/>
            <a:chOff x="6445" y="2492"/>
            <a:chExt cx="4085" cy="2368"/>
          </a:xfrm>
        </p:grpSpPr>
        <p:sp>
          <p:nvSpPr>
            <p:cNvPr id="62" name="Rectangles 61"/>
            <p:cNvSpPr/>
            <p:nvPr/>
          </p:nvSpPr>
          <p:spPr>
            <a:xfrm>
              <a:off x="6445" y="290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" name="Rectangles 62"/>
            <p:cNvSpPr/>
            <p:nvPr/>
          </p:nvSpPr>
          <p:spPr>
            <a:xfrm>
              <a:off x="6445" y="331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" name="Rectangles 63"/>
            <p:cNvSpPr/>
            <p:nvPr/>
          </p:nvSpPr>
          <p:spPr>
            <a:xfrm>
              <a:off x="6445" y="372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" name="Rectangles 64"/>
            <p:cNvSpPr/>
            <p:nvPr/>
          </p:nvSpPr>
          <p:spPr>
            <a:xfrm>
              <a:off x="6445" y="413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6445" y="249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ectangles 66"/>
            <p:cNvSpPr/>
            <p:nvPr/>
          </p:nvSpPr>
          <p:spPr>
            <a:xfrm>
              <a:off x="6445" y="454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ectangles 67"/>
            <p:cNvSpPr/>
            <p:nvPr/>
          </p:nvSpPr>
          <p:spPr>
            <a:xfrm>
              <a:off x="6968" y="291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9" name="Rectangles 68"/>
            <p:cNvSpPr/>
            <p:nvPr/>
          </p:nvSpPr>
          <p:spPr>
            <a:xfrm>
              <a:off x="6968" y="332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" name="Rectangles 69"/>
            <p:cNvSpPr/>
            <p:nvPr/>
          </p:nvSpPr>
          <p:spPr>
            <a:xfrm>
              <a:off x="6968" y="373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Rectangles 70"/>
            <p:cNvSpPr/>
            <p:nvPr/>
          </p:nvSpPr>
          <p:spPr>
            <a:xfrm>
              <a:off x="6968" y="414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ectangles 71"/>
            <p:cNvSpPr/>
            <p:nvPr/>
          </p:nvSpPr>
          <p:spPr>
            <a:xfrm>
              <a:off x="6968" y="250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Rectangles 72"/>
            <p:cNvSpPr/>
            <p:nvPr/>
          </p:nvSpPr>
          <p:spPr>
            <a:xfrm>
              <a:off x="6968" y="455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4" name="Rectangles 73"/>
            <p:cNvSpPr/>
            <p:nvPr/>
          </p:nvSpPr>
          <p:spPr>
            <a:xfrm>
              <a:off x="7491" y="290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Rectangles 74"/>
            <p:cNvSpPr/>
            <p:nvPr/>
          </p:nvSpPr>
          <p:spPr>
            <a:xfrm>
              <a:off x="7491" y="331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ectangles 75"/>
            <p:cNvSpPr/>
            <p:nvPr/>
          </p:nvSpPr>
          <p:spPr>
            <a:xfrm>
              <a:off x="7491" y="372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ectangles 76"/>
            <p:cNvSpPr/>
            <p:nvPr/>
          </p:nvSpPr>
          <p:spPr>
            <a:xfrm>
              <a:off x="7491" y="413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8" name="Rectangles 77"/>
            <p:cNvSpPr/>
            <p:nvPr/>
          </p:nvSpPr>
          <p:spPr>
            <a:xfrm>
              <a:off x="7491" y="249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Rectangles 78"/>
            <p:cNvSpPr/>
            <p:nvPr/>
          </p:nvSpPr>
          <p:spPr>
            <a:xfrm>
              <a:off x="7491" y="4542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0" name="Rectangles 79"/>
            <p:cNvSpPr/>
            <p:nvPr/>
          </p:nvSpPr>
          <p:spPr>
            <a:xfrm>
              <a:off x="8014" y="290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1" name="Rectangles 80"/>
            <p:cNvSpPr/>
            <p:nvPr/>
          </p:nvSpPr>
          <p:spPr>
            <a:xfrm>
              <a:off x="8014" y="331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2" name="Rectangles 81"/>
            <p:cNvSpPr/>
            <p:nvPr/>
          </p:nvSpPr>
          <p:spPr>
            <a:xfrm>
              <a:off x="8014" y="372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3" name="Rectangles 82"/>
            <p:cNvSpPr/>
            <p:nvPr/>
          </p:nvSpPr>
          <p:spPr>
            <a:xfrm>
              <a:off x="8014" y="413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Rectangles 83"/>
            <p:cNvSpPr/>
            <p:nvPr/>
          </p:nvSpPr>
          <p:spPr>
            <a:xfrm>
              <a:off x="8014" y="249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Rectangles 84"/>
            <p:cNvSpPr/>
            <p:nvPr/>
          </p:nvSpPr>
          <p:spPr>
            <a:xfrm>
              <a:off x="8014" y="4546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Rectangles 85"/>
            <p:cNvSpPr/>
            <p:nvPr/>
          </p:nvSpPr>
          <p:spPr>
            <a:xfrm>
              <a:off x="8537" y="291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7" name="Rectangles 86"/>
            <p:cNvSpPr/>
            <p:nvPr/>
          </p:nvSpPr>
          <p:spPr>
            <a:xfrm>
              <a:off x="8537" y="332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8" name="Rectangles 87"/>
            <p:cNvSpPr/>
            <p:nvPr/>
          </p:nvSpPr>
          <p:spPr>
            <a:xfrm>
              <a:off x="8537" y="373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9" name="Rectangles 88"/>
            <p:cNvSpPr/>
            <p:nvPr/>
          </p:nvSpPr>
          <p:spPr>
            <a:xfrm>
              <a:off x="8537" y="414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0" name="Rectangles 89"/>
            <p:cNvSpPr/>
            <p:nvPr/>
          </p:nvSpPr>
          <p:spPr>
            <a:xfrm>
              <a:off x="8537" y="250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8537" y="4550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2" name="Rectangles 91"/>
            <p:cNvSpPr/>
            <p:nvPr/>
          </p:nvSpPr>
          <p:spPr>
            <a:xfrm>
              <a:off x="9060" y="291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9060" y="332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4" name="Rectangles 93"/>
            <p:cNvSpPr/>
            <p:nvPr/>
          </p:nvSpPr>
          <p:spPr>
            <a:xfrm>
              <a:off x="9060" y="373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5" name="Rectangles 94"/>
            <p:cNvSpPr/>
            <p:nvPr/>
          </p:nvSpPr>
          <p:spPr>
            <a:xfrm>
              <a:off x="9060" y="414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6" name="Rectangles 95"/>
            <p:cNvSpPr/>
            <p:nvPr/>
          </p:nvSpPr>
          <p:spPr>
            <a:xfrm>
              <a:off x="9060" y="250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" name="Rectangles 96"/>
            <p:cNvSpPr/>
            <p:nvPr/>
          </p:nvSpPr>
          <p:spPr>
            <a:xfrm>
              <a:off x="9060" y="455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Rectangles 97"/>
            <p:cNvSpPr/>
            <p:nvPr/>
          </p:nvSpPr>
          <p:spPr>
            <a:xfrm>
              <a:off x="9617" y="291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9" name="Rectangles 98"/>
            <p:cNvSpPr/>
            <p:nvPr/>
          </p:nvSpPr>
          <p:spPr>
            <a:xfrm>
              <a:off x="9617" y="332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0" name="Rectangles 99"/>
            <p:cNvSpPr/>
            <p:nvPr/>
          </p:nvSpPr>
          <p:spPr>
            <a:xfrm>
              <a:off x="9617" y="373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1" name="Rectangles 100"/>
            <p:cNvSpPr/>
            <p:nvPr/>
          </p:nvSpPr>
          <p:spPr>
            <a:xfrm>
              <a:off x="9617" y="414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2" name="Rectangles 101"/>
            <p:cNvSpPr/>
            <p:nvPr/>
          </p:nvSpPr>
          <p:spPr>
            <a:xfrm>
              <a:off x="9617" y="250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3" name="Rectangles 102"/>
            <p:cNvSpPr/>
            <p:nvPr/>
          </p:nvSpPr>
          <p:spPr>
            <a:xfrm>
              <a:off x="9617" y="4554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4" name="Rectangles 103"/>
            <p:cNvSpPr/>
            <p:nvPr/>
          </p:nvSpPr>
          <p:spPr>
            <a:xfrm>
              <a:off x="10140" y="291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5" name="Rectangles 104"/>
            <p:cNvSpPr/>
            <p:nvPr/>
          </p:nvSpPr>
          <p:spPr>
            <a:xfrm>
              <a:off x="10140" y="332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6" name="Rectangles 105"/>
            <p:cNvSpPr/>
            <p:nvPr/>
          </p:nvSpPr>
          <p:spPr>
            <a:xfrm>
              <a:off x="10140" y="373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7" name="Rectangles 106"/>
            <p:cNvSpPr/>
            <p:nvPr/>
          </p:nvSpPr>
          <p:spPr>
            <a:xfrm>
              <a:off x="10140" y="414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8" name="Rectangles 107"/>
            <p:cNvSpPr/>
            <p:nvPr/>
          </p:nvSpPr>
          <p:spPr>
            <a:xfrm>
              <a:off x="10140" y="250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9" name="Rectangles 108"/>
            <p:cNvSpPr/>
            <p:nvPr/>
          </p:nvSpPr>
          <p:spPr>
            <a:xfrm>
              <a:off x="10140" y="4558"/>
              <a:ext cx="391" cy="3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22" name="Text Box 21"/>
          <p:cNvSpPr txBox="1"/>
          <p:nvPr/>
        </p:nvSpPr>
        <p:spPr>
          <a:xfrm>
            <a:off x="1619250" y="4735195"/>
            <a:ext cx="1958340" cy="449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Victim Model</a:t>
            </a:r>
            <a:endParaRPr lang="en-US" b="1"/>
          </a:p>
        </p:txBody>
      </p:sp>
      <p:sp>
        <p:nvSpPr>
          <p:cNvPr id="23" name="Text Box 22"/>
          <p:cNvSpPr txBox="1"/>
          <p:nvPr/>
        </p:nvSpPr>
        <p:spPr>
          <a:xfrm>
            <a:off x="4822825" y="4735195"/>
            <a:ext cx="1854200" cy="449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Proxy Model</a:t>
            </a:r>
            <a:endParaRPr lang="en-US" b="1"/>
          </a:p>
        </p:txBody>
      </p:sp>
      <p:sp>
        <p:nvSpPr>
          <p:cNvPr id="24" name="Title 1"/>
          <p:cNvSpPr>
            <a:spLocks noGrp="1"/>
          </p:cNvSpPr>
          <p:nvPr/>
        </p:nvSpPr>
        <p:spPr>
          <a:xfrm>
            <a:off x="647700" y="1244600"/>
            <a:ext cx="11419840" cy="103441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>
                <a:sym typeface="+mn-ea"/>
              </a:rPr>
              <a:t>Greedy search for a good substitution strategy.</a:t>
            </a:r>
            <a:endParaRPr lang="en-US" sz="2800">
              <a:sym typeface="+mn-ea"/>
            </a:endParaRPr>
          </a:p>
        </p:txBody>
      </p:sp>
      <p:sp>
        <p:nvSpPr>
          <p:cNvPr id="164" name="Text Box 163"/>
          <p:cNvSpPr txBox="1"/>
          <p:nvPr/>
        </p:nvSpPr>
        <p:spPr>
          <a:xfrm>
            <a:off x="760730" y="288036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Q</a:t>
            </a:r>
            <a:endParaRPr lang="en-US"/>
          </a:p>
        </p:txBody>
      </p:sp>
      <p:sp>
        <p:nvSpPr>
          <p:cNvPr id="165" name="Text Box 164"/>
          <p:cNvSpPr txBox="1"/>
          <p:nvPr/>
        </p:nvSpPr>
        <p:spPr>
          <a:xfrm>
            <a:off x="760730" y="317373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K</a:t>
            </a:r>
            <a:endParaRPr lang="en-US"/>
          </a:p>
        </p:txBody>
      </p:sp>
      <p:sp>
        <p:nvSpPr>
          <p:cNvPr id="166" name="Text Box 165"/>
          <p:cNvSpPr txBox="1"/>
          <p:nvPr/>
        </p:nvSpPr>
        <p:spPr>
          <a:xfrm>
            <a:off x="760730" y="3439795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V</a:t>
            </a:r>
            <a:endParaRPr lang="en-US"/>
          </a:p>
        </p:txBody>
      </p:sp>
      <p:sp>
        <p:nvSpPr>
          <p:cNvPr id="167" name="Text Box 166"/>
          <p:cNvSpPr txBox="1"/>
          <p:nvPr/>
        </p:nvSpPr>
        <p:spPr>
          <a:xfrm>
            <a:off x="760730" y="370967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O</a:t>
            </a:r>
            <a:endParaRPr lang="en-US"/>
          </a:p>
        </p:txBody>
      </p:sp>
      <p:sp>
        <p:nvSpPr>
          <p:cNvPr id="168" name="Text Box 167"/>
          <p:cNvSpPr txBox="1"/>
          <p:nvPr/>
        </p:nvSpPr>
        <p:spPr>
          <a:xfrm>
            <a:off x="760730" y="3975100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</a:t>
            </a:r>
            <a:endParaRPr lang="en-US"/>
          </a:p>
        </p:txBody>
      </p:sp>
      <p:sp>
        <p:nvSpPr>
          <p:cNvPr id="169" name="Text Box 168"/>
          <p:cNvSpPr txBox="1"/>
          <p:nvPr/>
        </p:nvSpPr>
        <p:spPr>
          <a:xfrm>
            <a:off x="760730" y="4271645"/>
            <a:ext cx="362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1296035" y="3243580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1296035" y="3520440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1296035" y="3797300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1296035" y="4074795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0" name="Rectangles 149"/>
          <p:cNvSpPr/>
          <p:nvPr/>
        </p:nvSpPr>
        <p:spPr>
          <a:xfrm>
            <a:off x="1296035" y="2966085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0" name="Rectangles 169"/>
          <p:cNvSpPr/>
          <p:nvPr/>
        </p:nvSpPr>
        <p:spPr>
          <a:xfrm>
            <a:off x="1296035" y="4351655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1" name="Rectangles 170"/>
          <p:cNvSpPr/>
          <p:nvPr/>
        </p:nvSpPr>
        <p:spPr>
          <a:xfrm>
            <a:off x="1619250" y="3246120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2" name="Rectangles 171"/>
          <p:cNvSpPr/>
          <p:nvPr/>
        </p:nvSpPr>
        <p:spPr>
          <a:xfrm>
            <a:off x="1619250" y="3522980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3" name="Rectangles 172"/>
          <p:cNvSpPr/>
          <p:nvPr/>
        </p:nvSpPr>
        <p:spPr>
          <a:xfrm>
            <a:off x="1619250" y="3799840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4" name="Rectangles 173"/>
          <p:cNvSpPr/>
          <p:nvPr/>
        </p:nvSpPr>
        <p:spPr>
          <a:xfrm>
            <a:off x="1619250" y="4077335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5" name="Rectangles 174"/>
          <p:cNvSpPr/>
          <p:nvPr/>
        </p:nvSpPr>
        <p:spPr>
          <a:xfrm>
            <a:off x="1619250" y="2969260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6" name="Rectangles 175"/>
          <p:cNvSpPr/>
          <p:nvPr/>
        </p:nvSpPr>
        <p:spPr>
          <a:xfrm>
            <a:off x="1619250" y="4354195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7" name="Rectangles 176"/>
          <p:cNvSpPr/>
          <p:nvPr/>
        </p:nvSpPr>
        <p:spPr>
          <a:xfrm>
            <a:off x="1942465" y="3240405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8" name="Rectangles 177"/>
          <p:cNvSpPr/>
          <p:nvPr/>
        </p:nvSpPr>
        <p:spPr>
          <a:xfrm>
            <a:off x="1942465" y="3517900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9" name="Rectangles 178"/>
          <p:cNvSpPr/>
          <p:nvPr/>
        </p:nvSpPr>
        <p:spPr>
          <a:xfrm>
            <a:off x="1942465" y="3794760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0" name="Rectangles 179"/>
          <p:cNvSpPr/>
          <p:nvPr/>
        </p:nvSpPr>
        <p:spPr>
          <a:xfrm>
            <a:off x="1942465" y="4071620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1" name="Rectangles 180"/>
          <p:cNvSpPr/>
          <p:nvPr/>
        </p:nvSpPr>
        <p:spPr>
          <a:xfrm>
            <a:off x="1942465" y="2963545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2" name="Rectangles 181"/>
          <p:cNvSpPr/>
          <p:nvPr/>
        </p:nvSpPr>
        <p:spPr>
          <a:xfrm>
            <a:off x="1942465" y="4349115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3" name="Rectangles 182"/>
          <p:cNvSpPr/>
          <p:nvPr/>
        </p:nvSpPr>
        <p:spPr>
          <a:xfrm>
            <a:off x="2265680" y="3243580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4" name="Rectangles 183"/>
          <p:cNvSpPr/>
          <p:nvPr/>
        </p:nvSpPr>
        <p:spPr>
          <a:xfrm>
            <a:off x="2265680" y="3520440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5" name="Rectangles 184"/>
          <p:cNvSpPr/>
          <p:nvPr/>
        </p:nvSpPr>
        <p:spPr>
          <a:xfrm>
            <a:off x="2265680" y="3797300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6" name="Rectangles 185"/>
          <p:cNvSpPr/>
          <p:nvPr/>
        </p:nvSpPr>
        <p:spPr>
          <a:xfrm>
            <a:off x="2265680" y="4074795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7" name="Rectangles 186"/>
          <p:cNvSpPr/>
          <p:nvPr/>
        </p:nvSpPr>
        <p:spPr>
          <a:xfrm>
            <a:off x="2265680" y="2966085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8" name="Rectangles 187"/>
          <p:cNvSpPr/>
          <p:nvPr/>
        </p:nvSpPr>
        <p:spPr>
          <a:xfrm>
            <a:off x="2265680" y="4351655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9" name="Rectangles 188"/>
          <p:cNvSpPr/>
          <p:nvPr/>
        </p:nvSpPr>
        <p:spPr>
          <a:xfrm>
            <a:off x="2588260" y="3246120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0" name="Rectangles 189"/>
          <p:cNvSpPr/>
          <p:nvPr/>
        </p:nvSpPr>
        <p:spPr>
          <a:xfrm>
            <a:off x="2588260" y="3522980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1" name="Rectangles 190"/>
          <p:cNvSpPr/>
          <p:nvPr/>
        </p:nvSpPr>
        <p:spPr>
          <a:xfrm>
            <a:off x="2588260" y="3799840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2" name="Rectangles 191"/>
          <p:cNvSpPr/>
          <p:nvPr/>
        </p:nvSpPr>
        <p:spPr>
          <a:xfrm>
            <a:off x="2588260" y="4077335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3" name="Rectangles 192"/>
          <p:cNvSpPr/>
          <p:nvPr/>
        </p:nvSpPr>
        <p:spPr>
          <a:xfrm>
            <a:off x="2588260" y="2969260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4" name="Rectangles 193"/>
          <p:cNvSpPr/>
          <p:nvPr/>
        </p:nvSpPr>
        <p:spPr>
          <a:xfrm>
            <a:off x="2588260" y="4354195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5" name="Rectangles 194"/>
          <p:cNvSpPr/>
          <p:nvPr/>
        </p:nvSpPr>
        <p:spPr>
          <a:xfrm>
            <a:off x="2911475" y="3248660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6" name="Rectangles 195"/>
          <p:cNvSpPr/>
          <p:nvPr/>
        </p:nvSpPr>
        <p:spPr>
          <a:xfrm>
            <a:off x="2911475" y="3525520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7" name="Rectangles 196"/>
          <p:cNvSpPr/>
          <p:nvPr/>
        </p:nvSpPr>
        <p:spPr>
          <a:xfrm>
            <a:off x="2911475" y="3803015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8" name="Rectangles 197"/>
          <p:cNvSpPr/>
          <p:nvPr/>
        </p:nvSpPr>
        <p:spPr>
          <a:xfrm>
            <a:off x="2911475" y="4079875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9" name="Rectangles 198"/>
          <p:cNvSpPr/>
          <p:nvPr/>
        </p:nvSpPr>
        <p:spPr>
          <a:xfrm>
            <a:off x="2911475" y="2971800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0" name="Rectangles 199"/>
          <p:cNvSpPr/>
          <p:nvPr/>
        </p:nvSpPr>
        <p:spPr>
          <a:xfrm>
            <a:off x="2911475" y="4356735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1" name="Rectangles 200"/>
          <p:cNvSpPr/>
          <p:nvPr/>
        </p:nvSpPr>
        <p:spPr>
          <a:xfrm>
            <a:off x="3255645" y="3248660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2" name="Rectangles 201"/>
          <p:cNvSpPr/>
          <p:nvPr/>
        </p:nvSpPr>
        <p:spPr>
          <a:xfrm>
            <a:off x="3255645" y="3525520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3" name="Rectangles 202"/>
          <p:cNvSpPr/>
          <p:nvPr/>
        </p:nvSpPr>
        <p:spPr>
          <a:xfrm>
            <a:off x="3255645" y="3803015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4" name="Rectangles 203"/>
          <p:cNvSpPr/>
          <p:nvPr/>
        </p:nvSpPr>
        <p:spPr>
          <a:xfrm>
            <a:off x="3255645" y="4079875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5" name="Rectangles 204"/>
          <p:cNvSpPr/>
          <p:nvPr/>
        </p:nvSpPr>
        <p:spPr>
          <a:xfrm>
            <a:off x="3255645" y="2971800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6" name="Rectangles 205"/>
          <p:cNvSpPr/>
          <p:nvPr/>
        </p:nvSpPr>
        <p:spPr>
          <a:xfrm>
            <a:off x="3255645" y="4356735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7" name="Rectangles 206"/>
          <p:cNvSpPr/>
          <p:nvPr/>
        </p:nvSpPr>
        <p:spPr>
          <a:xfrm>
            <a:off x="3578860" y="3251200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8" name="Rectangles 207"/>
          <p:cNvSpPr/>
          <p:nvPr/>
        </p:nvSpPr>
        <p:spPr>
          <a:xfrm>
            <a:off x="3578860" y="3528695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9" name="Rectangles 208"/>
          <p:cNvSpPr/>
          <p:nvPr/>
        </p:nvSpPr>
        <p:spPr>
          <a:xfrm>
            <a:off x="3578860" y="3805555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0" name="Rectangles 209"/>
          <p:cNvSpPr/>
          <p:nvPr/>
        </p:nvSpPr>
        <p:spPr>
          <a:xfrm>
            <a:off x="3578860" y="4082415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1" name="Rectangles 210"/>
          <p:cNvSpPr/>
          <p:nvPr/>
        </p:nvSpPr>
        <p:spPr>
          <a:xfrm>
            <a:off x="3578860" y="2974340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2" name="Rectangles 211"/>
          <p:cNvSpPr/>
          <p:nvPr/>
        </p:nvSpPr>
        <p:spPr>
          <a:xfrm>
            <a:off x="3578860" y="4359910"/>
            <a:ext cx="241300" cy="2044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1" name="Plus 160"/>
          <p:cNvSpPr/>
          <p:nvPr/>
        </p:nvSpPr>
        <p:spPr>
          <a:xfrm>
            <a:off x="3876040" y="3479165"/>
            <a:ext cx="532130" cy="532130"/>
          </a:xfrm>
          <a:prstGeom prst="mathPlu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2" name="Right Arrow 161"/>
          <p:cNvSpPr/>
          <p:nvPr/>
        </p:nvSpPr>
        <p:spPr>
          <a:xfrm>
            <a:off x="7254240" y="3575050"/>
            <a:ext cx="678815" cy="287655"/>
          </a:xfrm>
          <a:prstGeom prst="rightArrow">
            <a:avLst>
              <a:gd name="adj1" fmla="val 50000"/>
              <a:gd name="adj2" fmla="val 8431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8183880" y="2964180"/>
            <a:ext cx="2524125" cy="1600835"/>
            <a:chOff x="12888" y="4668"/>
            <a:chExt cx="3975" cy="2521"/>
          </a:xfrm>
        </p:grpSpPr>
        <p:sp>
          <p:nvSpPr>
            <p:cNvPr id="3" name="Rectangles 2"/>
            <p:cNvSpPr/>
            <p:nvPr/>
          </p:nvSpPr>
          <p:spPr>
            <a:xfrm>
              <a:off x="12888" y="5109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" name="Rectangles 6"/>
            <p:cNvSpPr/>
            <p:nvPr/>
          </p:nvSpPr>
          <p:spPr>
            <a:xfrm>
              <a:off x="12888" y="5545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ectangles 10"/>
            <p:cNvSpPr/>
            <p:nvPr/>
          </p:nvSpPr>
          <p:spPr>
            <a:xfrm>
              <a:off x="12888" y="5981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ectangles 11"/>
            <p:cNvSpPr/>
            <p:nvPr/>
          </p:nvSpPr>
          <p:spPr>
            <a:xfrm>
              <a:off x="12888" y="6418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" name="Rectangles 12"/>
            <p:cNvSpPr/>
            <p:nvPr/>
          </p:nvSpPr>
          <p:spPr>
            <a:xfrm>
              <a:off x="12888" y="4672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Rectangles 14"/>
            <p:cNvSpPr/>
            <p:nvPr/>
          </p:nvSpPr>
          <p:spPr>
            <a:xfrm>
              <a:off x="12888" y="6854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ectangles 16"/>
            <p:cNvSpPr/>
            <p:nvPr/>
          </p:nvSpPr>
          <p:spPr>
            <a:xfrm>
              <a:off x="13397" y="5113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8" name="Rectangles 17"/>
            <p:cNvSpPr/>
            <p:nvPr/>
          </p:nvSpPr>
          <p:spPr>
            <a:xfrm>
              <a:off x="13397" y="5549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9" name="Rectangles 18"/>
            <p:cNvSpPr/>
            <p:nvPr/>
          </p:nvSpPr>
          <p:spPr>
            <a:xfrm>
              <a:off x="13397" y="5985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0" name="Rectangles 19"/>
            <p:cNvSpPr/>
            <p:nvPr/>
          </p:nvSpPr>
          <p:spPr>
            <a:xfrm>
              <a:off x="13397" y="6422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1" name="Rectangles 20"/>
            <p:cNvSpPr/>
            <p:nvPr/>
          </p:nvSpPr>
          <p:spPr>
            <a:xfrm>
              <a:off x="13397" y="4677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13397" y="6858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6" name="Rectangles 25"/>
            <p:cNvSpPr/>
            <p:nvPr/>
          </p:nvSpPr>
          <p:spPr>
            <a:xfrm>
              <a:off x="13906" y="5104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Rectangles 26"/>
            <p:cNvSpPr/>
            <p:nvPr/>
          </p:nvSpPr>
          <p:spPr>
            <a:xfrm>
              <a:off x="13906" y="5541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13906" y="5977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13906" y="6413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0" name="Rectangles 29"/>
            <p:cNvSpPr/>
            <p:nvPr/>
          </p:nvSpPr>
          <p:spPr>
            <a:xfrm>
              <a:off x="13906" y="4668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1" name="Rectangles 30"/>
            <p:cNvSpPr/>
            <p:nvPr/>
          </p:nvSpPr>
          <p:spPr>
            <a:xfrm>
              <a:off x="13906" y="6850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2" name="Rectangles 31"/>
            <p:cNvSpPr/>
            <p:nvPr/>
          </p:nvSpPr>
          <p:spPr>
            <a:xfrm>
              <a:off x="14415" y="5109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Rectangles 32"/>
            <p:cNvSpPr/>
            <p:nvPr/>
          </p:nvSpPr>
          <p:spPr>
            <a:xfrm>
              <a:off x="14415" y="5545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Rectangles 33"/>
            <p:cNvSpPr/>
            <p:nvPr/>
          </p:nvSpPr>
          <p:spPr>
            <a:xfrm>
              <a:off x="14415" y="5981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5" name="Rectangles 34"/>
            <p:cNvSpPr/>
            <p:nvPr/>
          </p:nvSpPr>
          <p:spPr>
            <a:xfrm>
              <a:off x="14415" y="6418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6" name="Rectangles 35"/>
            <p:cNvSpPr/>
            <p:nvPr/>
          </p:nvSpPr>
          <p:spPr>
            <a:xfrm>
              <a:off x="14415" y="4672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7" name="Rectangles 36"/>
            <p:cNvSpPr/>
            <p:nvPr/>
          </p:nvSpPr>
          <p:spPr>
            <a:xfrm>
              <a:off x="14415" y="6854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8" name="Rectangles 37"/>
            <p:cNvSpPr/>
            <p:nvPr/>
          </p:nvSpPr>
          <p:spPr>
            <a:xfrm>
              <a:off x="14923" y="5113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9" name="Rectangles 38"/>
            <p:cNvSpPr/>
            <p:nvPr/>
          </p:nvSpPr>
          <p:spPr>
            <a:xfrm>
              <a:off x="14923" y="5549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0" name="Rectangles 39"/>
            <p:cNvSpPr/>
            <p:nvPr/>
          </p:nvSpPr>
          <p:spPr>
            <a:xfrm>
              <a:off x="14923" y="5985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Rectangles 40"/>
            <p:cNvSpPr/>
            <p:nvPr/>
          </p:nvSpPr>
          <p:spPr>
            <a:xfrm>
              <a:off x="14923" y="6422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14923" y="4677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3" name="Rectangles 42"/>
            <p:cNvSpPr/>
            <p:nvPr/>
          </p:nvSpPr>
          <p:spPr>
            <a:xfrm>
              <a:off x="14923" y="6858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4" name="Rectangles 43"/>
            <p:cNvSpPr/>
            <p:nvPr/>
          </p:nvSpPr>
          <p:spPr>
            <a:xfrm>
              <a:off x="15432" y="5117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5" name="Rectangles 44"/>
            <p:cNvSpPr/>
            <p:nvPr/>
          </p:nvSpPr>
          <p:spPr>
            <a:xfrm>
              <a:off x="15432" y="5553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Rectangles 45"/>
            <p:cNvSpPr/>
            <p:nvPr/>
          </p:nvSpPr>
          <p:spPr>
            <a:xfrm>
              <a:off x="15432" y="5990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Rectangles 46"/>
            <p:cNvSpPr/>
            <p:nvPr/>
          </p:nvSpPr>
          <p:spPr>
            <a:xfrm>
              <a:off x="15432" y="6426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8" name="Rectangles 47"/>
            <p:cNvSpPr/>
            <p:nvPr/>
          </p:nvSpPr>
          <p:spPr>
            <a:xfrm>
              <a:off x="15432" y="4681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9" name="Rectangles 48"/>
            <p:cNvSpPr/>
            <p:nvPr/>
          </p:nvSpPr>
          <p:spPr>
            <a:xfrm>
              <a:off x="15432" y="6862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Rectangles 49"/>
            <p:cNvSpPr/>
            <p:nvPr/>
          </p:nvSpPr>
          <p:spPr>
            <a:xfrm>
              <a:off x="15974" y="5117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Rectangles 50"/>
            <p:cNvSpPr/>
            <p:nvPr/>
          </p:nvSpPr>
          <p:spPr>
            <a:xfrm>
              <a:off x="15974" y="5553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Rectangles 51"/>
            <p:cNvSpPr/>
            <p:nvPr/>
          </p:nvSpPr>
          <p:spPr>
            <a:xfrm>
              <a:off x="15974" y="5990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Rectangles 52"/>
            <p:cNvSpPr/>
            <p:nvPr/>
          </p:nvSpPr>
          <p:spPr>
            <a:xfrm>
              <a:off x="15974" y="6426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5974" y="4681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5974" y="6862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6" name="Rectangles 55"/>
            <p:cNvSpPr/>
            <p:nvPr/>
          </p:nvSpPr>
          <p:spPr>
            <a:xfrm>
              <a:off x="16483" y="5121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Rectangles 56"/>
            <p:cNvSpPr/>
            <p:nvPr/>
          </p:nvSpPr>
          <p:spPr>
            <a:xfrm>
              <a:off x="16483" y="5558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" name="Rectangles 57"/>
            <p:cNvSpPr/>
            <p:nvPr/>
          </p:nvSpPr>
          <p:spPr>
            <a:xfrm>
              <a:off x="16483" y="5994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9" name="Rectangles 58"/>
            <p:cNvSpPr/>
            <p:nvPr/>
          </p:nvSpPr>
          <p:spPr>
            <a:xfrm>
              <a:off x="16483" y="6430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16483" y="4685"/>
              <a:ext cx="380" cy="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16483" y="6867"/>
              <a:ext cx="380" cy="3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111" name="Text Box 110"/>
          <p:cNvSpPr txBox="1"/>
          <p:nvPr/>
        </p:nvSpPr>
        <p:spPr>
          <a:xfrm>
            <a:off x="8612505" y="4735195"/>
            <a:ext cx="1854200" cy="449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/>
              <a:t>Purified Model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/>
              <a:t>18</a:t>
            </a:r>
            <a:endParaRPr lang="en-US" altLang="zh-C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ym typeface="+mn-ea"/>
              </a:rPr>
              <a:t>Purifying backdoored models via Guided Model Merging</a:t>
            </a:r>
            <a:endParaRPr lang="en-US" sz="3200"/>
          </a:p>
        </p:txBody>
      </p:sp>
      <p:sp>
        <p:nvSpPr>
          <p:cNvPr id="20" name="Title 1"/>
          <p:cNvSpPr>
            <a:spLocks noGrp="1"/>
          </p:cNvSpPr>
          <p:nvPr/>
        </p:nvSpPr>
        <p:spPr>
          <a:xfrm>
            <a:off x="647700" y="1244600"/>
            <a:ext cx="10372725" cy="103441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>
                <a:sym typeface="+mn-ea"/>
              </a:rPr>
              <a:t>Inaccurate proxy data can still capture the trade-off between the utility and backdoor removal</a:t>
            </a:r>
            <a:endParaRPr lang="en-US" sz="2800">
              <a:sym typeface="+mn-ea"/>
            </a:endParaRPr>
          </a:p>
        </p:txBody>
      </p:sp>
      <p:pic>
        <p:nvPicPr>
          <p:cNvPr id="2" name="Picture 1" descr="Screenshot 2025-10-04 at 16.19.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9710" y="2226945"/>
            <a:ext cx="4992370" cy="754380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4300855" y="2973070"/>
            <a:ext cx="4692015" cy="1391285"/>
            <a:chOff x="646" y="4208"/>
            <a:chExt cx="7389" cy="2191"/>
          </a:xfrm>
        </p:grpSpPr>
        <p:grpSp>
          <p:nvGrpSpPr>
            <p:cNvPr id="21" name="Group 20"/>
            <p:cNvGrpSpPr/>
            <p:nvPr/>
          </p:nvGrpSpPr>
          <p:grpSpPr>
            <a:xfrm>
              <a:off x="5549" y="4459"/>
              <a:ext cx="1290" cy="1941"/>
              <a:chOff x="5920" y="7571"/>
              <a:chExt cx="1290" cy="1941"/>
            </a:xfrm>
          </p:grpSpPr>
          <p:pic>
            <p:nvPicPr>
              <p:cNvPr id="7" name="Picture 6" descr="noun-database-1861802"/>
              <p:cNvPicPr/>
              <p:nvPr/>
            </p:nvPicPr>
            <p:blipFill>
              <a:blip r:embed="rId2"/>
              <a:srcRect l="19639" t="3009" r="19769" b="17028"/>
              <a:stretch>
                <a:fillRect/>
              </a:stretch>
            </p:blipFill>
            <p:spPr>
              <a:xfrm>
                <a:off x="5961" y="8285"/>
                <a:ext cx="1147" cy="1227"/>
              </a:xfrm>
              <a:prstGeom prst="rect">
                <a:avLst/>
              </a:prstGeom>
            </p:spPr>
          </p:pic>
          <p:pic>
            <p:nvPicPr>
              <p:cNvPr id="10" name="334E55B0-647D-440b-865C-3EC943EB4CBC-5" descr="/Users/yaotong/Library/Containers/com.kingsoft.wpsoffice.mac/Data/tmp/wpsoffice.FFhKXcwpsoffice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20" y="7571"/>
                <a:ext cx="1290" cy="403"/>
              </a:xfrm>
              <a:prstGeom prst="rect">
                <a:avLst/>
              </a:prstGeom>
            </p:spPr>
          </p:pic>
        </p:grpSp>
        <p:sp>
          <p:nvSpPr>
            <p:cNvPr id="28" name="Text Box 27"/>
            <p:cNvSpPr txBox="1"/>
            <p:nvPr/>
          </p:nvSpPr>
          <p:spPr>
            <a:xfrm>
              <a:off x="646" y="5035"/>
              <a:ext cx="43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/>
                <a:t>Fraction of poison data </a:t>
              </a:r>
              <a:endParaRPr lang="en-US" b="1"/>
            </a:p>
          </p:txBody>
        </p:sp>
        <p:sp>
          <p:nvSpPr>
            <p:cNvPr id="3" name="Text Box 2"/>
            <p:cNvSpPr txBox="1"/>
            <p:nvPr/>
          </p:nvSpPr>
          <p:spPr>
            <a:xfrm>
              <a:off x="4773" y="4208"/>
              <a:ext cx="3263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0"/>
                <a:t>(    )</a:t>
              </a:r>
              <a:endParaRPr lang="en-US" sz="8000">
                <a:latin typeface="Arial" panose="020B060402020209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902460" y="3299460"/>
            <a:ext cx="2398395" cy="829310"/>
            <a:chOff x="11672" y="4491"/>
            <a:chExt cx="3777" cy="1306"/>
          </a:xfrm>
        </p:grpSpPr>
        <p:sp>
          <p:nvSpPr>
            <p:cNvPr id="9" name="Text Box 8"/>
            <p:cNvSpPr txBox="1"/>
            <p:nvPr/>
          </p:nvSpPr>
          <p:spPr>
            <a:xfrm>
              <a:off x="14303" y="4491"/>
              <a:ext cx="1146" cy="13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4800">
                  <a:latin typeface="Arial" panose="020B0604020202090204" pitchFamily="34" charset="0"/>
                  <a:sym typeface="+mn-ea"/>
                </a:rPr>
                <a:t>×</a:t>
              </a:r>
              <a:endParaRPr lang="en-US" sz="4000">
                <a:latin typeface="Arial" panose="020B0604020202090204" pitchFamily="34" charset="0"/>
                <a:sym typeface="+mn-ea"/>
              </a:endParaRPr>
            </a:p>
          </p:txBody>
        </p:sp>
        <p:pic>
          <p:nvPicPr>
            <p:cNvPr id="14" name="334E55B0-647D-440b-865C-3EC943EB4CBC-9" descr="wpsoffic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672" y="4657"/>
              <a:ext cx="2506" cy="849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4302760" y="5050790"/>
            <a:ext cx="4692015" cy="1360170"/>
            <a:chOff x="652" y="7481"/>
            <a:chExt cx="7389" cy="2142"/>
          </a:xfrm>
        </p:grpSpPr>
        <p:grpSp>
          <p:nvGrpSpPr>
            <p:cNvPr id="19" name="Group 18"/>
            <p:cNvGrpSpPr/>
            <p:nvPr/>
          </p:nvGrpSpPr>
          <p:grpSpPr>
            <a:xfrm>
              <a:off x="5549" y="7679"/>
              <a:ext cx="1290" cy="1945"/>
              <a:chOff x="1521" y="7516"/>
              <a:chExt cx="1290" cy="1945"/>
            </a:xfrm>
          </p:grpSpPr>
          <p:pic>
            <p:nvPicPr>
              <p:cNvPr id="6" name="Picture 5" descr="noun-data-802942"/>
              <p:cNvPicPr>
                <a:picLocks noChangeAspect="1"/>
              </p:cNvPicPr>
              <p:nvPr/>
            </p:nvPicPr>
            <p:blipFill>
              <a:blip r:embed="rId5"/>
              <a:srcRect l="14472" t="7102" r="15296" b="20991"/>
              <a:stretch>
                <a:fillRect/>
              </a:stretch>
            </p:blipFill>
            <p:spPr>
              <a:xfrm>
                <a:off x="1664" y="8166"/>
                <a:ext cx="1147" cy="1295"/>
              </a:xfrm>
              <a:prstGeom prst="rect">
                <a:avLst/>
              </a:prstGeom>
            </p:spPr>
          </p:pic>
          <p:pic>
            <p:nvPicPr>
              <p:cNvPr id="8" name="334E55B0-647D-440b-865C-3EC943EB4CBC-4" descr="wpsoffice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21" y="7516"/>
                <a:ext cx="1290" cy="409"/>
              </a:xfrm>
              <a:prstGeom prst="rect">
                <a:avLst/>
              </a:prstGeom>
            </p:spPr>
          </p:pic>
        </p:grpSp>
        <p:sp>
          <p:nvSpPr>
            <p:cNvPr id="22" name="Text Box 21"/>
            <p:cNvSpPr txBox="1"/>
            <p:nvPr/>
          </p:nvSpPr>
          <p:spPr>
            <a:xfrm>
              <a:off x="652" y="8308"/>
              <a:ext cx="432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/>
                <a:t>Fraction of poison data </a:t>
              </a:r>
              <a:endParaRPr lang="en-US" b="1"/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4779" y="7481"/>
              <a:ext cx="3263" cy="20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8000"/>
                <a:t>(    )</a:t>
              </a:r>
              <a:endParaRPr lang="en-US" sz="8000">
                <a:latin typeface="Arial" panose="020B060402020209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983230" y="5370195"/>
            <a:ext cx="1319530" cy="829310"/>
            <a:chOff x="13371" y="6169"/>
            <a:chExt cx="2078" cy="1306"/>
          </a:xfrm>
        </p:grpSpPr>
        <p:sp>
          <p:nvSpPr>
            <p:cNvPr id="25" name="Text Box 24"/>
            <p:cNvSpPr txBox="1"/>
            <p:nvPr/>
          </p:nvSpPr>
          <p:spPr>
            <a:xfrm>
              <a:off x="14303" y="6169"/>
              <a:ext cx="1146" cy="13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sz="4800">
                  <a:latin typeface="Arial" panose="020B0604020202090204" pitchFamily="34" charset="0"/>
                  <a:sym typeface="+mn-ea"/>
                </a:rPr>
                <a:t>×</a:t>
              </a:r>
              <a:endParaRPr lang="en-US" sz="4000">
                <a:latin typeface="Arial" panose="020B0604020202090204" pitchFamily="34" charset="0"/>
                <a:sym typeface="+mn-ea"/>
              </a:endParaRPr>
            </a:p>
          </p:txBody>
        </p:sp>
        <p:pic>
          <p:nvPicPr>
            <p:cNvPr id="26" name="334E55B0-647D-440b-865C-3EC943EB4CBC-10" descr="/Users/yaotong/Library/Containers/com.kingsoft.wpsoffice.mac/Data/tmp/wpsoffice.LnfroVwpsoffice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71" y="6574"/>
              <a:ext cx="578" cy="467"/>
            </a:xfrm>
            <a:prstGeom prst="rect">
              <a:avLst/>
            </a:prstGeom>
          </p:spPr>
        </p:pic>
      </p:grpSp>
      <p:sp>
        <p:nvSpPr>
          <p:cNvPr id="34" name="Text Box 33"/>
          <p:cNvSpPr txBox="1"/>
          <p:nvPr/>
        </p:nvSpPr>
        <p:spPr>
          <a:xfrm rot="5400000">
            <a:off x="4843145" y="4170680"/>
            <a:ext cx="10763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8000">
                <a:latin typeface="Arial" panose="020B0604020202090204" pitchFamily="34" charset="0"/>
              </a:rPr>
              <a:t>&gt;</a:t>
            </a:r>
            <a:endParaRPr lang="en-US" sz="8000"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19</a:t>
            </a:r>
            <a:endParaRPr lang="en-US" altLang="zh-CN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200">
                <a:sym typeface="+mn-ea"/>
              </a:rPr>
              <a:t>Purifying backdoored models via Guided Model Merging</a:t>
            </a:r>
            <a:endParaRPr lang="en-US" sz="3200"/>
          </a:p>
        </p:txBody>
      </p:sp>
      <p:sp>
        <p:nvSpPr>
          <p:cNvPr id="20" name="Title 1"/>
          <p:cNvSpPr>
            <a:spLocks noGrp="1"/>
          </p:cNvSpPr>
          <p:nvPr/>
        </p:nvSpPr>
        <p:spPr>
          <a:xfrm>
            <a:off x="647700" y="1244600"/>
            <a:ext cx="11419840" cy="103441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90204" pitchFamily="34" charset="0"/>
              <a:buChar char="•"/>
            </a:pPr>
            <a:r>
              <a:rPr lang="en-US" sz="2800">
                <a:sym typeface="+mn-ea"/>
              </a:rPr>
              <a:t>Use simple heuristics to extract proxy datasets.</a:t>
            </a:r>
            <a:endParaRPr lang="en-US" sz="2800">
              <a:sym typeface="+mn-ea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224530" y="4616450"/>
            <a:ext cx="2677160" cy="1671955"/>
            <a:chOff x="693" y="7516"/>
            <a:chExt cx="4216" cy="2633"/>
          </a:xfrm>
        </p:grpSpPr>
        <p:pic>
          <p:nvPicPr>
            <p:cNvPr id="6" name="Picture 5" descr="noun-data-802942"/>
            <p:cNvPicPr>
              <a:picLocks noChangeAspect="1"/>
            </p:cNvPicPr>
            <p:nvPr/>
          </p:nvPicPr>
          <p:blipFill>
            <a:blip r:embed="rId1"/>
            <a:srcRect l="14472" t="7102" r="15296" b="20991"/>
            <a:stretch>
              <a:fillRect/>
            </a:stretch>
          </p:blipFill>
          <p:spPr>
            <a:xfrm>
              <a:off x="1664" y="8166"/>
              <a:ext cx="1147" cy="1295"/>
            </a:xfrm>
            <a:prstGeom prst="rect">
              <a:avLst/>
            </a:prstGeom>
          </p:spPr>
        </p:pic>
        <p:pic>
          <p:nvPicPr>
            <p:cNvPr id="8" name="334E55B0-647D-440b-865C-3EC943EB4CBC-4" descr="wpsoffic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1" y="7516"/>
              <a:ext cx="1290" cy="409"/>
            </a:xfrm>
            <a:prstGeom prst="rect">
              <a:avLst/>
            </a:prstGeom>
          </p:spPr>
        </p:pic>
        <p:sp>
          <p:nvSpPr>
            <p:cNvPr id="11" name="Text Box 10"/>
            <p:cNvSpPr txBox="1"/>
            <p:nvPr/>
          </p:nvSpPr>
          <p:spPr>
            <a:xfrm>
              <a:off x="693" y="9569"/>
              <a:ext cx="421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/>
                <a:t>e.g., randm sampling</a:t>
              </a:r>
              <a:endParaRPr lang="en-US" b="1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7985" y="4610100"/>
            <a:ext cx="2228850" cy="1913890"/>
            <a:chOff x="5374" y="7571"/>
            <a:chExt cx="3510" cy="3014"/>
          </a:xfrm>
        </p:grpSpPr>
        <p:pic>
          <p:nvPicPr>
            <p:cNvPr id="7" name="Picture 6" descr="noun-database-1861802"/>
            <p:cNvPicPr/>
            <p:nvPr/>
          </p:nvPicPr>
          <p:blipFill>
            <a:blip r:embed="rId3"/>
            <a:srcRect l="19639" t="3009" r="19769" b="17028"/>
            <a:stretch>
              <a:fillRect/>
            </a:stretch>
          </p:blipFill>
          <p:spPr>
            <a:xfrm>
              <a:off x="5961" y="8285"/>
              <a:ext cx="1147" cy="1227"/>
            </a:xfrm>
            <a:prstGeom prst="rect">
              <a:avLst/>
            </a:prstGeom>
          </p:spPr>
        </p:pic>
        <p:pic>
          <p:nvPicPr>
            <p:cNvPr id="10" name="334E55B0-647D-440b-865C-3EC943EB4CBC-5" descr="/Users/yaotong/Library/Containers/com.kingsoft.wpsoffice.mac/Data/tmp/wpsoffice.FFhKXcwpsoffice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20" y="7571"/>
              <a:ext cx="1290" cy="403"/>
            </a:xfrm>
            <a:prstGeom prst="rect">
              <a:avLst/>
            </a:prstGeom>
          </p:spPr>
        </p:pic>
        <p:sp>
          <p:nvSpPr>
            <p:cNvPr id="12" name="Text Box 11"/>
            <p:cNvSpPr txBox="1"/>
            <p:nvPr/>
          </p:nvSpPr>
          <p:spPr>
            <a:xfrm>
              <a:off x="5374" y="9569"/>
              <a:ext cx="351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/>
                <a:t>e.g., </a:t>
              </a:r>
              <a:r>
                <a:rPr lang="en-US" b="1">
                  <a:sym typeface="+mn-ea"/>
                </a:rPr>
                <a:t>Confidence-based heuristics</a:t>
              </a:r>
              <a:endParaRPr lang="en-US" b="1"/>
            </a:p>
          </p:txBody>
        </p:sp>
      </p:grpSp>
      <p:sp>
        <p:nvSpPr>
          <p:cNvPr id="14" name="Text Box 13"/>
          <p:cNvSpPr txBox="1"/>
          <p:nvPr/>
        </p:nvSpPr>
        <p:spPr>
          <a:xfrm>
            <a:off x="5412740" y="2663190"/>
            <a:ext cx="649287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/>
            <a:r>
              <a:rPr lang="en-US" b="1">
                <a:sym typeface="+mn-ea"/>
              </a:rPr>
              <a:t>Can be replaced by more sophisticated methods, e.g., </a:t>
            </a:r>
            <a:endParaRPr lang="en-US" b="1"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b="1">
                <a:sym typeface="+mn-ea"/>
              </a:rPr>
              <a:t>Sample diagnosis (Gao et al., 2019; Huang et al., 2022; Guo et al., 2023)</a:t>
            </a:r>
            <a:endParaRPr lang="en-US" b="1">
              <a:sym typeface="+mn-ea"/>
            </a:endParaRPr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b="1">
                <a:sym typeface="+mn-ea"/>
              </a:rPr>
              <a:t>Trigger inversion (Wang et al., 2019, 2022, 2023; Xu et al., 2024)</a:t>
            </a:r>
            <a:endParaRPr lang="en-US" b="1">
              <a:sym typeface="+mn-ea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847850" y="2233295"/>
            <a:ext cx="170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Training Data</a:t>
            </a:r>
            <a:endParaRPr lang="en-US" b="1"/>
          </a:p>
        </p:txBody>
      </p:sp>
      <p:pic>
        <p:nvPicPr>
          <p:cNvPr id="16" name="Picture 15" descr="noun-big-data-7246160"/>
          <p:cNvPicPr>
            <a:picLocks noChangeAspect="1"/>
          </p:cNvPicPr>
          <p:nvPr/>
        </p:nvPicPr>
        <p:blipFill>
          <a:blip r:embed="rId5"/>
          <a:srcRect b="13942"/>
          <a:stretch>
            <a:fillRect/>
          </a:stretch>
        </p:blipFill>
        <p:spPr>
          <a:xfrm>
            <a:off x="1927860" y="2813050"/>
            <a:ext cx="1540510" cy="1326515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 flipH="1">
            <a:off x="1229360" y="3707765"/>
            <a:ext cx="800735" cy="727075"/>
          </a:xfrm>
          <a:prstGeom prst="line">
            <a:avLst/>
          </a:prstGeom>
          <a:solidFill>
            <a:srgbClr val="CAEAFF"/>
          </a:solidFill>
          <a:ln w="41275" cap="flat" cmpd="sng">
            <a:solidFill>
              <a:schemeClr val="accent4"/>
            </a:solidFill>
            <a:prstDash val="sys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350260" y="3717290"/>
            <a:ext cx="836930" cy="717550"/>
          </a:xfrm>
          <a:prstGeom prst="line">
            <a:avLst/>
          </a:prstGeom>
          <a:solidFill>
            <a:srgbClr val="CAEAFF"/>
          </a:solidFill>
          <a:ln w="41275" cap="flat" cmpd="sng">
            <a:solidFill>
              <a:schemeClr val="accent4"/>
            </a:solidFill>
            <a:prstDash val="sys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7291070" cy="1325880"/>
          </a:xfrm>
        </p:spPr>
        <p:txBody>
          <a:bodyPr>
            <a:normAutofit/>
          </a:bodyPr>
          <a:p>
            <a:r>
              <a:rPr lang="en-US" sz="3200"/>
              <a:t>Main Results</a:t>
            </a:r>
            <a:endParaRPr lang="en-US" sz="2400" b="1"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/>
              <a:t>20</a:t>
            </a:r>
            <a:endParaRPr lang="en-US" altLang="zh-CN"/>
          </a:p>
        </p:txBody>
      </p:sp>
      <p:pic>
        <p:nvPicPr>
          <p:cNvPr id="3" name="Picture 2" descr="Screenshot 2025-10-10 at 15.49.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0480" y="1443990"/>
            <a:ext cx="7997825" cy="52019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7835265" y="825500"/>
            <a:ext cx="2564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Clean Accuracy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4026535" y="825500"/>
            <a:ext cx="2564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Attack Success Rate</a:t>
            </a:r>
            <a:endParaRPr lang="en-US" b="1"/>
          </a:p>
        </p:txBody>
      </p:sp>
      <p:sp>
        <p:nvSpPr>
          <p:cNvPr id="7" name="Rectangles 6"/>
          <p:cNvSpPr/>
          <p:nvPr/>
        </p:nvSpPr>
        <p:spPr>
          <a:xfrm>
            <a:off x="2279650" y="2078355"/>
            <a:ext cx="8627745" cy="46926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5243830" y="1813560"/>
            <a:ext cx="567690" cy="240030"/>
          </a:xfrm>
          <a:prstGeom prst="rect">
            <a:avLst/>
          </a:prstGeom>
          <a:noFill/>
          <a:ln w="28575">
            <a:solidFill>
              <a:srgbClr val="99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9" name="Curved Connector 8"/>
          <p:cNvCxnSpPr>
            <a:stCxn id="8" idx="0"/>
            <a:endCxn id="6" idx="2"/>
          </p:cNvCxnSpPr>
          <p:nvPr/>
        </p:nvCxnSpPr>
        <p:spPr>
          <a:xfrm rot="16200000" flipV="1">
            <a:off x="5108258" y="1394143"/>
            <a:ext cx="619760" cy="219075"/>
          </a:xfrm>
          <a:prstGeom prst="curvedConnector3">
            <a:avLst>
              <a:gd name="adj1" fmla="val 50051"/>
            </a:avLst>
          </a:prstGeom>
          <a:ln w="28575"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Rectangles 9"/>
          <p:cNvSpPr/>
          <p:nvPr/>
        </p:nvSpPr>
        <p:spPr>
          <a:xfrm>
            <a:off x="5938520" y="1813560"/>
            <a:ext cx="567690" cy="240030"/>
          </a:xfrm>
          <a:prstGeom prst="rect">
            <a:avLst/>
          </a:prstGeom>
          <a:noFill/>
          <a:ln w="28575">
            <a:solidFill>
              <a:srgbClr val="99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C00000"/>
              </a:solidFill>
            </a:endParaRPr>
          </a:p>
        </p:txBody>
      </p:sp>
      <p:cxnSp>
        <p:nvCxnSpPr>
          <p:cNvPr id="11" name="Curved Connector 10"/>
          <p:cNvCxnSpPr>
            <a:stCxn id="10" idx="0"/>
            <a:endCxn id="5" idx="2"/>
          </p:cNvCxnSpPr>
          <p:nvPr/>
        </p:nvCxnSpPr>
        <p:spPr>
          <a:xfrm rot="16200000">
            <a:off x="7360285" y="55880"/>
            <a:ext cx="619760" cy="2895600"/>
          </a:xfrm>
          <a:prstGeom prst="curvedConnector3">
            <a:avLst>
              <a:gd name="adj1" fmla="val 50000"/>
            </a:avLst>
          </a:prstGeom>
          <a:ln w="28575">
            <a:solidFill>
              <a:srgbClr val="99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6" grpId="0"/>
      <p:bldP spid="5" grpId="0"/>
      <p:bldP spid="8" grpId="1" animBg="1"/>
      <p:bldP spid="10" grpId="1" animBg="1"/>
      <p:bldP spid="6" grpId="1"/>
      <p:bldP spid="5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7291070" cy="1325880"/>
          </a:xfrm>
        </p:spPr>
        <p:txBody>
          <a:bodyPr>
            <a:normAutofit/>
          </a:bodyPr>
          <a:p>
            <a:r>
              <a:rPr lang="en-US" sz="3200"/>
              <a:t>Main Results </a:t>
            </a:r>
            <a:r>
              <a:rPr lang="en-US" sz="2400"/>
              <a:t>on the RoBERTa-large model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20</a:t>
            </a:r>
            <a:endParaRPr lang="en-US" altLang="zh-CN" smtClean="0"/>
          </a:p>
        </p:txBody>
      </p:sp>
      <p:pic>
        <p:nvPicPr>
          <p:cNvPr id="3" name="Picture 2" descr="Screenshot 2025-10-10 at 15.49.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0480" y="1443990"/>
            <a:ext cx="7997825" cy="520192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2279650" y="4323080"/>
            <a:ext cx="8627745" cy="2447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914140" y="4493895"/>
            <a:ext cx="6993255" cy="664845"/>
            <a:chOff x="5987" y="4733"/>
            <a:chExt cx="11013" cy="1047"/>
          </a:xfrm>
        </p:grpSpPr>
        <p:sp>
          <p:nvSpPr>
            <p:cNvPr id="17" name="Rounded Rectangular Callout 16"/>
            <p:cNvSpPr/>
            <p:nvPr/>
          </p:nvSpPr>
          <p:spPr>
            <a:xfrm flipV="1">
              <a:off x="5987" y="4733"/>
              <a:ext cx="11013" cy="1047"/>
            </a:xfrm>
            <a:prstGeom prst="wedgeRoundRectCallout">
              <a:avLst/>
            </a:prstGeom>
            <a:solidFill>
              <a:schemeClr val="accent6">
                <a:lumMod val="20000"/>
                <a:lumOff val="80000"/>
                <a:alpha val="59000"/>
              </a:schemeClr>
            </a:solidFill>
            <a:ln w="222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>
                <a:sym typeface="+mn-ea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6164" y="4944"/>
              <a:ext cx="108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solidFill>
                    <a:srgbClr val="990000"/>
                  </a:solidFill>
                </a:rPr>
                <a:t>Our method consistently ranks among the top-2 performers.</a:t>
              </a:r>
              <a:endParaRPr lang="en-US" b="1">
                <a:solidFill>
                  <a:srgbClr val="99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>
                <a:sym typeface="+mn-ea"/>
              </a:rPr>
              <a:t>20</a:t>
            </a:r>
            <a:endParaRPr lang="zh-CN" altLang="en-US"/>
          </a:p>
        </p:txBody>
      </p:sp>
      <p:pic>
        <p:nvPicPr>
          <p:cNvPr id="3" name="Picture 2" descr="Screenshot 2025-10-10 at 15.49.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0480" y="1443990"/>
            <a:ext cx="7997825" cy="520192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2279650" y="4323080"/>
            <a:ext cx="8627745" cy="2447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914140" y="4493895"/>
            <a:ext cx="6993255" cy="866140"/>
            <a:chOff x="5987" y="4733"/>
            <a:chExt cx="11013" cy="1364"/>
          </a:xfrm>
        </p:grpSpPr>
        <p:sp>
          <p:nvSpPr>
            <p:cNvPr id="17" name="Rounded Rectangular Callout 16"/>
            <p:cNvSpPr/>
            <p:nvPr/>
          </p:nvSpPr>
          <p:spPr>
            <a:xfrm flipV="1">
              <a:off x="5987" y="4733"/>
              <a:ext cx="11013" cy="1364"/>
            </a:xfrm>
            <a:prstGeom prst="wedgeRoundRectCallout">
              <a:avLst/>
            </a:prstGeom>
            <a:solidFill>
              <a:schemeClr val="accent6">
                <a:lumMod val="20000"/>
                <a:lumOff val="80000"/>
                <a:alpha val="59000"/>
              </a:schemeClr>
            </a:solidFill>
            <a:ln w="222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>
                <a:sym typeface="+mn-ea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6164" y="4944"/>
              <a:ext cx="1083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solidFill>
                    <a:srgbClr val="990000"/>
                  </a:solidFill>
                </a:rPr>
                <a:t>Especially for the more challenging attacks, GMS shows significant improvements (at least 25%) over all baselines.</a:t>
              </a:r>
              <a:endParaRPr lang="en-US" b="1">
                <a:solidFill>
                  <a:srgbClr val="990000"/>
                </a:solidFill>
              </a:endParaRPr>
            </a:p>
          </p:txBody>
        </p:sp>
      </p:grpSp>
      <p:sp>
        <p:nvSpPr>
          <p:cNvPr id="9" name="Rectangles 8"/>
          <p:cNvSpPr/>
          <p:nvPr/>
        </p:nvSpPr>
        <p:spPr>
          <a:xfrm>
            <a:off x="7783195" y="1444625"/>
            <a:ext cx="2644775" cy="2866390"/>
          </a:xfrm>
          <a:prstGeom prst="rect">
            <a:avLst/>
          </a:prstGeom>
          <a:noFill/>
          <a:ln w="31750">
            <a:solidFill>
              <a:srgbClr val="99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47700" y="5673725"/>
            <a:ext cx="11014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More results on other datasets, architectures and backdoor attacks can be found in our paper.</a:t>
            </a:r>
            <a:endParaRPr lang="en-US" b="1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47700" y="258445"/>
            <a:ext cx="7291070" cy="1325880"/>
          </a:xfrm>
        </p:spPr>
        <p:txBody>
          <a:bodyPr>
            <a:normAutofit/>
          </a:bodyPr>
          <a:p>
            <a:r>
              <a:rPr lang="en-US" sz="3200"/>
              <a:t>Main Results </a:t>
            </a:r>
            <a:r>
              <a:rPr lang="en-US" sz="2400"/>
              <a:t>on the RoBERTa-large model</a:t>
            </a:r>
            <a:endParaRPr lang="en-US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21</a:t>
            </a:r>
            <a:endParaRPr lang="en-US" altLang="zh-CN" smtClean="0"/>
          </a:p>
        </p:txBody>
      </p:sp>
      <p:sp>
        <p:nvSpPr>
          <p:cNvPr id="7" name="Rectangles 6"/>
          <p:cNvSpPr/>
          <p:nvPr/>
        </p:nvSpPr>
        <p:spPr>
          <a:xfrm>
            <a:off x="2279650" y="4323080"/>
            <a:ext cx="8627745" cy="2447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3914775" y="5273040"/>
            <a:ext cx="6993255" cy="866140"/>
            <a:chOff x="5987" y="4733"/>
            <a:chExt cx="11013" cy="1364"/>
          </a:xfrm>
        </p:grpSpPr>
        <p:sp>
          <p:nvSpPr>
            <p:cNvPr id="17" name="Rounded Rectangular Callout 16"/>
            <p:cNvSpPr/>
            <p:nvPr/>
          </p:nvSpPr>
          <p:spPr>
            <a:xfrm flipV="1">
              <a:off x="5987" y="4733"/>
              <a:ext cx="11013" cy="1364"/>
            </a:xfrm>
            <a:prstGeom prst="wedgeRoundRectCallout">
              <a:avLst/>
            </a:prstGeom>
            <a:solidFill>
              <a:schemeClr val="accent6">
                <a:lumMod val="20000"/>
                <a:lumOff val="80000"/>
                <a:alpha val="59000"/>
              </a:schemeClr>
            </a:solidFill>
            <a:ln w="222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>
                <a:sym typeface="+mn-ea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6164" y="4944"/>
              <a:ext cx="1083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solidFill>
                    <a:srgbClr val="990000"/>
                  </a:solidFill>
                </a:rPr>
                <a:t>GMS effectively purifies LLMs (e.g., Llama-2-7B, Mistral-7B, Qwen-2.5-7B) against all backdoor attacks.</a:t>
              </a:r>
              <a:endParaRPr lang="en-US" b="1">
                <a:solidFill>
                  <a:srgbClr val="990000"/>
                </a:solidFill>
              </a:endParaRPr>
            </a:p>
          </p:txBody>
        </p:sp>
      </p:grp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47700" y="258445"/>
            <a:ext cx="7291070" cy="1325880"/>
          </a:xfrm>
        </p:spPr>
        <p:txBody>
          <a:bodyPr>
            <a:normAutofit/>
          </a:bodyPr>
          <a:p>
            <a:r>
              <a:rPr lang="en-US" sz="3200"/>
              <a:t>Main Results </a:t>
            </a:r>
            <a:r>
              <a:rPr lang="en-US" sz="2400"/>
              <a:t>on LLMs</a:t>
            </a:r>
            <a:endParaRPr lang="en-US" sz="2400"/>
          </a:p>
        </p:txBody>
      </p:sp>
      <p:pic>
        <p:nvPicPr>
          <p:cNvPr id="2" name="Picture 1" descr="Screenshot 2025-10-10 at 16.07.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6300" y="1461135"/>
            <a:ext cx="7899400" cy="346710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4027170" y="2315210"/>
            <a:ext cx="626745" cy="2526665"/>
          </a:xfrm>
          <a:prstGeom prst="rect">
            <a:avLst/>
          </a:prstGeom>
          <a:noFill/>
          <a:ln w="31750">
            <a:solidFill>
              <a:srgbClr val="99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5491480" y="2315210"/>
            <a:ext cx="626745" cy="2526665"/>
          </a:xfrm>
          <a:prstGeom prst="rect">
            <a:avLst/>
          </a:prstGeom>
          <a:noFill/>
          <a:ln w="31750">
            <a:solidFill>
              <a:srgbClr val="99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6955790" y="2315210"/>
            <a:ext cx="626745" cy="2526665"/>
          </a:xfrm>
          <a:prstGeom prst="rect">
            <a:avLst/>
          </a:prstGeom>
          <a:noFill/>
          <a:ln w="31750">
            <a:solidFill>
              <a:srgbClr val="99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8420100" y="2315210"/>
            <a:ext cx="626745" cy="2526665"/>
          </a:xfrm>
          <a:prstGeom prst="rect">
            <a:avLst/>
          </a:prstGeom>
          <a:noFill/>
          <a:ln w="31750">
            <a:solidFill>
              <a:srgbClr val="99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22</a:t>
            </a:r>
            <a:endParaRPr lang="en-US" altLang="zh-CN" smtClean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47700" y="258445"/>
            <a:ext cx="7291070" cy="1325880"/>
          </a:xfrm>
        </p:spPr>
        <p:txBody>
          <a:bodyPr>
            <a:normAutofit/>
          </a:bodyPr>
          <a:p>
            <a:r>
              <a:rPr lang="en-US" sz="3200"/>
              <a:t>Properties: Proxy-model robustness</a:t>
            </a:r>
            <a:endParaRPr lang="en-US" sz="3200"/>
          </a:p>
        </p:txBody>
      </p:sp>
      <p:pic>
        <p:nvPicPr>
          <p:cNvPr id="3" name="Picture 2" descr="Screenshot 2025-10-10 at 16.15.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0" y="1398270"/>
            <a:ext cx="9423400" cy="1765300"/>
          </a:xfrm>
          <a:prstGeom prst="rect">
            <a:avLst/>
          </a:prstGeom>
        </p:spPr>
      </p:pic>
      <p:pic>
        <p:nvPicPr>
          <p:cNvPr id="5" name="Picture 4" descr="Screenshot 2025-10-10 at 16.16.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0800" y="4104640"/>
            <a:ext cx="4470400" cy="170180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1384300" y="3267710"/>
            <a:ext cx="8053070" cy="601345"/>
            <a:chOff x="5987" y="4733"/>
            <a:chExt cx="11013" cy="947"/>
          </a:xfrm>
        </p:grpSpPr>
        <p:sp>
          <p:nvSpPr>
            <p:cNvPr id="13" name="Rounded Rectangular Callout 12"/>
            <p:cNvSpPr/>
            <p:nvPr/>
          </p:nvSpPr>
          <p:spPr>
            <a:xfrm flipV="1">
              <a:off x="5987" y="4733"/>
              <a:ext cx="11013" cy="947"/>
            </a:xfrm>
            <a:prstGeom prst="wedgeRoundRectCallout">
              <a:avLst/>
            </a:prstGeom>
            <a:solidFill>
              <a:schemeClr val="accent6">
                <a:lumMod val="20000"/>
                <a:lumOff val="80000"/>
                <a:alpha val="59000"/>
              </a:schemeClr>
            </a:solidFill>
            <a:ln w="222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>
                <a:sym typeface="+mn-ea"/>
              </a:endParaRPr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6164" y="4944"/>
              <a:ext cx="1083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solidFill>
                    <a:srgbClr val="990000"/>
                  </a:solidFill>
                </a:rPr>
                <a:t>GMS is effective with a wide range of proxy models used for merging.</a:t>
              </a:r>
              <a:endParaRPr lang="en-US" b="1">
                <a:solidFill>
                  <a:srgbClr val="990000"/>
                </a:solidFill>
              </a:endParaRPr>
            </a:p>
          </p:txBody>
        </p:sp>
      </p:grpSp>
      <p:sp>
        <p:nvSpPr>
          <p:cNvPr id="15" name="Rectangles 14"/>
          <p:cNvSpPr/>
          <p:nvPr/>
        </p:nvSpPr>
        <p:spPr>
          <a:xfrm>
            <a:off x="2891790" y="2165350"/>
            <a:ext cx="1135380" cy="866775"/>
          </a:xfrm>
          <a:prstGeom prst="rect">
            <a:avLst/>
          </a:prstGeom>
          <a:noFill/>
          <a:ln w="31750">
            <a:solidFill>
              <a:srgbClr val="99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4027170" y="4613275"/>
            <a:ext cx="4074160" cy="214630"/>
          </a:xfrm>
          <a:prstGeom prst="rect">
            <a:avLst/>
          </a:prstGeom>
          <a:noFill/>
          <a:ln w="31750">
            <a:solidFill>
              <a:srgbClr val="99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ounded Rectangular Callout 21"/>
          <p:cNvSpPr/>
          <p:nvPr/>
        </p:nvSpPr>
        <p:spPr>
          <a:xfrm rot="5400000" flipV="1">
            <a:off x="1225550" y="3417570"/>
            <a:ext cx="1402080" cy="3227070"/>
          </a:xfrm>
          <a:prstGeom prst="wedgeRoundRectCallout">
            <a:avLst/>
          </a:prstGeom>
          <a:solidFill>
            <a:schemeClr val="accent6">
              <a:lumMod val="20000"/>
              <a:lumOff val="80000"/>
              <a:alpha val="59000"/>
            </a:schemeClr>
          </a:solidFill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23" name="Text Box 22"/>
          <p:cNvSpPr txBox="1"/>
          <p:nvPr/>
        </p:nvSpPr>
        <p:spPr>
          <a:xfrm rot="21600000">
            <a:off x="414020" y="4330065"/>
            <a:ext cx="3125470" cy="125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b="1">
                <a:solidFill>
                  <a:srgbClr val="990000"/>
                </a:solidFill>
              </a:rPr>
              <a:t>Even a backdoored model can be used as a proxy model for merging.</a:t>
            </a:r>
            <a:endParaRPr lang="en-US" b="1">
              <a:solidFill>
                <a:srgbClr val="990000"/>
              </a:solidFill>
            </a:endParaRPr>
          </a:p>
        </p:txBody>
      </p:sp>
      <p:sp>
        <p:nvSpPr>
          <p:cNvPr id="18" name="Rounded Rectangular Callout 17"/>
          <p:cNvSpPr/>
          <p:nvPr/>
        </p:nvSpPr>
        <p:spPr>
          <a:xfrm rot="16200000" flipV="1">
            <a:off x="9439275" y="3216910"/>
            <a:ext cx="1691005" cy="3441065"/>
          </a:xfrm>
          <a:prstGeom prst="wedgeRoundRectCallout">
            <a:avLst/>
          </a:prstGeom>
          <a:solidFill>
            <a:schemeClr val="accent6">
              <a:lumMod val="20000"/>
              <a:lumOff val="80000"/>
              <a:alpha val="59000"/>
            </a:schemeClr>
          </a:solidFill>
          <a:ln w="222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20" name="Text Box 19"/>
          <p:cNvSpPr txBox="1"/>
          <p:nvPr/>
        </p:nvSpPr>
        <p:spPr>
          <a:xfrm rot="21600000">
            <a:off x="8664575" y="4091305"/>
            <a:ext cx="3179445" cy="1640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b="1">
                <a:solidFill>
                  <a:srgbClr val="990000"/>
                </a:solidFill>
              </a:rPr>
              <a:t>Works as long as the proxy's backdoor is not identical to the victim's (i.e.,  same attack, same trigger).</a:t>
            </a:r>
            <a:endParaRPr lang="en-US" b="1">
              <a:solidFill>
                <a:srgbClr val="990000"/>
              </a:solidFill>
            </a:endParaRPr>
          </a:p>
        </p:txBody>
      </p:sp>
      <p:sp>
        <p:nvSpPr>
          <p:cNvPr id="24" name="Rectangles 23"/>
          <p:cNvSpPr/>
          <p:nvPr/>
        </p:nvSpPr>
        <p:spPr>
          <a:xfrm>
            <a:off x="4027805" y="4867910"/>
            <a:ext cx="4074160" cy="428625"/>
          </a:xfrm>
          <a:prstGeom prst="rect">
            <a:avLst/>
          </a:prstGeom>
          <a:noFill/>
          <a:ln w="31750">
            <a:solidFill>
              <a:srgbClr val="99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6" grpId="0" bldLvl="0" animBg="1"/>
      <p:bldP spid="23" grpId="0"/>
      <p:bldP spid="22" grpId="0" animBg="1"/>
      <p:bldP spid="16" grpId="1" animBg="1"/>
      <p:bldP spid="23" grpId="1"/>
      <p:bldP spid="22" grpId="1" animBg="1"/>
      <p:bldP spid="24" grpId="0" bldLvl="0" animBg="1"/>
      <p:bldP spid="20" grpId="0"/>
      <p:bldP spid="18" grpId="0" animBg="1"/>
      <p:bldP spid="24" grpId="1" animBg="1"/>
      <p:bldP spid="20" grpId="1"/>
      <p:bldP spid="18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 b="1">
                <a:sym typeface="+mn-ea"/>
              </a:rPr>
              <a:t>Backdoor is an increasingly severe threat ...</a:t>
            </a:r>
            <a:endParaRPr lang="en-US" sz="3600" b="1"/>
          </a:p>
        </p:txBody>
      </p:sp>
      <p:sp>
        <p:nvSpPr>
          <p:cNvPr id="10" name="Text Box 9"/>
          <p:cNvSpPr txBox="1"/>
          <p:nvPr/>
        </p:nvSpPr>
        <p:spPr>
          <a:xfrm>
            <a:off x="647700" y="2506980"/>
            <a:ext cx="2263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Open Source Data</a:t>
            </a:r>
            <a:endParaRPr lang="en-US" b="1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7" name="Picture 6" descr="noun-user-4216248"/>
          <p:cNvPicPr>
            <a:picLocks noChangeAspect="1"/>
          </p:cNvPicPr>
          <p:nvPr/>
        </p:nvPicPr>
        <p:blipFill>
          <a:blip r:embed="rId1"/>
          <a:srcRect b="15278"/>
          <a:stretch>
            <a:fillRect/>
          </a:stretch>
        </p:blipFill>
        <p:spPr>
          <a:xfrm>
            <a:off x="3721735" y="2988945"/>
            <a:ext cx="819785" cy="694690"/>
          </a:xfrm>
          <a:prstGeom prst="rect">
            <a:avLst/>
          </a:prstGeom>
        </p:spPr>
      </p:pic>
      <p:pic>
        <p:nvPicPr>
          <p:cNvPr id="12" name="Picture 11" descr="noun-big-data-7246160"/>
          <p:cNvPicPr>
            <a:picLocks noChangeAspect="1"/>
          </p:cNvPicPr>
          <p:nvPr/>
        </p:nvPicPr>
        <p:blipFill>
          <a:blip r:embed="rId2"/>
          <a:srcRect b="13942"/>
          <a:stretch>
            <a:fillRect/>
          </a:stretch>
        </p:blipFill>
        <p:spPr>
          <a:xfrm>
            <a:off x="975995" y="3221355"/>
            <a:ext cx="1934845" cy="1665605"/>
          </a:xfrm>
          <a:prstGeom prst="rect">
            <a:avLst/>
          </a:prstGeom>
        </p:spPr>
      </p:pic>
      <p:pic>
        <p:nvPicPr>
          <p:cNvPr id="14" name="Picture 13" descr="noun-machine-learning-6170421"/>
          <p:cNvPicPr>
            <a:picLocks noChangeAspect="1"/>
          </p:cNvPicPr>
          <p:nvPr/>
        </p:nvPicPr>
        <p:blipFill>
          <a:blip r:embed="rId3"/>
          <a:srcRect b="14113"/>
          <a:stretch>
            <a:fillRect/>
          </a:stretch>
        </p:blipFill>
        <p:spPr>
          <a:xfrm>
            <a:off x="5767070" y="2988945"/>
            <a:ext cx="2366645" cy="2032635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2936875" y="3928110"/>
            <a:ext cx="2529205" cy="15430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6522085" y="2506980"/>
            <a:ext cx="1008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Model</a:t>
            </a:r>
            <a:endParaRPr lang="en-US" b="1"/>
          </a:p>
        </p:txBody>
      </p:sp>
      <p:sp>
        <p:nvSpPr>
          <p:cNvPr id="20" name="Title 1"/>
          <p:cNvSpPr>
            <a:spLocks noGrp="1"/>
          </p:cNvSpPr>
          <p:nvPr/>
        </p:nvSpPr>
        <p:spPr>
          <a:xfrm>
            <a:off x="647700" y="10674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(1) Models rely more on web data</a:t>
            </a:r>
            <a:endParaRPr lang="en-US" sz="2800"/>
          </a:p>
        </p:txBody>
      </p:sp>
      <p:pic>
        <p:nvPicPr>
          <p:cNvPr id="5" name="Picture 4" descr="noun-malicious-7553390"/>
          <p:cNvPicPr>
            <a:picLocks noChangeAspect="1"/>
          </p:cNvPicPr>
          <p:nvPr/>
        </p:nvPicPr>
        <p:blipFill>
          <a:blip r:embed="rId4"/>
          <a:srcRect b="17611"/>
          <a:stretch>
            <a:fillRect/>
          </a:stretch>
        </p:blipFill>
        <p:spPr>
          <a:xfrm>
            <a:off x="1202690" y="5313045"/>
            <a:ext cx="1153795" cy="95059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647700" y="5021580"/>
            <a:ext cx="800735" cy="727075"/>
          </a:xfrm>
          <a:prstGeom prst="line">
            <a:avLst/>
          </a:prstGeom>
          <a:solidFill>
            <a:srgbClr val="CAEAFF"/>
          </a:solidFill>
          <a:ln w="41275" cap="flat" cmpd="sng">
            <a:solidFill>
              <a:schemeClr val="accent4"/>
            </a:solidFill>
            <a:prstDash val="sys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07235" y="5038725"/>
            <a:ext cx="836930" cy="717550"/>
          </a:xfrm>
          <a:prstGeom prst="line">
            <a:avLst/>
          </a:prstGeom>
          <a:solidFill>
            <a:srgbClr val="CAEAFF"/>
          </a:solidFill>
          <a:ln w="41275" cap="flat" cmpd="sng">
            <a:solidFill>
              <a:schemeClr val="accent4"/>
            </a:solidFill>
            <a:prstDash val="sys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sp>
        <p:nvSpPr>
          <p:cNvPr id="9" name="Text Box 8"/>
          <p:cNvSpPr txBox="1"/>
          <p:nvPr/>
        </p:nvSpPr>
        <p:spPr>
          <a:xfrm>
            <a:off x="928370" y="6322060"/>
            <a:ext cx="2106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Poisoning data</a:t>
            </a:r>
            <a:endParaRPr lang="en-US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47700" y="258445"/>
            <a:ext cx="7291070" cy="1325880"/>
          </a:xfrm>
        </p:spPr>
        <p:txBody>
          <a:bodyPr>
            <a:normAutofit/>
          </a:bodyPr>
          <a:p>
            <a:r>
              <a:rPr lang="en-US" sz="3200"/>
              <a:t>Properties: Proxy-dataset robustness</a:t>
            </a:r>
            <a:endParaRPr lang="en-US" sz="3200"/>
          </a:p>
        </p:txBody>
      </p:sp>
      <p:pic>
        <p:nvPicPr>
          <p:cNvPr id="27" name="Picture 26" descr="Screenshot 2025-10-10 at 16.47.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0" y="1324610"/>
            <a:ext cx="4902200" cy="2286000"/>
          </a:xfrm>
          <a:prstGeom prst="rect">
            <a:avLst/>
          </a:prstGeom>
        </p:spPr>
      </p:pic>
      <p:sp>
        <p:nvSpPr>
          <p:cNvPr id="28" name="Rectangles 27"/>
          <p:cNvSpPr/>
          <p:nvPr/>
        </p:nvSpPr>
        <p:spPr>
          <a:xfrm>
            <a:off x="3594735" y="2154555"/>
            <a:ext cx="4581525" cy="247650"/>
          </a:xfrm>
          <a:prstGeom prst="rect">
            <a:avLst/>
          </a:prstGeom>
          <a:noFill/>
          <a:ln w="31750">
            <a:solidFill>
              <a:srgbClr val="99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Rectangles 28"/>
          <p:cNvSpPr/>
          <p:nvPr/>
        </p:nvSpPr>
        <p:spPr>
          <a:xfrm>
            <a:off x="3594735" y="2860675"/>
            <a:ext cx="4582795" cy="223520"/>
          </a:xfrm>
          <a:prstGeom prst="rect">
            <a:avLst/>
          </a:prstGeom>
          <a:noFill/>
          <a:ln w="31750">
            <a:solidFill>
              <a:srgbClr val="99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699895" y="3912235"/>
            <a:ext cx="8053070" cy="1056005"/>
            <a:chOff x="5987" y="4733"/>
            <a:chExt cx="11013" cy="1663"/>
          </a:xfrm>
        </p:grpSpPr>
        <p:sp>
          <p:nvSpPr>
            <p:cNvPr id="33" name="Rounded Rectangular Callout 32"/>
            <p:cNvSpPr/>
            <p:nvPr/>
          </p:nvSpPr>
          <p:spPr>
            <a:xfrm flipV="1">
              <a:off x="5987" y="4733"/>
              <a:ext cx="11013" cy="1453"/>
            </a:xfrm>
            <a:prstGeom prst="wedgeRoundRectCallout">
              <a:avLst/>
            </a:prstGeom>
            <a:solidFill>
              <a:schemeClr val="accent6">
                <a:lumMod val="20000"/>
                <a:lumOff val="80000"/>
                <a:alpha val="59000"/>
              </a:schemeClr>
            </a:solidFill>
            <a:ln w="222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>
                <a:sym typeface="+mn-ea"/>
              </a:endParaRPr>
            </a:p>
          </p:txBody>
        </p:sp>
        <p:sp>
          <p:nvSpPr>
            <p:cNvPr id="34" name="Text Box 33"/>
            <p:cNvSpPr txBox="1"/>
            <p:nvPr/>
          </p:nvSpPr>
          <p:spPr>
            <a:xfrm>
              <a:off x="6164" y="4944"/>
              <a:ext cx="10835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solidFill>
                    <a:srgbClr val="990000"/>
                  </a:solidFill>
                  <a:sym typeface="+mn-ea"/>
                </a:rPr>
                <a:t>Works better with more accurate proxy datasets, so can complement existing backdoor filtering methods.</a:t>
              </a:r>
              <a:endParaRPr lang="en-US" b="1">
                <a:solidFill>
                  <a:srgbClr val="990000"/>
                </a:solidFill>
              </a:endParaRPr>
            </a:p>
            <a:p>
              <a:endParaRPr lang="en-US" b="1">
                <a:solidFill>
                  <a:srgbClr val="990000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699260" y="5262880"/>
            <a:ext cx="8053070" cy="922655"/>
            <a:chOff x="5987" y="4733"/>
            <a:chExt cx="11013" cy="1453"/>
          </a:xfrm>
        </p:grpSpPr>
        <p:sp>
          <p:nvSpPr>
            <p:cNvPr id="36" name="Rounded Rectangular Callout 35"/>
            <p:cNvSpPr/>
            <p:nvPr/>
          </p:nvSpPr>
          <p:spPr>
            <a:xfrm flipV="1">
              <a:off x="5987" y="4733"/>
              <a:ext cx="11013" cy="1453"/>
            </a:xfrm>
            <a:prstGeom prst="wedgeRoundRectCallout">
              <a:avLst/>
            </a:prstGeom>
            <a:solidFill>
              <a:schemeClr val="accent6">
                <a:lumMod val="20000"/>
                <a:lumOff val="80000"/>
                <a:alpha val="59000"/>
              </a:schemeClr>
            </a:solidFill>
            <a:ln w="222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>
                <a:sym typeface="+mn-ea"/>
              </a:endParaRPr>
            </a:p>
          </p:txBody>
        </p:sp>
        <p:sp>
          <p:nvSpPr>
            <p:cNvPr id="37" name="Text Box 36"/>
            <p:cNvSpPr txBox="1"/>
            <p:nvPr/>
          </p:nvSpPr>
          <p:spPr>
            <a:xfrm>
              <a:off x="6164" y="4944"/>
              <a:ext cx="1083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solidFill>
                    <a:srgbClr val="990000"/>
                  </a:solidFill>
                  <a:sym typeface="+mn-ea"/>
                </a:rPr>
                <a:t>However, GMS can still work well with suboptimal, heuristic proxy dataset extraction.</a:t>
              </a:r>
              <a:endParaRPr lang="en-US" b="1">
                <a:solidFill>
                  <a:srgbClr val="990000"/>
                </a:solidFill>
              </a:endParaRPr>
            </a:p>
          </p:txBody>
        </p:sp>
      </p:grp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23</a:t>
            </a: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28" grpId="0" animBg="1"/>
      <p:bldP spid="28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217150" cy="1325880"/>
          </a:xfrm>
        </p:spPr>
        <p:txBody>
          <a:bodyPr>
            <a:normAutofit/>
          </a:bodyPr>
          <a:p>
            <a:r>
              <a:rPr lang="en-US" sz="3200">
                <a:sym typeface="+mn-ea"/>
              </a:rPr>
              <a:t>Properties: Insensitive to hyperparameter choices</a:t>
            </a:r>
            <a:endParaRPr lang="en-US" sz="3200">
              <a:sym typeface="+mn-ea"/>
            </a:endParaRPr>
          </a:p>
        </p:txBody>
      </p:sp>
      <p:pic>
        <p:nvPicPr>
          <p:cNvPr id="2" name="Picture 1" descr="Screenshot 2025-10-10 at 17.09.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4550" y="2352040"/>
            <a:ext cx="10502900" cy="3035300"/>
          </a:xfrm>
          <a:prstGeom prst="rect">
            <a:avLst/>
          </a:prstGeom>
        </p:spPr>
      </p:pic>
      <p:pic>
        <p:nvPicPr>
          <p:cNvPr id="3" name="Picture 2" descr="Screenshot 2025-10-04 at 16.19.0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815" y="1384935"/>
            <a:ext cx="4992370" cy="75438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1351280" y="2686050"/>
            <a:ext cx="1505585" cy="2153920"/>
          </a:xfrm>
          <a:prstGeom prst="rect">
            <a:avLst/>
          </a:prstGeom>
          <a:noFill/>
          <a:ln w="31750">
            <a:solidFill>
              <a:srgbClr val="99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3862070" y="2686050"/>
            <a:ext cx="1505585" cy="2153285"/>
          </a:xfrm>
          <a:prstGeom prst="rect">
            <a:avLst/>
          </a:prstGeom>
          <a:noFill/>
          <a:ln w="31750">
            <a:solidFill>
              <a:srgbClr val="99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6372860" y="2686685"/>
            <a:ext cx="1731645" cy="2153285"/>
          </a:xfrm>
          <a:prstGeom prst="rect">
            <a:avLst/>
          </a:prstGeom>
          <a:noFill/>
          <a:ln w="31750">
            <a:solidFill>
              <a:srgbClr val="99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8858885" y="2686685"/>
            <a:ext cx="1581150" cy="2153285"/>
          </a:xfrm>
          <a:prstGeom prst="rect">
            <a:avLst/>
          </a:prstGeom>
          <a:noFill/>
          <a:ln w="31750">
            <a:solidFill>
              <a:srgbClr val="99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6626860" y="1489075"/>
            <a:ext cx="257810" cy="400050"/>
          </a:xfrm>
          <a:prstGeom prst="rect">
            <a:avLst/>
          </a:prstGeom>
          <a:noFill/>
          <a:ln w="31750">
            <a:solidFill>
              <a:srgbClr val="99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804670" y="5637530"/>
            <a:ext cx="8851265" cy="603233"/>
            <a:chOff x="5987" y="4733"/>
            <a:chExt cx="11288" cy="1368"/>
          </a:xfrm>
        </p:grpSpPr>
        <p:sp>
          <p:nvSpPr>
            <p:cNvPr id="14" name="Rounded Rectangular Callout 13"/>
            <p:cNvSpPr/>
            <p:nvPr/>
          </p:nvSpPr>
          <p:spPr>
            <a:xfrm flipV="1">
              <a:off x="5987" y="4733"/>
              <a:ext cx="11288" cy="1368"/>
            </a:xfrm>
            <a:prstGeom prst="wedgeRoundRectCallout">
              <a:avLst/>
            </a:prstGeom>
            <a:solidFill>
              <a:schemeClr val="accent6">
                <a:lumMod val="20000"/>
                <a:lumOff val="80000"/>
                <a:alpha val="59000"/>
              </a:schemeClr>
            </a:solidFill>
            <a:ln w="222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6164" y="4944"/>
              <a:ext cx="10835" cy="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solidFill>
                    <a:srgbClr val="990000"/>
                  </a:solidFill>
                  <a:sym typeface="+mn-ea"/>
                </a:rPr>
                <a:t>For all attacks, GMS is effective across a wide range of α values (0.1–0.7).</a:t>
              </a:r>
              <a:endParaRPr lang="en-US" b="1">
                <a:solidFill>
                  <a:srgbClr val="990000"/>
                </a:solidFill>
                <a:sym typeface="+mn-ea"/>
              </a:endParaRPr>
            </a:p>
          </p:txBody>
        </p:sp>
      </p:grp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24</a:t>
            </a: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217150" cy="1325880"/>
          </a:xfrm>
        </p:spPr>
        <p:txBody>
          <a:bodyPr>
            <a:normAutofit/>
          </a:bodyPr>
          <a:p>
            <a:r>
              <a:rPr lang="en-US" sz="3200">
                <a:sym typeface="+mn-ea"/>
              </a:rPr>
              <a:t>Properties: Transferability of substitution strategies</a:t>
            </a:r>
            <a:endParaRPr lang="en-US" sz="3200">
              <a:sym typeface="+mn-e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919095" y="5514340"/>
            <a:ext cx="6866255" cy="922655"/>
            <a:chOff x="5987" y="4733"/>
            <a:chExt cx="11288" cy="1453"/>
          </a:xfrm>
        </p:grpSpPr>
        <p:sp>
          <p:nvSpPr>
            <p:cNvPr id="14" name="Rounded Rectangular Callout 13"/>
            <p:cNvSpPr/>
            <p:nvPr/>
          </p:nvSpPr>
          <p:spPr>
            <a:xfrm flipV="1">
              <a:off x="5987" y="4733"/>
              <a:ext cx="11288" cy="1453"/>
            </a:xfrm>
            <a:prstGeom prst="wedgeRoundRectCallout">
              <a:avLst/>
            </a:prstGeom>
            <a:solidFill>
              <a:schemeClr val="accent6">
                <a:lumMod val="20000"/>
                <a:lumOff val="80000"/>
                <a:alpha val="59000"/>
              </a:schemeClr>
            </a:solidFill>
            <a:ln w="222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>
                <a:sym typeface="+mn-ea"/>
              </a:endParaRPr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6164" y="4944"/>
              <a:ext cx="1083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solidFill>
                    <a:srgbClr val="990000"/>
                  </a:solidFill>
                  <a:sym typeface="+mn-ea"/>
                </a:rPr>
                <a:t>The BadNet substitution strategy transfers well and can effectively defend against other attacks.</a:t>
              </a:r>
              <a:endParaRPr lang="en-US" b="1">
                <a:solidFill>
                  <a:srgbClr val="990000"/>
                </a:solidFill>
                <a:sym typeface="+mn-ea"/>
              </a:endParaRPr>
            </a:p>
          </p:txBody>
        </p:sp>
      </p:grpSp>
      <p:pic>
        <p:nvPicPr>
          <p:cNvPr id="17" name="Picture 16" descr="Screenshot 2025-10-10 at 17.14.52"/>
          <p:cNvPicPr>
            <a:picLocks noChangeAspect="1"/>
          </p:cNvPicPr>
          <p:nvPr/>
        </p:nvPicPr>
        <p:blipFill>
          <a:blip r:embed="rId1"/>
          <a:srcRect b="65296"/>
          <a:stretch>
            <a:fillRect/>
          </a:stretch>
        </p:blipFill>
        <p:spPr>
          <a:xfrm>
            <a:off x="1684655" y="1283335"/>
            <a:ext cx="10318115" cy="2379980"/>
          </a:xfrm>
          <a:prstGeom prst="rect">
            <a:avLst/>
          </a:prstGeom>
        </p:spPr>
      </p:pic>
      <p:pic>
        <p:nvPicPr>
          <p:cNvPr id="4" name="Picture 3" descr="Screenshot 2025-10-10 at 17.14.52"/>
          <p:cNvPicPr>
            <a:picLocks noChangeAspect="1"/>
          </p:cNvPicPr>
          <p:nvPr/>
        </p:nvPicPr>
        <p:blipFill>
          <a:blip r:embed="rId1"/>
          <a:srcRect t="56046" b="22472"/>
          <a:stretch>
            <a:fillRect/>
          </a:stretch>
        </p:blipFill>
        <p:spPr>
          <a:xfrm>
            <a:off x="1684655" y="3663315"/>
            <a:ext cx="10318115" cy="147320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2919095" y="3297555"/>
            <a:ext cx="8693785" cy="290195"/>
          </a:xfrm>
          <a:prstGeom prst="rect">
            <a:avLst/>
          </a:prstGeom>
          <a:noFill/>
          <a:ln w="31750">
            <a:solidFill>
              <a:srgbClr val="99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2919095" y="2237740"/>
            <a:ext cx="8693785" cy="290195"/>
          </a:xfrm>
          <a:prstGeom prst="rect">
            <a:avLst/>
          </a:prstGeom>
          <a:noFill/>
          <a:ln w="31750">
            <a:solidFill>
              <a:srgbClr val="99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Rectangles 15"/>
          <p:cNvSpPr/>
          <p:nvPr/>
        </p:nvSpPr>
        <p:spPr>
          <a:xfrm>
            <a:off x="2919095" y="3699510"/>
            <a:ext cx="8693785" cy="290195"/>
          </a:xfrm>
          <a:prstGeom prst="rect">
            <a:avLst/>
          </a:prstGeom>
          <a:noFill/>
          <a:ln w="31750">
            <a:solidFill>
              <a:srgbClr val="99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2919095" y="4736465"/>
            <a:ext cx="8693785" cy="290195"/>
          </a:xfrm>
          <a:prstGeom prst="rect">
            <a:avLst/>
          </a:prstGeom>
          <a:noFill/>
          <a:ln w="31750">
            <a:solidFill>
              <a:srgbClr val="99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99695" y="3249295"/>
            <a:ext cx="166687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002060"/>
                </a:solidFill>
              </a:rPr>
              <a:t>Apply the substitution strategy from BadNet to defend other attacks.</a:t>
            </a:r>
            <a:endParaRPr lang="en-US" b="1">
              <a:solidFill>
                <a:srgbClr val="002060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1766570" y="3337560"/>
            <a:ext cx="1034415" cy="213995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1766570" y="4788535"/>
            <a:ext cx="1034415" cy="213995"/>
          </a:xfrm>
          <a:prstGeom prst="rightArrow">
            <a:avLst/>
          </a:prstGeom>
          <a:noFill/>
          <a:ln w="28575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25</a:t>
            </a: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647700" y="258445"/>
            <a:ext cx="7291070" cy="1325880"/>
          </a:xfrm>
        </p:spPr>
        <p:txBody>
          <a:bodyPr>
            <a:normAutofit/>
          </a:bodyPr>
          <a:p>
            <a:r>
              <a:rPr lang="en-US" sz="3200"/>
              <a:t>If the victim model is benign ...</a:t>
            </a:r>
            <a:endParaRPr lang="en-US" sz="3200"/>
          </a:p>
        </p:txBody>
      </p:sp>
      <p:grpSp>
        <p:nvGrpSpPr>
          <p:cNvPr id="32" name="Group 31"/>
          <p:cNvGrpSpPr/>
          <p:nvPr/>
        </p:nvGrpSpPr>
        <p:grpSpPr>
          <a:xfrm>
            <a:off x="3240405" y="4669155"/>
            <a:ext cx="6866255" cy="922655"/>
            <a:chOff x="5987" y="4733"/>
            <a:chExt cx="11288" cy="1453"/>
          </a:xfrm>
        </p:grpSpPr>
        <p:sp>
          <p:nvSpPr>
            <p:cNvPr id="33" name="Rounded Rectangular Callout 32"/>
            <p:cNvSpPr/>
            <p:nvPr/>
          </p:nvSpPr>
          <p:spPr>
            <a:xfrm flipV="1">
              <a:off x="5987" y="4733"/>
              <a:ext cx="11288" cy="1453"/>
            </a:xfrm>
            <a:prstGeom prst="wedgeRoundRectCallout">
              <a:avLst/>
            </a:prstGeom>
            <a:solidFill>
              <a:schemeClr val="accent6">
                <a:lumMod val="20000"/>
                <a:lumOff val="80000"/>
                <a:alpha val="59000"/>
              </a:schemeClr>
            </a:solidFill>
            <a:ln w="2222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en-US">
                <a:sym typeface="+mn-ea"/>
              </a:endParaRPr>
            </a:p>
          </p:txBody>
        </p:sp>
        <p:sp>
          <p:nvSpPr>
            <p:cNvPr id="34" name="Text Box 33"/>
            <p:cNvSpPr txBox="1"/>
            <p:nvPr/>
          </p:nvSpPr>
          <p:spPr>
            <a:xfrm>
              <a:off x="6164" y="4944"/>
              <a:ext cx="10835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b="1">
                  <a:solidFill>
                    <a:srgbClr val="990000"/>
                  </a:solidFill>
                  <a:sym typeface="+mn-ea"/>
                </a:rPr>
                <a:t>It’s just a normal model merging, and GMS preserves the victim’s utility.</a:t>
              </a:r>
              <a:endParaRPr lang="en-US" b="1">
                <a:solidFill>
                  <a:srgbClr val="990000"/>
                </a:solidFill>
                <a:sym typeface="+mn-ea"/>
              </a:endParaRPr>
            </a:p>
          </p:txBody>
        </p:sp>
      </p:grpSp>
      <p:pic>
        <p:nvPicPr>
          <p:cNvPr id="4" name="Picture 3" descr="Screenshot 2025-10-10 at 17.04.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4750" y="1814195"/>
            <a:ext cx="4762500" cy="255270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5122545" y="3882390"/>
            <a:ext cx="3157220" cy="311785"/>
          </a:xfrm>
          <a:prstGeom prst="rect">
            <a:avLst/>
          </a:prstGeom>
          <a:noFill/>
          <a:ln w="31750">
            <a:solidFill>
              <a:srgbClr val="99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5122545" y="2961640"/>
            <a:ext cx="3157220" cy="311785"/>
          </a:xfrm>
          <a:prstGeom prst="rect">
            <a:avLst/>
          </a:prstGeom>
          <a:noFill/>
          <a:ln w="31750">
            <a:solidFill>
              <a:srgbClr val="99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 smtClean="0"/>
              <a:t>26</a:t>
            </a:r>
            <a:endParaRPr lang="en-US" altLang="zh-CN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6" grpId="1" animBg="1"/>
      <p:bldP spid="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5772785" cy="1325880"/>
          </a:xfrm>
        </p:spPr>
        <p:txBody>
          <a:bodyPr/>
          <a:p>
            <a:r>
              <a:rPr lang="en-US" sz="3200" b="1"/>
              <a:t>Takeaways</a:t>
            </a:r>
            <a:endParaRPr lang="en-US" sz="3200" b="1"/>
          </a:p>
        </p:txBody>
      </p:sp>
      <p:sp>
        <p:nvSpPr>
          <p:cNvPr id="11" name="Content Placeholder 10"/>
          <p:cNvSpPr/>
          <p:nvPr>
            <p:ph idx="1"/>
          </p:nvPr>
        </p:nvSpPr>
        <p:spPr>
          <a:xfrm>
            <a:off x="404495" y="1375410"/>
            <a:ext cx="7820025" cy="5097145"/>
          </a:xfrm>
        </p:spPr>
        <p:txBody>
          <a:bodyPr>
            <a:noAutofit/>
          </a:bodyPr>
          <a:p>
            <a:pPr>
              <a:lnSpc>
                <a:spcPct val="140000"/>
              </a:lnSpc>
            </a:pPr>
            <a:r>
              <a:rPr lang="en-US" sz="2400">
                <a:solidFill>
                  <a:schemeClr val="tx1"/>
                </a:solidFill>
              </a:rPr>
              <a:t>Backdoors are increasingly hard to avoid — filtering alone is not enough.</a:t>
            </a:r>
            <a:endParaRPr lang="en-US" sz="240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tx1"/>
                </a:solidFill>
              </a:rPr>
              <a:t>Guided model merging</a:t>
            </a:r>
            <a:r>
              <a:rPr lang="en-US" sz="2400">
                <a:solidFill>
                  <a:schemeClr val="tx1"/>
                </a:solidFill>
              </a:rPr>
              <a:t> is a promising direction for purifying backdoored models without training.</a:t>
            </a:r>
            <a:endParaRPr lang="en-US" sz="2400">
              <a:solidFill>
                <a:schemeClr val="tx1"/>
              </a:solidFill>
            </a:endParaRPr>
          </a:p>
          <a:p>
            <a:pPr>
              <a:lnSpc>
                <a:spcPct val="140000"/>
              </a:lnSpc>
            </a:pPr>
            <a:r>
              <a:rPr lang="en-US" sz="2400">
                <a:solidFill>
                  <a:schemeClr val="tx1"/>
                </a:solidFill>
              </a:rPr>
              <a:t>GMS shows that </a:t>
            </a:r>
            <a:r>
              <a:rPr lang="en-US" sz="2400" b="1">
                <a:solidFill>
                  <a:schemeClr val="tx1"/>
                </a:solidFill>
              </a:rPr>
              <a:t>guided merging with a single public homogeneous model can be highly effective</a:t>
            </a:r>
            <a:r>
              <a:rPr lang="en-US" sz="2400">
                <a:solidFill>
                  <a:schemeClr val="tx1"/>
                </a:solidFill>
              </a:rPr>
              <a:t>.</a:t>
            </a:r>
            <a:endParaRPr lang="en-US" sz="240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</a:pPr>
            <a:r>
              <a:rPr lang="en-US" sz="1800">
                <a:solidFill>
                  <a:schemeClr val="tx1"/>
                </a:solidFill>
              </a:rPr>
              <a:t>Works </a:t>
            </a:r>
            <a:r>
              <a:rPr lang="en-US" sz="1800" b="1">
                <a:solidFill>
                  <a:schemeClr val="tx1"/>
                </a:solidFill>
              </a:rPr>
              <a:t>effectively </a:t>
            </a:r>
            <a:r>
              <a:rPr lang="en-US" sz="1800">
                <a:solidFill>
                  <a:schemeClr val="tx1"/>
                </a:solidFill>
              </a:rPr>
              <a:t>across diverse attacks, datasets, and model types (from encoder models to LLMs).</a:t>
            </a:r>
            <a:endParaRPr lang="en-US" sz="180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</a:pPr>
            <a:r>
              <a:rPr lang="en-US" sz="1800" b="1">
                <a:solidFill>
                  <a:schemeClr val="tx1"/>
                </a:solidFill>
              </a:rPr>
              <a:t>Robust </a:t>
            </a:r>
            <a:r>
              <a:rPr lang="en-US" sz="1800">
                <a:solidFill>
                  <a:schemeClr val="tx1"/>
                </a:solidFill>
              </a:rPr>
              <a:t>to hyperparameter choices and proxy selections.</a:t>
            </a:r>
            <a:endParaRPr lang="en-US" sz="1800">
              <a:solidFill>
                <a:schemeClr val="tx1"/>
              </a:solidFill>
            </a:endParaRPr>
          </a:p>
          <a:p>
            <a:pPr lvl="1">
              <a:lnSpc>
                <a:spcPct val="140000"/>
              </a:lnSpc>
            </a:pPr>
            <a:r>
              <a:rPr lang="en-US" sz="1800">
                <a:solidFill>
                  <a:schemeClr val="tx1"/>
                </a:solidFill>
              </a:rPr>
              <a:t>Substitution strategy </a:t>
            </a:r>
            <a:r>
              <a:rPr lang="en-US" sz="1800" b="1">
                <a:solidFill>
                  <a:schemeClr val="tx1"/>
                </a:solidFill>
              </a:rPr>
              <a:t>transfers </a:t>
            </a:r>
            <a:r>
              <a:rPr lang="en-US" sz="1800">
                <a:solidFill>
                  <a:schemeClr val="tx1"/>
                </a:solidFill>
              </a:rPr>
              <a:t>well across attacks.</a:t>
            </a:r>
            <a:endParaRPr lang="en-US" sz="1800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8224520" y="921385"/>
            <a:ext cx="0" cy="323786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8907145" y="387350"/>
            <a:ext cx="1652270" cy="5340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20000"/>
              </a:lnSpc>
            </a:pPr>
            <a:r>
              <a:rPr sz="2400" b="1" i="0">
                <a:solidFill>
                  <a:srgbClr val="000000"/>
                </a:solidFill>
              </a:rPr>
              <a:t>🛠️</a:t>
            </a:r>
            <a:r>
              <a:rPr lang="en-US" sz="2400" b="1" i="0">
                <a:solidFill>
                  <a:srgbClr val="000000"/>
                </a:solidFill>
              </a:rPr>
              <a:t> GitHub</a:t>
            </a:r>
            <a:endParaRPr lang="en-US" sz="2400" b="1" i="0">
              <a:solidFill>
                <a:srgbClr val="00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104505" y="6221095"/>
            <a:ext cx="3770630" cy="4508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en-US" sz="1800" b="1">
                <a:solidFill>
                  <a:schemeClr val="accent2"/>
                </a:solidFill>
              </a:rPr>
              <a:t>See our paper for more results!</a:t>
            </a:r>
            <a:endParaRPr lang="en-US" sz="1800" b="1">
              <a:solidFill>
                <a:schemeClr val="accent2"/>
              </a:solidFill>
            </a:endParaRPr>
          </a:p>
        </p:txBody>
      </p:sp>
      <p:pic>
        <p:nvPicPr>
          <p:cNvPr id="4" name="Picture 3" descr="qr-code-githu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0600" y="921385"/>
            <a:ext cx="2242820" cy="224282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904605" y="3373120"/>
            <a:ext cx="1652270" cy="5340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ct val="120000"/>
              </a:lnSpc>
            </a:pPr>
            <a:r>
              <a:rPr sz="2400" b="1" i="0">
                <a:solidFill>
                  <a:srgbClr val="000000"/>
                </a:solidFill>
              </a:rPr>
              <a:t>📄️</a:t>
            </a:r>
            <a:r>
              <a:rPr lang="en-US" sz="2400" b="1" i="0">
                <a:solidFill>
                  <a:srgbClr val="000000"/>
                </a:solidFill>
              </a:rPr>
              <a:t> Paper</a:t>
            </a:r>
            <a:endParaRPr lang="en-US" sz="2400" b="1" i="0">
              <a:solidFill>
                <a:srgbClr val="000000"/>
              </a:solidFill>
            </a:endParaRPr>
          </a:p>
        </p:txBody>
      </p:sp>
      <p:pic>
        <p:nvPicPr>
          <p:cNvPr id="12" name="Picture 11" descr="qr-code-acl-pap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3907155"/>
            <a:ext cx="2240280" cy="2240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 b="1">
                <a:sym typeface="+mn-ea"/>
              </a:rPr>
              <a:t>Backdoor is an increasingly severe threat ...</a:t>
            </a:r>
            <a:endParaRPr lang="en-US" sz="3600" b="1"/>
          </a:p>
        </p:txBody>
      </p:sp>
      <p:sp>
        <p:nvSpPr>
          <p:cNvPr id="10" name="Text Box 9"/>
          <p:cNvSpPr txBox="1"/>
          <p:nvPr/>
        </p:nvSpPr>
        <p:spPr>
          <a:xfrm>
            <a:off x="647700" y="2506980"/>
            <a:ext cx="2263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Open Source Data</a:t>
            </a:r>
            <a:endParaRPr lang="en-US" b="1"/>
          </a:p>
        </p:txBody>
      </p:sp>
      <p:pic>
        <p:nvPicPr>
          <p:cNvPr id="7" name="Picture 6" descr="noun-user-4216248"/>
          <p:cNvPicPr>
            <a:picLocks noChangeAspect="1"/>
          </p:cNvPicPr>
          <p:nvPr/>
        </p:nvPicPr>
        <p:blipFill>
          <a:blip r:embed="rId1"/>
          <a:srcRect b="15278"/>
          <a:stretch>
            <a:fillRect/>
          </a:stretch>
        </p:blipFill>
        <p:spPr>
          <a:xfrm>
            <a:off x="3721735" y="2988945"/>
            <a:ext cx="819785" cy="694690"/>
          </a:xfrm>
          <a:prstGeom prst="rect">
            <a:avLst/>
          </a:prstGeom>
        </p:spPr>
      </p:pic>
      <p:pic>
        <p:nvPicPr>
          <p:cNvPr id="12" name="Picture 11" descr="noun-big-data-7246160"/>
          <p:cNvPicPr>
            <a:picLocks noChangeAspect="1"/>
          </p:cNvPicPr>
          <p:nvPr/>
        </p:nvPicPr>
        <p:blipFill>
          <a:blip r:embed="rId2"/>
          <a:srcRect b="13942"/>
          <a:stretch>
            <a:fillRect/>
          </a:stretch>
        </p:blipFill>
        <p:spPr>
          <a:xfrm>
            <a:off x="975995" y="3221355"/>
            <a:ext cx="1934845" cy="1665605"/>
          </a:xfrm>
          <a:prstGeom prst="rect">
            <a:avLst/>
          </a:prstGeom>
        </p:spPr>
      </p:pic>
      <p:pic>
        <p:nvPicPr>
          <p:cNvPr id="14" name="Picture 13" descr="noun-machine-learning-6170421"/>
          <p:cNvPicPr>
            <a:picLocks noChangeAspect="1"/>
          </p:cNvPicPr>
          <p:nvPr/>
        </p:nvPicPr>
        <p:blipFill>
          <a:blip r:embed="rId3"/>
          <a:srcRect b="14113"/>
          <a:stretch>
            <a:fillRect/>
          </a:stretch>
        </p:blipFill>
        <p:spPr>
          <a:xfrm>
            <a:off x="5767070" y="2988945"/>
            <a:ext cx="2366645" cy="2032635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2936875" y="3928110"/>
            <a:ext cx="2529205" cy="15430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6522085" y="2506980"/>
            <a:ext cx="1008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Model</a:t>
            </a:r>
            <a:endParaRPr lang="en-US" b="1"/>
          </a:p>
        </p:txBody>
      </p:sp>
      <p:sp>
        <p:nvSpPr>
          <p:cNvPr id="20" name="Title 1"/>
          <p:cNvSpPr>
            <a:spLocks noGrp="1"/>
          </p:cNvSpPr>
          <p:nvPr/>
        </p:nvSpPr>
        <p:spPr>
          <a:xfrm>
            <a:off x="647700" y="1067435"/>
            <a:ext cx="11419840" cy="13258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(2) Data curation is harder as data grows and backdoors get stealthier</a:t>
            </a:r>
            <a:endParaRPr lang="en-US" sz="2800"/>
          </a:p>
        </p:txBody>
      </p:sp>
      <p:pic>
        <p:nvPicPr>
          <p:cNvPr id="5" name="Picture 4" descr="noun-malicious-7553390"/>
          <p:cNvPicPr>
            <a:picLocks noChangeAspect="1"/>
          </p:cNvPicPr>
          <p:nvPr/>
        </p:nvPicPr>
        <p:blipFill>
          <a:blip r:embed="rId4"/>
          <a:srcRect b="17611"/>
          <a:stretch>
            <a:fillRect/>
          </a:stretch>
        </p:blipFill>
        <p:spPr>
          <a:xfrm>
            <a:off x="1202690" y="5313045"/>
            <a:ext cx="1153795" cy="95059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647700" y="5021580"/>
            <a:ext cx="800735" cy="727075"/>
          </a:xfrm>
          <a:prstGeom prst="line">
            <a:avLst/>
          </a:prstGeom>
          <a:solidFill>
            <a:srgbClr val="CAEAFF"/>
          </a:solidFill>
          <a:ln w="41275" cap="flat" cmpd="sng">
            <a:solidFill>
              <a:schemeClr val="accent4"/>
            </a:solidFill>
            <a:prstDash val="sys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07235" y="5038725"/>
            <a:ext cx="836930" cy="717550"/>
          </a:xfrm>
          <a:prstGeom prst="line">
            <a:avLst/>
          </a:prstGeom>
          <a:solidFill>
            <a:srgbClr val="CAEAFF"/>
          </a:solidFill>
          <a:ln w="41275" cap="flat" cmpd="sng">
            <a:solidFill>
              <a:schemeClr val="accent4"/>
            </a:solidFill>
            <a:prstDash val="sys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cxnSp>
        <p:nvCxnSpPr>
          <p:cNvPr id="13" name="Curved Connector 12"/>
          <p:cNvCxnSpPr>
            <a:endCxn id="5" idx="3"/>
          </p:cNvCxnSpPr>
          <p:nvPr/>
        </p:nvCxnSpPr>
        <p:spPr>
          <a:xfrm rot="5400000">
            <a:off x="2190115" y="3848735"/>
            <a:ext cx="2105660" cy="1773555"/>
          </a:xfrm>
          <a:prstGeom prst="curved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Multiply 18"/>
          <p:cNvSpPr/>
          <p:nvPr/>
        </p:nvSpPr>
        <p:spPr>
          <a:xfrm>
            <a:off x="3263265" y="4683760"/>
            <a:ext cx="688975" cy="723900"/>
          </a:xfrm>
          <a:prstGeom prst="mathMultiply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928370" y="6322060"/>
            <a:ext cx="2106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Poisoning data</a:t>
            </a:r>
            <a:endParaRPr 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 b="1">
                <a:sym typeface="+mn-ea"/>
              </a:rPr>
              <a:t>Backdoor is an increasingly severe threat ...</a:t>
            </a:r>
            <a:endParaRPr lang="en-US" sz="3600" b="1"/>
          </a:p>
        </p:txBody>
      </p:sp>
      <p:sp>
        <p:nvSpPr>
          <p:cNvPr id="10" name="Text Box 9"/>
          <p:cNvSpPr txBox="1"/>
          <p:nvPr/>
        </p:nvSpPr>
        <p:spPr>
          <a:xfrm>
            <a:off x="647700" y="2506980"/>
            <a:ext cx="2263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Open Source Data</a:t>
            </a:r>
            <a:endParaRPr lang="en-US" b="1"/>
          </a:p>
        </p:txBody>
      </p:sp>
      <p:pic>
        <p:nvPicPr>
          <p:cNvPr id="7" name="Picture 6" descr="noun-user-4216248"/>
          <p:cNvPicPr>
            <a:picLocks noChangeAspect="1"/>
          </p:cNvPicPr>
          <p:nvPr/>
        </p:nvPicPr>
        <p:blipFill>
          <a:blip r:embed="rId1"/>
          <a:srcRect b="15278"/>
          <a:stretch>
            <a:fillRect/>
          </a:stretch>
        </p:blipFill>
        <p:spPr>
          <a:xfrm>
            <a:off x="3721735" y="2988945"/>
            <a:ext cx="819785" cy="694690"/>
          </a:xfrm>
          <a:prstGeom prst="rect">
            <a:avLst/>
          </a:prstGeom>
        </p:spPr>
      </p:pic>
      <p:pic>
        <p:nvPicPr>
          <p:cNvPr id="12" name="Picture 11" descr="noun-big-data-7246160"/>
          <p:cNvPicPr>
            <a:picLocks noChangeAspect="1"/>
          </p:cNvPicPr>
          <p:nvPr/>
        </p:nvPicPr>
        <p:blipFill>
          <a:blip r:embed="rId2"/>
          <a:srcRect b="13942"/>
          <a:stretch>
            <a:fillRect/>
          </a:stretch>
        </p:blipFill>
        <p:spPr>
          <a:xfrm>
            <a:off x="975995" y="3221355"/>
            <a:ext cx="1934845" cy="1665605"/>
          </a:xfrm>
          <a:prstGeom prst="rect">
            <a:avLst/>
          </a:prstGeom>
        </p:spPr>
      </p:pic>
      <p:pic>
        <p:nvPicPr>
          <p:cNvPr id="14" name="Picture 13" descr="noun-machine-learning-6170421"/>
          <p:cNvPicPr>
            <a:picLocks noChangeAspect="1"/>
          </p:cNvPicPr>
          <p:nvPr/>
        </p:nvPicPr>
        <p:blipFill>
          <a:blip r:embed="rId3"/>
          <a:srcRect b="14113"/>
          <a:stretch>
            <a:fillRect/>
          </a:stretch>
        </p:blipFill>
        <p:spPr>
          <a:xfrm>
            <a:off x="5767070" y="2988945"/>
            <a:ext cx="2366645" cy="2032635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2936875" y="3928110"/>
            <a:ext cx="2529205" cy="154305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 w="25400" cap="flat" cmpd="sng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6522085" y="2506980"/>
            <a:ext cx="1008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Model</a:t>
            </a:r>
            <a:endParaRPr lang="en-US" b="1"/>
          </a:p>
        </p:txBody>
      </p:sp>
      <p:sp>
        <p:nvSpPr>
          <p:cNvPr id="20" name="Title 1"/>
          <p:cNvSpPr>
            <a:spLocks noGrp="1"/>
          </p:cNvSpPr>
          <p:nvPr/>
        </p:nvSpPr>
        <p:spPr>
          <a:xfrm>
            <a:off x="647700" y="1067435"/>
            <a:ext cx="11419840" cy="13258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(2) Data curation is harder as data grows and backdoors get stealthier</a:t>
            </a:r>
            <a:endParaRPr lang="en-US" sz="2800"/>
          </a:p>
        </p:txBody>
      </p:sp>
      <p:pic>
        <p:nvPicPr>
          <p:cNvPr id="5" name="Picture 4" descr="noun-malicious-7553390"/>
          <p:cNvPicPr>
            <a:picLocks noChangeAspect="1"/>
          </p:cNvPicPr>
          <p:nvPr/>
        </p:nvPicPr>
        <p:blipFill>
          <a:blip r:embed="rId4"/>
          <a:srcRect b="17611"/>
          <a:stretch>
            <a:fillRect/>
          </a:stretch>
        </p:blipFill>
        <p:spPr>
          <a:xfrm>
            <a:off x="1202690" y="5313045"/>
            <a:ext cx="1153795" cy="950595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H="1">
            <a:off x="647700" y="5021580"/>
            <a:ext cx="800735" cy="727075"/>
          </a:xfrm>
          <a:prstGeom prst="line">
            <a:avLst/>
          </a:prstGeom>
          <a:solidFill>
            <a:srgbClr val="CAEAFF"/>
          </a:solidFill>
          <a:ln w="41275" cap="flat" cmpd="sng">
            <a:solidFill>
              <a:schemeClr val="accent4"/>
            </a:solidFill>
            <a:prstDash val="sys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007235" y="5038725"/>
            <a:ext cx="836930" cy="717550"/>
          </a:xfrm>
          <a:prstGeom prst="line">
            <a:avLst/>
          </a:prstGeom>
          <a:solidFill>
            <a:srgbClr val="CAEAFF"/>
          </a:solidFill>
          <a:ln w="41275" cap="flat" cmpd="sng">
            <a:solidFill>
              <a:schemeClr val="accent4"/>
            </a:solidFill>
            <a:prstDash val="sysDash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cxnSp>
      <p:cxnSp>
        <p:nvCxnSpPr>
          <p:cNvPr id="13" name="Curved Connector 12"/>
          <p:cNvCxnSpPr>
            <a:endCxn id="5" idx="3"/>
          </p:cNvCxnSpPr>
          <p:nvPr/>
        </p:nvCxnSpPr>
        <p:spPr>
          <a:xfrm rot="5400000">
            <a:off x="2190115" y="3848735"/>
            <a:ext cx="2105660" cy="1773555"/>
          </a:xfrm>
          <a:prstGeom prst="curvedConnector2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Multiply 18"/>
          <p:cNvSpPr/>
          <p:nvPr/>
        </p:nvSpPr>
        <p:spPr>
          <a:xfrm>
            <a:off x="3263265" y="4683760"/>
            <a:ext cx="688975" cy="723900"/>
          </a:xfrm>
          <a:prstGeom prst="mathMultiply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072890" y="5135245"/>
            <a:ext cx="79489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>
                <a:sym typeface="+mn-ea"/>
              </a:rPr>
              <a:t>Accurately identifying all poisoned samples is (increasingly) difficult</a:t>
            </a:r>
            <a:r>
              <a:rPr lang="en-US">
                <a:sym typeface="+mn-ea"/>
              </a:rPr>
              <a:t> (Wu et al., 2022; Qi et al., 2021a; Yang et al., 2021b; Tran et al., 2018; He et al., 2023)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/>
              <a:t>Pretraining backdoor detection is often unsatisfactory</a:t>
            </a:r>
            <a:r>
              <a:rPr lang="en-US"/>
              <a:t> (Sun et al., 2025; Wang et al., 2023; Qi et al., 2021a)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1" name="Text Box 10"/>
          <p:cNvSpPr txBox="1"/>
          <p:nvPr/>
        </p:nvSpPr>
        <p:spPr>
          <a:xfrm>
            <a:off x="928370" y="6322060"/>
            <a:ext cx="2106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Poisoning data</a:t>
            </a:r>
            <a:endParaRPr 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1374120" cy="1325880"/>
          </a:xfrm>
        </p:spPr>
        <p:txBody>
          <a:bodyPr/>
          <a:p>
            <a:r>
              <a:rPr lang="en-US" sz="3600" b="1"/>
              <a:t>If a model is found to be backdoored after training, how can we purify it?</a:t>
            </a:r>
            <a:endParaRPr lang="en-US" sz="3600" b="1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ounded Rectangle 6"/>
          <p:cNvSpPr/>
          <p:nvPr/>
        </p:nvSpPr>
        <p:spPr>
          <a:xfrm>
            <a:off x="544830" y="1698625"/>
            <a:ext cx="4528185" cy="218313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48000"/>
            </a:schemeClr>
          </a:solidFill>
          <a:ln w="762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1374120" cy="1325880"/>
          </a:xfrm>
        </p:spPr>
        <p:txBody>
          <a:bodyPr/>
          <a:p>
            <a:r>
              <a:rPr lang="en-US" sz="3600" b="1"/>
              <a:t>If a model is found to be backdoored after training, how can we purify it?</a:t>
            </a:r>
            <a:endParaRPr lang="en-US" sz="3600" b="1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" name="Text Box 2"/>
          <p:cNvSpPr txBox="1"/>
          <p:nvPr/>
        </p:nvSpPr>
        <p:spPr>
          <a:xfrm>
            <a:off x="5219700" y="2057400"/>
            <a:ext cx="73152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/>
              <a:t>If we know the/an exact clean dataset:</a:t>
            </a:r>
            <a:endParaRPr lang="en-US" b="1" i="1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accent4"/>
                </a:solidFill>
              </a:rPr>
              <a:t>retraining</a:t>
            </a:r>
            <a:r>
              <a:rPr lang="en-US"/>
              <a:t> (He et al., 2024)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pruning + </a:t>
            </a:r>
            <a:r>
              <a:rPr lang="en-US">
                <a:solidFill>
                  <a:schemeClr val="accent4"/>
                </a:solidFill>
              </a:rPr>
              <a:t>finetuning</a:t>
            </a:r>
            <a:r>
              <a:rPr lang="en-US"/>
              <a:t> (Liu et al., 2018; Zhao et al., 2024b)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accent4"/>
                </a:solidFill>
              </a:rPr>
              <a:t>unlearning</a:t>
            </a:r>
            <a:r>
              <a:rPr lang="en-US"/>
              <a:t> (Li et al., 2023)</a:t>
            </a:r>
            <a:endParaRPr lang="en-US"/>
          </a:p>
          <a:p>
            <a:endParaRPr lang="en-US"/>
          </a:p>
          <a:p>
            <a:r>
              <a:rPr lang="en-US" b="1" i="1"/>
              <a:t>If we know the ground-truth backdoor pattern:</a:t>
            </a:r>
            <a:endParaRPr lang="en-US" b="1" i="1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accent4"/>
                </a:solidFill>
              </a:rPr>
              <a:t>unlearning</a:t>
            </a:r>
            <a:r>
              <a:rPr lang="en-US"/>
              <a:t> (Min et al., 2024; Li et al., 2021b; Chen et al., 2022)</a:t>
            </a:r>
            <a:endParaRPr lang="en-US"/>
          </a:p>
        </p:txBody>
      </p:sp>
      <p:pic>
        <p:nvPicPr>
          <p:cNvPr id="14" name="Picture 13" descr="noun-machine-learning-6170421"/>
          <p:cNvPicPr>
            <a:picLocks noChangeAspect="1"/>
          </p:cNvPicPr>
          <p:nvPr/>
        </p:nvPicPr>
        <p:blipFill>
          <a:blip r:embed="rId1"/>
          <a:srcRect b="14113"/>
          <a:stretch>
            <a:fillRect/>
          </a:stretch>
        </p:blipFill>
        <p:spPr>
          <a:xfrm>
            <a:off x="2854960" y="2277745"/>
            <a:ext cx="1700530" cy="146050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2613025" y="1795780"/>
            <a:ext cx="2367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Backdoored Model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5219700" y="1689100"/>
            <a:ext cx="574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[Ideal cases] If deterministic knowledge exists:</a:t>
            </a:r>
            <a:endParaRPr 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750570" y="1795780"/>
            <a:ext cx="170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Training Data</a:t>
            </a:r>
            <a:endParaRPr lang="en-US" b="1"/>
          </a:p>
        </p:txBody>
      </p:sp>
      <p:pic>
        <p:nvPicPr>
          <p:cNvPr id="6" name="Picture 5" descr="noun-big-data-7246160"/>
          <p:cNvPicPr>
            <a:picLocks noChangeAspect="1"/>
          </p:cNvPicPr>
          <p:nvPr/>
        </p:nvPicPr>
        <p:blipFill>
          <a:blip r:embed="rId2"/>
          <a:srcRect b="13942"/>
          <a:stretch>
            <a:fillRect/>
          </a:stretch>
        </p:blipFill>
        <p:spPr>
          <a:xfrm>
            <a:off x="830580" y="2375535"/>
            <a:ext cx="1540510" cy="1326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ounded Rectangle 6"/>
          <p:cNvSpPr/>
          <p:nvPr/>
        </p:nvSpPr>
        <p:spPr>
          <a:xfrm>
            <a:off x="544830" y="1698625"/>
            <a:ext cx="4528185" cy="218313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48000"/>
            </a:schemeClr>
          </a:solidFill>
          <a:ln w="762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1374120" cy="1325880"/>
          </a:xfrm>
        </p:spPr>
        <p:txBody>
          <a:bodyPr/>
          <a:p>
            <a:r>
              <a:rPr lang="en-US" sz="3600" b="1"/>
              <a:t>If a model is found to be backdoored after training, how can we purify it?</a:t>
            </a:r>
            <a:endParaRPr lang="en-US" sz="3600" b="1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" name="Text Box 2"/>
          <p:cNvSpPr txBox="1"/>
          <p:nvPr/>
        </p:nvSpPr>
        <p:spPr>
          <a:xfrm>
            <a:off x="5219700" y="2057400"/>
            <a:ext cx="73152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/>
              <a:t>If we know the/an exact clean dataset:</a:t>
            </a:r>
            <a:endParaRPr lang="en-US" b="1" i="1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accent4"/>
                </a:solidFill>
              </a:rPr>
              <a:t>retraining</a:t>
            </a:r>
            <a:r>
              <a:rPr lang="en-US"/>
              <a:t> (He et al., 2024)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pruning + </a:t>
            </a:r>
            <a:r>
              <a:rPr lang="en-US">
                <a:solidFill>
                  <a:schemeClr val="accent4"/>
                </a:solidFill>
              </a:rPr>
              <a:t>finetuning</a:t>
            </a:r>
            <a:r>
              <a:rPr lang="en-US"/>
              <a:t> (Liu et al., 2018; Zhao et al., 2024b)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accent4"/>
                </a:solidFill>
              </a:rPr>
              <a:t>unlearning</a:t>
            </a:r>
            <a:r>
              <a:rPr lang="en-US"/>
              <a:t> (Li et al., 2023)</a:t>
            </a:r>
            <a:endParaRPr lang="en-US"/>
          </a:p>
          <a:p>
            <a:endParaRPr lang="en-US"/>
          </a:p>
          <a:p>
            <a:r>
              <a:rPr lang="en-US" b="1" i="1"/>
              <a:t>If we know the ground-truth backdoor pattern:</a:t>
            </a:r>
            <a:endParaRPr lang="en-US" b="1" i="1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accent4"/>
                </a:solidFill>
              </a:rPr>
              <a:t>unlearning</a:t>
            </a:r>
            <a:r>
              <a:rPr lang="en-US"/>
              <a:t> (Min et al., 2024; Li et al., 2021b; Chen et al., 2022)</a:t>
            </a:r>
            <a:endParaRPr lang="en-US"/>
          </a:p>
        </p:txBody>
      </p:sp>
      <p:pic>
        <p:nvPicPr>
          <p:cNvPr id="14" name="Picture 13" descr="noun-machine-learning-6170421"/>
          <p:cNvPicPr>
            <a:picLocks noChangeAspect="1"/>
          </p:cNvPicPr>
          <p:nvPr/>
        </p:nvPicPr>
        <p:blipFill>
          <a:blip r:embed="rId1"/>
          <a:srcRect b="14113"/>
          <a:stretch>
            <a:fillRect/>
          </a:stretch>
        </p:blipFill>
        <p:spPr>
          <a:xfrm>
            <a:off x="2854960" y="2277745"/>
            <a:ext cx="1700530" cy="146050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2613025" y="1795780"/>
            <a:ext cx="2367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Backdoored Model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5219700" y="1689100"/>
            <a:ext cx="574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[Ideal cases] If deterministic knowledge exists:</a:t>
            </a:r>
            <a:endParaRPr 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750570" y="1795780"/>
            <a:ext cx="170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Training Data</a:t>
            </a:r>
            <a:endParaRPr lang="en-US" b="1"/>
          </a:p>
        </p:txBody>
      </p:sp>
      <p:pic>
        <p:nvPicPr>
          <p:cNvPr id="6" name="Picture 5" descr="noun-big-data-7246160"/>
          <p:cNvPicPr>
            <a:picLocks noChangeAspect="1"/>
          </p:cNvPicPr>
          <p:nvPr/>
        </p:nvPicPr>
        <p:blipFill>
          <a:blip r:embed="rId2"/>
          <a:srcRect b="13942"/>
          <a:stretch>
            <a:fillRect/>
          </a:stretch>
        </p:blipFill>
        <p:spPr>
          <a:xfrm>
            <a:off x="830580" y="2375535"/>
            <a:ext cx="1540510" cy="132651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544830" y="5135880"/>
            <a:ext cx="10680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400" b="1">
                <a:solidFill>
                  <a:schemeClr val="accent4"/>
                </a:solidFill>
              </a:rPr>
              <a:t>Do we really need training?</a:t>
            </a:r>
            <a:endParaRPr lang="en-US" sz="2400" b="1">
              <a:solidFill>
                <a:schemeClr val="accent4"/>
              </a:solidFill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44830" y="4641850"/>
            <a:ext cx="99777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sz="2400" b="1">
                <a:solidFill>
                  <a:schemeClr val="accent2"/>
                </a:solidFill>
                <a:sym typeface="+mn-ea"/>
              </a:rPr>
              <a:t>What if we have no deterministic knowledge about the dataset?</a:t>
            </a:r>
            <a:r>
              <a:rPr lang="en-US" sz="2400" b="1">
                <a:solidFill>
                  <a:schemeClr val="accent4"/>
                </a:solidFill>
                <a:sym typeface="+mn-ea"/>
              </a:rPr>
              <a:t> </a:t>
            </a:r>
            <a:endParaRPr lang="en-US" sz="2400" b="1">
              <a:solidFill>
                <a:schemeClr val="accent4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1"/>
      <p:bldP spid="13" grpId="0"/>
      <p:bldP spid="1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Rounded Rectangle 6"/>
          <p:cNvSpPr/>
          <p:nvPr/>
        </p:nvSpPr>
        <p:spPr>
          <a:xfrm>
            <a:off x="544830" y="1698625"/>
            <a:ext cx="4528185" cy="218313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48000"/>
            </a:schemeClr>
          </a:solidFill>
          <a:ln w="762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>
              <a:sym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1374120" cy="1325880"/>
          </a:xfrm>
        </p:spPr>
        <p:txBody>
          <a:bodyPr/>
          <a:p>
            <a:r>
              <a:rPr lang="en-US" sz="3600" b="1"/>
              <a:t>If a model is found to be backdoored after training, how can we purify it?</a:t>
            </a:r>
            <a:endParaRPr lang="en-US" sz="3600" b="1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3" name="Text Box 2"/>
          <p:cNvSpPr txBox="1"/>
          <p:nvPr/>
        </p:nvSpPr>
        <p:spPr>
          <a:xfrm>
            <a:off x="5219700" y="2057400"/>
            <a:ext cx="73152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i="1"/>
              <a:t>If we know the/an exact clean dataset:</a:t>
            </a:r>
            <a:endParaRPr lang="en-US" b="1" i="1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accent4"/>
                </a:solidFill>
              </a:rPr>
              <a:t>retraining</a:t>
            </a:r>
            <a:r>
              <a:rPr lang="en-US"/>
              <a:t> (He et al., 2024)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pruning + </a:t>
            </a:r>
            <a:r>
              <a:rPr lang="en-US">
                <a:solidFill>
                  <a:schemeClr val="accent4"/>
                </a:solidFill>
              </a:rPr>
              <a:t>finetuning</a:t>
            </a:r>
            <a:r>
              <a:rPr lang="en-US"/>
              <a:t> (Liu et al., 2018; Zhao et al., 2024b)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accent4"/>
                </a:solidFill>
              </a:rPr>
              <a:t>unlearning</a:t>
            </a:r>
            <a:r>
              <a:rPr lang="en-US"/>
              <a:t> (Li et al., 2023)</a:t>
            </a:r>
            <a:endParaRPr lang="en-US"/>
          </a:p>
          <a:p>
            <a:endParaRPr lang="en-US"/>
          </a:p>
          <a:p>
            <a:r>
              <a:rPr lang="en-US" b="1" i="1"/>
              <a:t>If we know the groundtruth backdoor pattern:</a:t>
            </a:r>
            <a:endParaRPr lang="en-US" b="1" i="1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accent4"/>
                </a:solidFill>
              </a:rPr>
              <a:t>unlearning</a:t>
            </a:r>
            <a:r>
              <a:rPr lang="en-US"/>
              <a:t> (Min et al., 2024; Li et al., 2021b; Chen et al., 2022)</a:t>
            </a:r>
            <a:endParaRPr lang="en-US"/>
          </a:p>
        </p:txBody>
      </p:sp>
      <p:pic>
        <p:nvPicPr>
          <p:cNvPr id="14" name="Picture 13" descr="noun-machine-learning-6170421"/>
          <p:cNvPicPr>
            <a:picLocks noChangeAspect="1"/>
          </p:cNvPicPr>
          <p:nvPr/>
        </p:nvPicPr>
        <p:blipFill>
          <a:blip r:embed="rId1"/>
          <a:srcRect b="14113"/>
          <a:stretch>
            <a:fillRect/>
          </a:stretch>
        </p:blipFill>
        <p:spPr>
          <a:xfrm>
            <a:off x="2854960" y="2277745"/>
            <a:ext cx="1700530" cy="1460500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2613025" y="1795780"/>
            <a:ext cx="2367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Backdoored Model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5219700" y="1689100"/>
            <a:ext cx="574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[Ideal cases] If deterministic knowledge exists:</a:t>
            </a:r>
            <a:endParaRPr 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750570" y="1795780"/>
            <a:ext cx="1700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Training Data</a:t>
            </a:r>
            <a:endParaRPr lang="en-US" b="1"/>
          </a:p>
        </p:txBody>
      </p:sp>
      <p:pic>
        <p:nvPicPr>
          <p:cNvPr id="6" name="Picture 5" descr="noun-big-data-7246160"/>
          <p:cNvPicPr>
            <a:picLocks noChangeAspect="1"/>
          </p:cNvPicPr>
          <p:nvPr/>
        </p:nvPicPr>
        <p:blipFill>
          <a:blip r:embed="rId2"/>
          <a:srcRect b="13942"/>
          <a:stretch>
            <a:fillRect/>
          </a:stretch>
        </p:blipFill>
        <p:spPr>
          <a:xfrm>
            <a:off x="830580" y="2375535"/>
            <a:ext cx="1540510" cy="132651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544830" y="4606290"/>
            <a:ext cx="113734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Given </a:t>
            </a:r>
            <a:r>
              <a:rPr lang="en-US" sz="2800" b="1">
                <a:solidFill>
                  <a:schemeClr val="accent2"/>
                </a:solidFill>
              </a:rPr>
              <a:t>only the training data</a:t>
            </a:r>
            <a:r>
              <a:rPr lang="en-US" sz="2800" b="1"/>
              <a:t>, </a:t>
            </a:r>
            <a:endParaRPr lang="en-US" sz="2800" b="1"/>
          </a:p>
          <a:p>
            <a:r>
              <a:rPr lang="en-US" sz="2800" b="1"/>
              <a:t>can we effectively purify a backdoored model </a:t>
            </a:r>
            <a:r>
              <a:rPr lang="en-US" sz="2800" b="1">
                <a:solidFill>
                  <a:schemeClr val="accent4"/>
                </a:solidFill>
              </a:rPr>
              <a:t>without training</a:t>
            </a:r>
            <a:r>
              <a:rPr lang="en-US" sz="2800" b="1"/>
              <a:t>?</a:t>
            </a:r>
            <a:endParaRPr lang="en-US" sz="2800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mRlMDY3MmY3YzkyMDI2NTBlZGE1NDU0YTdkZmM2YW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7358</Words>
  <Application>WPS Spreadsheets</Application>
  <PresentationFormat>宽屏</PresentationFormat>
  <Paragraphs>518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Apple Color Emoji</vt:lpstr>
      <vt:lpstr>WPS</vt:lpstr>
      <vt:lpstr>Cut the Deadwood Out: Backdoor Purification via  Guided Module Substitution</vt:lpstr>
      <vt:lpstr>Backdoor is an increasingly severe threat ...</vt:lpstr>
      <vt:lpstr>Backdoor is an increasingly severe threat ...</vt:lpstr>
      <vt:lpstr>Backdoor is an increasingly severe threat ...</vt:lpstr>
      <vt:lpstr>Backdoor is an increasingly severe threat ...</vt:lpstr>
      <vt:lpstr>If a model is found to be backdoored after training, how can we purify it?</vt:lpstr>
      <vt:lpstr>If a model is found to be backdoored after training, how can we purify it?</vt:lpstr>
      <vt:lpstr>If a model is found to be backdoored after training, how can we purify it?</vt:lpstr>
      <vt:lpstr>If a model is found to be backdoored after training, how can we purify it?</vt:lpstr>
      <vt:lpstr>Purifying backdoored models via Guided Model Merging</vt:lpstr>
      <vt:lpstr>Purifying backdoored models via Guided Model Merging</vt:lpstr>
      <vt:lpstr>Purifying backdoored models via Guided Model Merging</vt:lpstr>
      <vt:lpstr>Purifying backdoored models via Guided Model Merging</vt:lpstr>
      <vt:lpstr>Purifying backdoored models via Guided Model Merging</vt:lpstr>
      <vt:lpstr>Purifying backdoored models via Guided Model Merging</vt:lpstr>
      <vt:lpstr>Purifying backdoored models via Guided Model Merging</vt:lpstr>
      <vt:lpstr>Purifying backdoored models via Guided Model Merging</vt:lpstr>
      <vt:lpstr>Purifying backdoored models via Guided Model Merging</vt:lpstr>
      <vt:lpstr>Purifying backdoored models via Guided Model Merging</vt:lpstr>
      <vt:lpstr>Purifying backdoored models via Guided Model Merging</vt:lpstr>
      <vt:lpstr>Purifying backdoored models via Guided Model Merging</vt:lpstr>
      <vt:lpstr>Purifying backdoored models via Guided Model Merging</vt:lpstr>
      <vt:lpstr>Purifying backdoored models via Guided Model Merging</vt:lpstr>
      <vt:lpstr>Purifying backdoored models via Guided Model Merging</vt:lpstr>
      <vt:lpstr>Main Results</vt:lpstr>
      <vt:lpstr>Main Results on the RoBERTa-large model</vt:lpstr>
      <vt:lpstr>Main Results on the RoBERTa-large model</vt:lpstr>
      <vt:lpstr>Main Results on LLMs</vt:lpstr>
      <vt:lpstr>Properties: Proxy-model robustness</vt:lpstr>
      <vt:lpstr>Properties: Proxy-dataset robustness</vt:lpstr>
      <vt:lpstr>Properties: Insensitive to hyperparameter choices</vt:lpstr>
      <vt:lpstr>Properties: Transferability of substitution strategies</vt:lpstr>
      <vt:lpstr>If the victim model is benign ...</vt:lpstr>
      <vt:lpstr>Takeaways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TY</cp:lastModifiedBy>
  <cp:revision>349</cp:revision>
  <dcterms:created xsi:type="dcterms:W3CDTF">2025-10-12T12:51:00Z</dcterms:created>
  <dcterms:modified xsi:type="dcterms:W3CDTF">2025-10-12T12:51:00Z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1033-6.12.1.8902</vt:lpwstr>
  </property>
  <property fmtid="{D5CDD505-2E9C-101B-9397-08002B2CF9AE}" pid="3" name="ICV">
    <vt:lpwstr>F7C6F6BA22A2157AC693EF675FBF076E_43</vt:lpwstr>
  </property>
</Properties>
</file>