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4" r:id="rId6"/>
    <p:sldId id="261" r:id="rId7"/>
    <p:sldId id="262" r:id="rId8"/>
    <p:sldId id="279" r:id="rId9"/>
  </p:sldIdLst>
  <p:sldSz cx="9144000" cy="5143500" type="screen16x9"/>
  <p:notesSz cx="6858000" cy="9144000"/>
  <p:embeddedFontLst>
    <p:embeddedFont>
      <p:font typeface="Montserrat" pitchFamily="2" charset="77"/>
      <p:regular r:id="rId11"/>
      <p:bold r:id="rId12"/>
      <p:italic r:id="rId13"/>
      <p:boldItalic r:id="rId14"/>
    </p:embeddedFont>
    <p:embeddedFont>
      <p:font typeface="PT Serif" panose="020A0603040505020204" pitchFamily="18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FB7A1-677B-442D-B4FA-AD72F303E485}">
  <a:tblStyle styleId="{98AFB7A1-677B-442D-B4FA-AD72F303E4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94715"/>
  </p:normalViewPr>
  <p:slideViewPr>
    <p:cSldViewPr snapToGrid="0" snapToObjects="1">
      <p:cViewPr varScale="1">
        <p:scale>
          <a:sx n="124" d="100"/>
          <a:sy n="124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4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644978" y="1981551"/>
            <a:ext cx="784785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CIS 499</a:t>
            </a:r>
            <a:br>
              <a:rPr lang="en" dirty="0"/>
            </a:br>
            <a:r>
              <a:rPr lang="en" dirty="0"/>
              <a:t>Home Hustler</a:t>
            </a:r>
            <a:br>
              <a:rPr lang="en" dirty="0"/>
            </a:br>
            <a:r>
              <a:rPr lang="en" sz="2000" dirty="0"/>
              <a:t>Team: </a:t>
            </a:r>
            <a:r>
              <a:rPr lang="en-US" sz="2000" dirty="0"/>
              <a:t>Blake </a:t>
            </a:r>
            <a:r>
              <a:rPr lang="en-US" sz="2000" dirty="0" err="1"/>
              <a:t>Edens</a:t>
            </a:r>
            <a:r>
              <a:rPr lang="en-US" sz="2000" dirty="0"/>
              <a:t>, Waylon </a:t>
            </a:r>
            <a:r>
              <a:rPr lang="en-US" sz="2000" dirty="0" err="1"/>
              <a:t>Ergle</a:t>
            </a:r>
            <a:r>
              <a:rPr lang="en-US" sz="2000" dirty="0"/>
              <a:t>, Mattia Galanti</a:t>
            </a:r>
            <a:br>
              <a:rPr lang="en-US" sz="2000" dirty="0"/>
            </a:br>
            <a:r>
              <a:rPr lang="en-US" sz="2000" dirty="0"/>
              <a:t>Sponsor: Mr. Paul </a:t>
            </a:r>
            <a:r>
              <a:rPr lang="en-US" sz="2000" dirty="0" err="1"/>
              <a:t>Cuenin</a:t>
            </a:r>
            <a:r>
              <a:rPr lang="en-US" sz="2000" dirty="0"/>
              <a:t>, Marketing Director at Greenwood Partnership Alliance</a:t>
            </a:r>
            <a:br>
              <a:rPr lang="en-US" sz="2000" dirty="0"/>
            </a:br>
            <a:r>
              <a:rPr lang="en-US" sz="2000" dirty="0"/>
              <a:t>Supervisor: Dr. Farha Ali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147626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Agenda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191603"/>
            <a:ext cx="564717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Problem Statement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Our Solution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Alternatives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System Design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Functionality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Look &amp; Feel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Recap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r>
              <a:rPr lang="en-US" sz="2000" b="1" dirty="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Questions?</a:t>
            </a:r>
          </a:p>
          <a:p>
            <a:pPr marL="342900" lvl="0" indent="-342900">
              <a:spcBef>
                <a:spcPts val="600"/>
              </a:spcBef>
              <a:buFont typeface=".PingFang SC Regular"/>
              <a:buChar char="◎"/>
            </a:pPr>
            <a:endParaRPr lang="en-US" sz="2000" b="1" dirty="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.PingFang SC Regular"/>
              <a:buChar char="◎"/>
            </a:pPr>
            <a:endParaRPr sz="20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.PingFang SC Regular"/>
              <a:buChar char="◎"/>
            </a:pPr>
            <a:endParaRPr sz="20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24900" y="264743"/>
            <a:ext cx="6593700" cy="69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Problem Statement</a:t>
            </a:r>
            <a:endParaRPr sz="3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624900" y="815848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.PingFang SC Regular"/>
              <a:buChar char="◎"/>
            </a:pPr>
            <a:r>
              <a:rPr lang="en-US" sz="1700" dirty="0"/>
              <a:t>Popular real estate search engines such as Zillow lack search optimization based on commuting costs. 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700" dirty="0"/>
              <a:t>Commuting costs can add significant drawback to personal finances when considering:</a:t>
            </a:r>
          </a:p>
          <a:p>
            <a:pPr marL="742950" lvl="1" indent="-285750">
              <a:buFont typeface=".PingFang SC Regular"/>
              <a:buChar char="◎"/>
            </a:pPr>
            <a:r>
              <a:rPr lang="en-US" sz="1700" dirty="0"/>
              <a:t>gas consumption</a:t>
            </a:r>
          </a:p>
          <a:p>
            <a:pPr marL="742950" lvl="1" indent="-285750">
              <a:buFont typeface=".PingFang SC Regular"/>
              <a:buChar char="◎"/>
            </a:pPr>
            <a:r>
              <a:rPr lang="en-US" sz="1700" dirty="0"/>
              <a:t> depreciation</a:t>
            </a:r>
          </a:p>
          <a:p>
            <a:pPr marL="742950" lvl="1" indent="-285750">
              <a:buFont typeface=".PingFang SC Regular"/>
              <a:buChar char="◎"/>
            </a:pPr>
            <a:r>
              <a:rPr lang="en-US" sz="1700" dirty="0"/>
              <a:t> maintenance</a:t>
            </a:r>
          </a:p>
          <a:p>
            <a:pPr marL="742950" lvl="1" indent="-285750">
              <a:buFont typeface=".PingFang SC Regular"/>
              <a:buChar char="◎"/>
            </a:pPr>
            <a:r>
              <a:rPr lang="en-US" sz="1700" dirty="0"/>
              <a:t>time loss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700" dirty="0"/>
              <a:t> On average, each mile of commuting will cost $170 per year. 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700" dirty="0"/>
              <a:t>When factoring in time lost through commuting, the potential loss of on-the-clock pay increases commuting cost substantially.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700" dirty="0"/>
              <a:t> Factoring in time loss for an employee who earns $25 per hour, each mile of commuting will cost $795 per year</a:t>
            </a: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65959" y="-179975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Our</a:t>
            </a:r>
            <a:r>
              <a:rPr lang="it-IT" dirty="0"/>
              <a:t> Solution</a:t>
            </a:r>
            <a:endParaRPr dirty="0"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465959" y="135526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200" dirty="0"/>
              <a:t>Home Hustler offers a search engine capable of optimizing commute costs for to-be homebuyers, allowing them to find the perfect balance for their budget.</a:t>
            </a:r>
            <a:endParaRPr sz="2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465959" y="-179975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Alternatives</a:t>
            </a:r>
            <a:endParaRPr dirty="0"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465959" y="135526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.PingFang SC Regular"/>
              <a:buChar char="◎"/>
            </a:pPr>
            <a:r>
              <a:rPr lang="en-US" sz="2200" dirty="0"/>
              <a:t>Zillow</a:t>
            </a:r>
          </a:p>
          <a:p>
            <a:pPr marL="342900" lvl="0" indent="-342900">
              <a:buFont typeface=".PingFang SC Regular"/>
              <a:buChar char="◎"/>
            </a:pPr>
            <a:r>
              <a:rPr lang="en-US" sz="2200" dirty="0"/>
              <a:t>Realtor</a:t>
            </a:r>
          </a:p>
          <a:p>
            <a:pPr marL="342900" lvl="0" indent="-342900">
              <a:buFont typeface=".PingFang SC Regular"/>
              <a:buChar char="◎"/>
            </a:pPr>
            <a:r>
              <a:rPr lang="en-US" sz="2200" dirty="0"/>
              <a:t>Trulia</a:t>
            </a:r>
          </a:p>
          <a:p>
            <a:pPr marL="342900" lvl="0" indent="-342900">
              <a:buFont typeface=".PingFang SC Regular"/>
              <a:buChar char="◎"/>
            </a:pPr>
            <a:r>
              <a:rPr lang="en-US" sz="2200" dirty="0" err="1"/>
              <a:t>HomeFinder</a:t>
            </a:r>
            <a:endParaRPr lang="en-US" sz="2200" dirty="0"/>
          </a:p>
          <a:p>
            <a:pPr marL="342900" lvl="0" indent="-342900">
              <a:buFont typeface=".PingFang SC Regular"/>
              <a:buChar char="◎"/>
            </a:pPr>
            <a:r>
              <a:rPr lang="en-US" sz="2200" dirty="0" err="1"/>
              <a:t>Remax</a:t>
            </a:r>
            <a:endParaRPr lang="en-US" sz="2200" dirty="0"/>
          </a:p>
          <a:p>
            <a:pPr marL="342900" lvl="0" indent="-342900">
              <a:buFont typeface=".PingFang SC Regular"/>
              <a:buChar char="◎"/>
            </a:pPr>
            <a:r>
              <a:rPr lang="en-US" sz="2200" dirty="0"/>
              <a:t>Our Solution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2200" dirty="0"/>
              <a:t>Search optimization based on commuting costs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7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.PingFang SC Regular"/>
              <a:buChar char="◎"/>
            </a:pPr>
            <a:r>
              <a:rPr lang="en-US" dirty="0"/>
              <a:t>Use Case Diagram</a:t>
            </a:r>
          </a:p>
          <a:p>
            <a:pPr lvl="0">
              <a:buFont typeface=".PingFang SC Regular"/>
              <a:buChar char="◎"/>
            </a:pPr>
            <a:endParaRPr lang="en-US" dirty="0"/>
          </a:p>
          <a:p>
            <a:pPr lvl="0">
              <a:buFont typeface=".PingFang SC Regular"/>
              <a:buChar char="◎"/>
            </a:pPr>
            <a:r>
              <a:rPr lang="en-US" dirty="0"/>
              <a:t>Class Diagram</a:t>
            </a:r>
          </a:p>
          <a:p>
            <a:pPr lvl="0">
              <a:buFont typeface=".PingFang SC Regular"/>
              <a:buChar char="◎"/>
            </a:pPr>
            <a:endParaRPr lang="en-US" dirty="0"/>
          </a:p>
          <a:p>
            <a:pPr lvl="0">
              <a:buFont typeface=".PingFang SC Regular"/>
              <a:buChar char="◎"/>
            </a:pPr>
            <a:r>
              <a:rPr lang="en-US" dirty="0"/>
              <a:t>Communication Diagram</a:t>
            </a:r>
          </a:p>
          <a:p>
            <a:pPr lvl="0">
              <a:buFont typeface=".PingFang SC Regular"/>
              <a:buChar char="◎"/>
            </a:pPr>
            <a:endParaRPr lang="en-US"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624900" y="142473"/>
            <a:ext cx="6000600" cy="691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rgbClr val="EFEFEF"/>
                </a:solidFill>
              </a:rPr>
              <a:t>Functionality</a:t>
            </a:r>
            <a:endParaRPr sz="3600" dirty="0">
              <a:solidFill>
                <a:srgbClr val="EFEFEF"/>
              </a:solidFill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624900" y="772080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Search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cost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square footage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number of bedrooms/bathrooms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distance from work location</a:t>
            </a:r>
          </a:p>
          <a:p>
            <a:pPr marL="342900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Sort Results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estimated total yearly/monthly cost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estimated yearly commute cost</a:t>
            </a:r>
          </a:p>
          <a:p>
            <a:pPr marL="342900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commute distance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By listed price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Account Management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Creation</a:t>
            </a:r>
          </a:p>
          <a:p>
            <a:pPr marL="800100" lvl="1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Modification</a:t>
            </a:r>
          </a:p>
          <a:p>
            <a:pPr marL="342900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Login</a:t>
            </a:r>
          </a:p>
          <a:p>
            <a:pPr marL="342900" indent="-342900">
              <a:buFont typeface=".PingFang SC Regular"/>
              <a:buChar char="◎"/>
            </a:pPr>
            <a:r>
              <a:rPr lang="en-US" sz="1500" dirty="0">
                <a:solidFill>
                  <a:srgbClr val="6AA84F"/>
                </a:solidFill>
              </a:rPr>
              <a:t>Logout</a:t>
            </a:r>
          </a:p>
          <a:p>
            <a:pPr marL="342900" indent="-342900">
              <a:buFont typeface=".PingFang SC Regular"/>
              <a:buChar char="◎"/>
            </a:pPr>
            <a:endParaRPr lang="en-US" sz="1500" dirty="0">
              <a:solidFill>
                <a:srgbClr val="6AA84F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221</Words>
  <Application>Microsoft Macintosh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</vt:lpstr>
      <vt:lpstr>PT Serif</vt:lpstr>
      <vt:lpstr>.PingFang SC Regular</vt:lpstr>
      <vt:lpstr>Arial</vt:lpstr>
      <vt:lpstr>Abril Fatface</vt:lpstr>
      <vt:lpstr>Balthasar template</vt:lpstr>
      <vt:lpstr>CIS 499 Home Hustler Team: Blake Edens, Waylon Ergle, Mattia Galanti Sponsor: Mr. Paul Cuenin, Marketing Director at Greenwood Partnership Alliance Supervisor: Dr. Farha Ali </vt:lpstr>
      <vt:lpstr>Agenda</vt:lpstr>
      <vt:lpstr>Problem Statement</vt:lpstr>
      <vt:lpstr>Our Solution</vt:lpstr>
      <vt:lpstr>Alternatives</vt:lpstr>
      <vt:lpstr>System Design</vt:lpstr>
      <vt:lpstr>Functionality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499 Home Hustler Team: Blake Edens, Waylon Ergle, Mattia Galanti Sponsor: Mr. Paul Cuenin Supervisor: Dr. Farha Ali </dc:title>
  <cp:lastModifiedBy>Mattia Galanti</cp:lastModifiedBy>
  <cp:revision>6</cp:revision>
  <dcterms:modified xsi:type="dcterms:W3CDTF">2019-03-20T01:49:15Z</dcterms:modified>
</cp:coreProperties>
</file>