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256" r:id="rId3"/>
    <p:sldId id="257" r:id="rId4"/>
    <p:sldId id="258" r:id="rId5"/>
    <p:sldId id="267" r:id="rId6"/>
    <p:sldId id="268" r:id="rId7"/>
    <p:sldId id="259" r:id="rId8"/>
    <p:sldId id="260" r:id="rId9"/>
    <p:sldId id="261" r:id="rId10"/>
    <p:sldId id="262" r:id="rId11"/>
    <p:sldId id="263" r:id="rId12"/>
    <p:sldId id="269" r:id="rId13"/>
    <p:sldId id="270" r:id="rId14"/>
    <p:sldId id="264" r:id="rId15"/>
    <p:sldId id="271" r:id="rId16"/>
    <p:sldId id="274" r:id="rId17"/>
    <p:sldId id="275" r:id="rId18"/>
    <p:sldId id="276" r:id="rId19"/>
    <p:sldId id="278" r:id="rId20"/>
    <p:sldId id="286" r:id="rId21"/>
    <p:sldId id="279" r:id="rId22"/>
    <p:sldId id="285" r:id="rId23"/>
    <p:sldId id="281" r:id="rId24"/>
    <p:sldId id="272" r:id="rId25"/>
    <p:sldId id="273" r:id="rId26"/>
    <p:sldId id="282" r:id="rId27"/>
    <p:sldId id="287" r:id="rId28"/>
    <p:sldId id="283" r:id="rId29"/>
    <p:sldId id="26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46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82247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5254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875184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4142566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641670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69717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11/14/14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75083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11/14/14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3830174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11/14/14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337373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630317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43131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11/14/14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704490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CookUps</a:t>
            </a:r>
            <a:r>
              <a:rPr lang="en-US" dirty="0" smtClean="0"/>
              <a:t> Design Specifications</a:t>
            </a:r>
            <a:br>
              <a:rPr lang="en-US" dirty="0" smtClean="0"/>
            </a:br>
            <a:r>
              <a:rPr lang="en-US" dirty="0" smtClean="0"/>
              <a:t>by</a:t>
            </a:r>
            <a:br>
              <a:rPr lang="en-US" dirty="0" smtClean="0"/>
            </a:br>
            <a:r>
              <a:rPr lang="en-US" dirty="0" smtClean="0"/>
              <a:t>Team Cinnamon Crickets</a:t>
            </a:r>
            <a:endParaRPr lang="en-US" dirty="0"/>
          </a:p>
        </p:txBody>
      </p:sp>
    </p:spTree>
    <p:extLst>
      <p:ext uri="{BB962C8B-B14F-4D97-AF65-F5344CB8AC3E}">
        <p14:creationId xmlns:p14="http://schemas.microsoft.com/office/powerpoint/2010/main" val="2496777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Individual components</a:t>
            </a:r>
            <a:endParaRPr lang="en-US" dirty="0"/>
          </a:p>
        </p:txBody>
      </p:sp>
    </p:spTree>
    <p:extLst>
      <p:ext uri="{BB962C8B-B14F-4D97-AF65-F5344CB8AC3E}">
        <p14:creationId xmlns:p14="http://schemas.microsoft.com/office/powerpoint/2010/main" val="84596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7273"/>
            <a:ext cx="7772400" cy="1470025"/>
          </a:xfrm>
        </p:spPr>
        <p:txBody>
          <a:bodyPr>
            <a:noAutofit/>
          </a:bodyPr>
          <a:lstStyle/>
          <a:p>
            <a:pPr algn="l"/>
            <a:r>
              <a:rPr lang="en-US" sz="2000" b="1" dirty="0" smtClean="0"/>
              <a:t>Views and Routes</a:t>
            </a:r>
            <a:br>
              <a:rPr lang="en-US" sz="2000" b="1" dirty="0" smtClean="0"/>
            </a:br>
            <a:r>
              <a:rPr lang="en-US" sz="2000" dirty="0" smtClean="0"/>
              <a:t/>
            </a:r>
            <a:br>
              <a:rPr lang="en-US" sz="2000" dirty="0" smtClean="0"/>
            </a:br>
            <a:r>
              <a:rPr lang="en-US" sz="2000" dirty="0" smtClean="0"/>
              <a:t>* Home page, depending on whether or not the user is a member, will use the </a:t>
            </a:r>
            <a:r>
              <a:rPr lang="en-US" sz="2000" dirty="0" err="1" smtClean="0"/>
              <a:t>DBModule.GetUserById</a:t>
            </a:r>
            <a:r>
              <a:rPr lang="en-US" sz="2000" dirty="0" smtClean="0"/>
              <a:t>. Routes can be /</a:t>
            </a:r>
            <a:r>
              <a:rPr lang="en-US" sz="2000" dirty="0" err="1" smtClean="0"/>
              <a:t>index.html</a:t>
            </a:r>
            <a:r>
              <a:rPr lang="en-US" sz="2000" dirty="0" smtClean="0"/>
              <a:t> brings to the </a:t>
            </a:r>
            <a:r>
              <a:rPr lang="en-US" sz="2000" dirty="0" err="1" smtClean="0"/>
              <a:t>Cookups</a:t>
            </a:r>
            <a:r>
              <a:rPr lang="en-US" sz="2000" dirty="0" smtClean="0"/>
              <a:t>. It can go to /search. Will be rendered with </a:t>
            </a:r>
            <a:r>
              <a:rPr lang="en-US" sz="2000" dirty="0" err="1" smtClean="0"/>
              <a:t>index.ejs</a:t>
            </a:r>
            <a:r>
              <a:rPr lang="en-US" sz="2000" dirty="0" smtClean="0"/>
              <a:t> and use </a:t>
            </a:r>
            <a:r>
              <a:rPr lang="en-US" sz="2000" dirty="0" err="1" smtClean="0"/>
              <a:t>home.js</a:t>
            </a:r>
            <a:r>
              <a:rPr lang="en-US" sz="2000" dirty="0" smtClean="0"/>
              <a:t>. This will be the base layout view for the rest of the routes, most routes will be able to route to the same places this one routes too, show functionality. </a:t>
            </a:r>
            <a:br>
              <a:rPr lang="en-US" sz="2000" dirty="0" smtClean="0"/>
            </a:br>
            <a:r>
              <a:rPr lang="en-US" sz="2000" dirty="0" smtClean="0"/>
              <a:t/>
            </a:r>
            <a:br>
              <a:rPr lang="en-US" sz="2000" dirty="0" smtClean="0"/>
            </a:br>
            <a:r>
              <a:rPr lang="en-US" sz="2000" dirty="0" smtClean="0"/>
              <a:t>* /Search (Possible) Will have all the routes and views of home page (if we add), with collaborate with the </a:t>
            </a:r>
            <a:r>
              <a:rPr lang="en-US" sz="2000" dirty="0" err="1" smtClean="0"/>
              <a:t>search.ejs</a:t>
            </a:r>
            <a:r>
              <a:rPr lang="en-US" sz="2000" dirty="0" smtClean="0"/>
              <a:t> and use the </a:t>
            </a:r>
            <a:r>
              <a:rPr lang="en-US" sz="2000" dirty="0" err="1" smtClean="0"/>
              <a:t>search.js</a:t>
            </a:r>
            <a:r>
              <a:rPr lang="en-US" sz="2000" dirty="0" smtClean="0"/>
              <a:t> and the </a:t>
            </a:r>
            <a:r>
              <a:rPr lang="en-US" sz="2000" dirty="0" err="1" smtClean="0"/>
              <a:t>DBModule.searchIngredient</a:t>
            </a:r>
            <a:r>
              <a:rPr lang="en-US" sz="2000" dirty="0" smtClean="0"/>
              <a:t>.</a:t>
            </a:r>
            <a:br>
              <a:rPr lang="en-US" sz="2000" dirty="0" smtClean="0"/>
            </a:br>
            <a:r>
              <a:rPr lang="en-US" sz="2000" dirty="0" smtClean="0"/>
              <a:t/>
            </a:r>
            <a:br>
              <a:rPr lang="en-US" sz="2000" dirty="0" smtClean="0"/>
            </a:br>
            <a:r>
              <a:rPr lang="en-US" sz="2000" dirty="0" smtClean="0"/>
              <a:t>* /</a:t>
            </a:r>
            <a:r>
              <a:rPr lang="en-US" sz="2000" dirty="0" err="1" smtClean="0"/>
              <a:t>viewrecipe</a:t>
            </a:r>
            <a:r>
              <a:rPr lang="en-US" sz="2000" dirty="0" smtClean="0"/>
              <a:t> Will display a recipe with all available details, including instructions, recipe photo, attributes, and </a:t>
            </a:r>
            <a:r>
              <a:rPr lang="en-US" sz="2000" dirty="0" err="1" smtClean="0"/>
              <a:t>createdbyuser</a:t>
            </a:r>
            <a:r>
              <a:rPr lang="en-US" sz="2000" dirty="0" smtClean="0"/>
              <a:t>. </a:t>
            </a:r>
            <a:br>
              <a:rPr lang="en-US" sz="2000" dirty="0" smtClean="0"/>
            </a:br>
            <a:r>
              <a:rPr lang="en-US" sz="2000" dirty="0"/>
              <a:t/>
            </a:r>
            <a:br>
              <a:rPr lang="en-US" sz="2000" dirty="0"/>
            </a:br>
            <a:r>
              <a:rPr lang="en-US" sz="2000" dirty="0" smtClean="0"/>
              <a:t>* /</a:t>
            </a:r>
            <a:r>
              <a:rPr lang="en-US" sz="2000" dirty="0" err="1" smtClean="0"/>
              <a:t>loginpage</a:t>
            </a:r>
            <a:r>
              <a:rPr lang="en-US" sz="2000" dirty="0" smtClean="0"/>
              <a:t> works so that people without an account can make one and renders with the view of </a:t>
            </a:r>
            <a:r>
              <a:rPr lang="en-US" sz="2000" dirty="0" err="1" smtClean="0"/>
              <a:t>login.ejs</a:t>
            </a:r>
            <a:r>
              <a:rPr lang="en-US" sz="2000" dirty="0" smtClean="0"/>
              <a:t>. </a:t>
            </a:r>
            <a:endParaRPr lang="en-US" sz="2000" dirty="0"/>
          </a:p>
        </p:txBody>
      </p:sp>
    </p:spTree>
    <p:extLst>
      <p:ext uri="{BB962C8B-B14F-4D97-AF65-F5344CB8AC3E}">
        <p14:creationId xmlns:p14="http://schemas.microsoft.com/office/powerpoint/2010/main" val="84596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41251"/>
            <a:ext cx="7772400" cy="1470025"/>
          </a:xfrm>
        </p:spPr>
        <p:txBody>
          <a:bodyPr>
            <a:noAutofit/>
          </a:bodyPr>
          <a:lstStyle/>
          <a:p>
            <a:pPr algn="l"/>
            <a:r>
              <a:rPr lang="en-US" sz="2000" b="1" dirty="0" smtClean="0"/>
              <a:t>Views and Routes</a:t>
            </a:r>
            <a:br>
              <a:rPr lang="en-US" sz="2000" b="1" dirty="0" smtClean="0"/>
            </a:br>
            <a:r>
              <a:rPr lang="en-US" sz="2000" dirty="0"/>
              <a:t/>
            </a:r>
            <a:br>
              <a:rPr lang="en-US" sz="2000" dirty="0"/>
            </a:br>
            <a:r>
              <a:rPr lang="en-US" sz="2000" dirty="0" smtClean="0"/>
              <a:t>* /</a:t>
            </a:r>
            <a:r>
              <a:rPr lang="en-US" sz="2000" dirty="0" err="1" smtClean="0"/>
              <a:t>aboutus</a:t>
            </a:r>
            <a:r>
              <a:rPr lang="en-US" sz="2000" dirty="0" smtClean="0"/>
              <a:t> is rendered with the view </a:t>
            </a:r>
            <a:r>
              <a:rPr lang="en-US" sz="2000" dirty="0" err="1" smtClean="0"/>
              <a:t>aboutus.ejs</a:t>
            </a:r>
            <a:r>
              <a:rPr lang="en-US" sz="2000" dirty="0" smtClean="0"/>
              <a:t>, and contains information regarding the incredible team of Cinnamon Crickets, how we formed, 326 class, o on and so forth, similar to /index.</a:t>
            </a:r>
            <a:br>
              <a:rPr lang="en-US" sz="2000" dirty="0" smtClean="0"/>
            </a:br>
            <a:r>
              <a:rPr lang="en-US" sz="2000" dirty="0" smtClean="0"/>
              <a:t/>
            </a:r>
            <a:br>
              <a:rPr lang="en-US" sz="2000" dirty="0" smtClean="0"/>
            </a:br>
            <a:r>
              <a:rPr lang="en-US" sz="2000" dirty="0" smtClean="0"/>
              <a:t>* /</a:t>
            </a:r>
            <a:r>
              <a:rPr lang="en-US" sz="2000" dirty="0" err="1" smtClean="0"/>
              <a:t>viewprofile</a:t>
            </a:r>
            <a:r>
              <a:rPr lang="en-US" sz="2000" dirty="0" smtClean="0"/>
              <a:t> Renders a public view of a users profile, accessed from a user profile link on a recipe page.</a:t>
            </a:r>
            <a:br>
              <a:rPr lang="en-US" sz="2000" dirty="0" smtClean="0"/>
            </a:br>
            <a:r>
              <a:rPr lang="en-US" sz="2000" dirty="0"/>
              <a:t/>
            </a:r>
            <a:br>
              <a:rPr lang="en-US" sz="2000" dirty="0"/>
            </a:br>
            <a:r>
              <a:rPr lang="en-US" sz="2000" dirty="0" smtClean="0"/>
              <a:t>* /</a:t>
            </a:r>
            <a:r>
              <a:rPr lang="en-US" sz="2000" dirty="0" err="1" smtClean="0"/>
              <a:t>privateprofile</a:t>
            </a:r>
            <a:r>
              <a:rPr lang="en-US" sz="2000" dirty="0" smtClean="0"/>
              <a:t> Renders the users private editable profile. It makes use of the </a:t>
            </a:r>
            <a:r>
              <a:rPr lang="en-US" sz="2000" dirty="0" err="1" smtClean="0"/>
              <a:t>privateprofile.ejs</a:t>
            </a:r>
            <a:r>
              <a:rPr lang="en-US" sz="2000" dirty="0" smtClean="0"/>
              <a:t> and </a:t>
            </a:r>
            <a:r>
              <a:rPr lang="en-US" sz="2000" dirty="0" err="1" smtClean="0"/>
              <a:t>privateprofile.js</a:t>
            </a:r>
            <a:r>
              <a:rPr lang="en-US" sz="2000" dirty="0" smtClean="0"/>
              <a:t> files, as well as </a:t>
            </a:r>
            <a:r>
              <a:rPr lang="en-US" sz="2000" dirty="0" err="1" smtClean="0"/>
              <a:t>DBModule.getPersonalProfile</a:t>
            </a:r>
            <a:r>
              <a:rPr lang="en-US" sz="2000" dirty="0" smtClean="0"/>
              <a:t> and </a:t>
            </a:r>
            <a:r>
              <a:rPr lang="en-US" sz="2000" dirty="0" err="1" smtClean="0"/>
              <a:t>DBModule.AddUserInformation</a:t>
            </a:r>
            <a:r>
              <a:rPr lang="en-US" sz="2000" dirty="0" smtClean="0"/>
              <a:t> if a user makes changes to their profile </a:t>
            </a:r>
            <a:r>
              <a:rPr lang="en-US" sz="2000" dirty="0" err="1" smtClean="0"/>
              <a:t>inforation</a:t>
            </a:r>
            <a:r>
              <a:rPr lang="en-US" sz="2000" dirty="0" smtClean="0"/>
              <a:t>, including password, picture, and bio info.</a:t>
            </a:r>
            <a:br>
              <a:rPr lang="en-US" sz="2000" dirty="0" smtClean="0"/>
            </a:br>
            <a:r>
              <a:rPr lang="en-US" sz="2000" dirty="0" smtClean="0"/>
              <a:t/>
            </a:r>
            <a:br>
              <a:rPr lang="en-US" sz="2000" dirty="0" smtClean="0"/>
            </a:br>
            <a:r>
              <a:rPr lang="en-US" sz="2000" dirty="0" smtClean="0"/>
              <a:t>* /register so those without a membership can create one, and collaborates with </a:t>
            </a:r>
            <a:r>
              <a:rPr lang="en-US" sz="2000" dirty="0" err="1" smtClean="0"/>
              <a:t>register.ejs</a:t>
            </a:r>
            <a:r>
              <a:rPr lang="en-US" sz="2000" dirty="0" smtClean="0"/>
              <a:t> and uses the </a:t>
            </a:r>
            <a:r>
              <a:rPr lang="en-US" sz="2000" dirty="0" err="1" smtClean="0"/>
              <a:t>DatabaseModule.addUser</a:t>
            </a:r>
            <a:r>
              <a:rPr lang="en-US" sz="2000" dirty="0" smtClean="0"/>
              <a:t> method, has a similar view to /login and will be similarly simple. </a:t>
            </a:r>
            <a:br>
              <a:rPr lang="en-US" sz="2000" dirty="0" smtClean="0"/>
            </a:br>
            <a:r>
              <a:rPr lang="en-US" sz="2000" dirty="0"/>
              <a:t/>
            </a:r>
            <a:br>
              <a:rPr lang="en-US" sz="2000" dirty="0"/>
            </a:br>
            <a:endParaRPr lang="en-US" sz="2000" dirty="0"/>
          </a:p>
        </p:txBody>
      </p:sp>
    </p:spTree>
    <p:extLst>
      <p:ext uri="{BB962C8B-B14F-4D97-AF65-F5344CB8AC3E}">
        <p14:creationId xmlns:p14="http://schemas.microsoft.com/office/powerpoint/2010/main" val="3505147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54512"/>
            <a:ext cx="7772400" cy="1470025"/>
          </a:xfrm>
        </p:spPr>
        <p:txBody>
          <a:bodyPr>
            <a:noAutofit/>
          </a:bodyPr>
          <a:lstStyle/>
          <a:p>
            <a:pPr algn="l"/>
            <a:r>
              <a:rPr lang="en-US" sz="2000" b="1" dirty="0" smtClean="0"/>
              <a:t>Views and Routes</a:t>
            </a:r>
            <a:r>
              <a:rPr lang="en-US" sz="2000" dirty="0" smtClean="0"/>
              <a:t/>
            </a:r>
            <a:br>
              <a:rPr lang="en-US" sz="2000" dirty="0" smtClean="0"/>
            </a:br>
            <a:r>
              <a:rPr lang="en-US" sz="2000" dirty="0"/>
              <a:t/>
            </a:r>
            <a:br>
              <a:rPr lang="en-US" sz="2000" dirty="0"/>
            </a:br>
            <a:r>
              <a:rPr lang="en-US" sz="2000" dirty="0" smtClean="0"/>
              <a:t>* /</a:t>
            </a:r>
            <a:r>
              <a:rPr lang="en-US" sz="2000" dirty="0" err="1" smtClean="0"/>
              <a:t>addrecipe</a:t>
            </a:r>
            <a:r>
              <a:rPr lang="en-US" sz="2000" dirty="0" smtClean="0"/>
              <a:t> the page can be accessed by members only and uses the </a:t>
            </a:r>
            <a:r>
              <a:rPr lang="en-US" sz="2000" dirty="0" err="1" smtClean="0"/>
              <a:t>DatabaseModule.addRecipe</a:t>
            </a:r>
            <a:r>
              <a:rPr lang="en-US" sz="2000" dirty="0" smtClean="0"/>
              <a:t> method, if not a member you will be redirected to /login and this will render the view of </a:t>
            </a:r>
            <a:r>
              <a:rPr lang="en-US" sz="2000" dirty="0" err="1" smtClean="0"/>
              <a:t>addrecipe.ejs</a:t>
            </a:r>
            <a:r>
              <a:rPr lang="en-US" sz="2000" dirty="0" smtClean="0"/>
              <a:t/>
            </a:r>
            <a:br>
              <a:rPr lang="en-US" sz="2000" dirty="0" smtClean="0"/>
            </a:br>
            <a:r>
              <a:rPr lang="en-US" sz="2000" dirty="0" smtClean="0"/>
              <a:t/>
            </a:r>
            <a:br>
              <a:rPr lang="en-US" sz="2000" dirty="0" smtClean="0"/>
            </a:br>
            <a:r>
              <a:rPr lang="en-US" sz="2000" dirty="0" smtClean="0"/>
              <a:t>* /logout just deletes session and redirect to /index and will be with the view.</a:t>
            </a:r>
            <a:br>
              <a:rPr lang="en-US" sz="2000" dirty="0" smtClean="0"/>
            </a:br>
            <a:r>
              <a:rPr lang="en-US" sz="2000" dirty="0" smtClean="0"/>
              <a:t/>
            </a:r>
            <a:br>
              <a:rPr lang="en-US" sz="2000" dirty="0" smtClean="0"/>
            </a:br>
            <a:r>
              <a:rPr lang="en-US" sz="2000" dirty="0" smtClean="0"/>
              <a:t>* /blog with render </a:t>
            </a:r>
            <a:r>
              <a:rPr lang="en-US" sz="2000" dirty="0" err="1" smtClean="0"/>
              <a:t>blog.ejs</a:t>
            </a:r>
            <a:r>
              <a:rPr lang="en-US" sz="2000" dirty="0" smtClean="0"/>
              <a:t> and will have not a lot of </a:t>
            </a:r>
            <a:r>
              <a:rPr lang="en-US" sz="2000" dirty="0" err="1" smtClean="0"/>
              <a:t>js</a:t>
            </a:r>
            <a:r>
              <a:rPr lang="en-US" sz="2000" dirty="0" smtClean="0"/>
              <a:t> to it, mostly be posts from time to time about updates.</a:t>
            </a:r>
            <a:br>
              <a:rPr lang="en-US" sz="2000" dirty="0" smtClean="0"/>
            </a:br>
            <a:r>
              <a:rPr lang="en-US" sz="2000" dirty="0" smtClean="0"/>
              <a:t/>
            </a:r>
            <a:br>
              <a:rPr lang="en-US" sz="2000" dirty="0" smtClean="0"/>
            </a:br>
            <a:r>
              <a:rPr lang="en-US" sz="2000" dirty="0" smtClean="0"/>
              <a:t>* /</a:t>
            </a:r>
            <a:r>
              <a:rPr lang="en-US" sz="2000" dirty="0" err="1" smtClean="0"/>
              <a:t>contactus</a:t>
            </a:r>
            <a:r>
              <a:rPr lang="en-US" sz="2000" dirty="0" smtClean="0"/>
              <a:t> (possible), or this may be combined with the /</a:t>
            </a:r>
            <a:r>
              <a:rPr lang="en-US" sz="2000" dirty="0" err="1" smtClean="0"/>
              <a:t>aboutus</a:t>
            </a:r>
            <a:r>
              <a:rPr lang="en-US" sz="2000" dirty="0" smtClean="0"/>
              <a:t> section, anything in here would be similar to </a:t>
            </a:r>
            <a:r>
              <a:rPr lang="en-US" sz="2000" dirty="0" err="1" smtClean="0"/>
              <a:t>aboutus</a:t>
            </a:r>
            <a:r>
              <a:rPr lang="en-US" sz="2000" dirty="0" smtClean="0"/>
              <a:t>.</a:t>
            </a:r>
            <a:br>
              <a:rPr lang="en-US" sz="2000" dirty="0" smtClean="0"/>
            </a:br>
            <a:r>
              <a:rPr lang="en-US" sz="2000" dirty="0" smtClean="0"/>
              <a:t/>
            </a:r>
            <a:br>
              <a:rPr lang="en-US" sz="2000" dirty="0" smtClean="0"/>
            </a:br>
            <a:r>
              <a:rPr lang="en-US" sz="2000" dirty="0" smtClean="0"/>
              <a:t>* /</a:t>
            </a:r>
            <a:r>
              <a:rPr lang="en-US" sz="2000" dirty="0" err="1" smtClean="0"/>
              <a:t>Mydiet</a:t>
            </a:r>
            <a:r>
              <a:rPr lang="en-US" sz="2000" dirty="0" smtClean="0"/>
              <a:t> and /</a:t>
            </a:r>
            <a:r>
              <a:rPr lang="en-US" sz="2000" dirty="0" err="1" smtClean="0"/>
              <a:t>Myhistory</a:t>
            </a:r>
            <a:r>
              <a:rPr lang="en-US" sz="2000" dirty="0" smtClean="0"/>
              <a:t> are possible pages to be made, or we could dynamically create them, but they would be rendered with </a:t>
            </a:r>
            <a:r>
              <a:rPr lang="en-US" sz="2000" dirty="0" err="1" smtClean="0"/>
              <a:t>mydiet.ejs</a:t>
            </a:r>
            <a:r>
              <a:rPr lang="en-US" sz="2000" dirty="0" smtClean="0"/>
              <a:t> and </a:t>
            </a:r>
            <a:r>
              <a:rPr lang="en-US" sz="2000" dirty="0" err="1" smtClean="0"/>
              <a:t>myhistory.ejs</a:t>
            </a:r>
            <a:r>
              <a:rPr lang="en-US" sz="2000" dirty="0" smtClean="0"/>
              <a:t> </a:t>
            </a:r>
            <a:r>
              <a:rPr lang="en-US" sz="2000" dirty="0" err="1" smtClean="0"/>
              <a:t>respectivly</a:t>
            </a:r>
            <a:r>
              <a:rPr lang="en-US" sz="2000" dirty="0" smtClean="0"/>
              <a:t>. </a:t>
            </a:r>
            <a:endParaRPr lang="en-US" sz="2000" dirty="0"/>
          </a:p>
        </p:txBody>
      </p:sp>
    </p:spTree>
    <p:extLst>
      <p:ext uri="{BB962C8B-B14F-4D97-AF65-F5344CB8AC3E}">
        <p14:creationId xmlns:p14="http://schemas.microsoft.com/office/powerpoint/2010/main" val="374702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15947"/>
            <a:ext cx="7772400" cy="1470025"/>
          </a:xfrm>
        </p:spPr>
        <p:txBody>
          <a:bodyPr>
            <a:normAutofit fontScale="90000"/>
          </a:bodyPr>
          <a:lstStyle/>
          <a:p>
            <a:pPr algn="l"/>
            <a:r>
              <a:rPr lang="en-US" sz="2000" b="1" dirty="0" smtClean="0"/>
              <a:t>Database</a:t>
            </a:r>
            <a:br>
              <a:rPr lang="en-US" sz="2000" b="1" dirty="0" smtClean="0"/>
            </a:br>
            <a:r>
              <a:rPr lang="en-US" sz="2000" dirty="0"/>
              <a:t/>
            </a:r>
            <a:br>
              <a:rPr lang="en-US" sz="2000" dirty="0"/>
            </a:br>
            <a:r>
              <a:rPr lang="en-US" sz="2000" dirty="0" smtClean="0"/>
              <a:t>* Users: As people register to use </a:t>
            </a:r>
            <a:r>
              <a:rPr lang="en-US" sz="2000" dirty="0" err="1" smtClean="0"/>
              <a:t>CookUps.org</a:t>
            </a:r>
            <a:r>
              <a:rPr lang="en-US" sz="2000" dirty="0" smtClean="0"/>
              <a:t> their </a:t>
            </a:r>
            <a:r>
              <a:rPr lang="en-US" sz="2000" dirty="0" err="1" smtClean="0"/>
              <a:t>userdata</a:t>
            </a:r>
            <a:r>
              <a:rPr lang="en-US" sz="2000" dirty="0" smtClean="0"/>
              <a:t> is stored in the </a:t>
            </a:r>
            <a:r>
              <a:rPr lang="en-US" sz="2000" dirty="0" err="1" smtClean="0"/>
              <a:t>CookUps.org’s</a:t>
            </a:r>
            <a:r>
              <a:rPr lang="en-US" sz="2000" dirty="0" smtClean="0"/>
              <a:t> local database. This information is used whenever a user attempts to login into </a:t>
            </a:r>
            <a:r>
              <a:rPr lang="en-US" sz="2000" dirty="0" err="1" smtClean="0"/>
              <a:t>Cookup.org</a:t>
            </a:r>
            <a:r>
              <a:rPr lang="en-US" sz="2000" dirty="0" smtClean="0"/>
              <a:t>. It is also used to link individual users to their favorite and added recipes. </a:t>
            </a:r>
            <a:br>
              <a:rPr lang="en-US" sz="2000" dirty="0" smtClean="0"/>
            </a:br>
            <a:r>
              <a:rPr lang="en-US" sz="2000" dirty="0" smtClean="0"/>
              <a:t>* Recipes: The recipes that users add to </a:t>
            </a:r>
            <a:r>
              <a:rPr lang="en-US" sz="2000" dirty="0" err="1" smtClean="0"/>
              <a:t>CookUps.org</a:t>
            </a:r>
            <a:r>
              <a:rPr lang="en-US" sz="2000" dirty="0" smtClean="0"/>
              <a:t> are stored in the local database and modeled after the recipe objects provided by the </a:t>
            </a:r>
            <a:r>
              <a:rPr lang="en-US" sz="2000" dirty="0" err="1" smtClean="0"/>
              <a:t>Yummly</a:t>
            </a:r>
            <a:r>
              <a:rPr lang="en-US" sz="2000" dirty="0" smtClean="0"/>
              <a:t> </a:t>
            </a:r>
            <a:r>
              <a:rPr lang="en-US" sz="2000" dirty="0" err="1" smtClean="0"/>
              <a:t>api</a:t>
            </a:r>
            <a:r>
              <a:rPr lang="en-US" sz="2000" dirty="0" smtClean="0"/>
              <a:t>. These recipes are accessed via </a:t>
            </a:r>
            <a:r>
              <a:rPr lang="en-US" sz="2000" dirty="0" err="1" smtClean="0"/>
              <a:t>Cookup.org’s</a:t>
            </a:r>
            <a:r>
              <a:rPr lang="en-US" sz="2000" dirty="0" smtClean="0"/>
              <a:t> search function as well as user’s recipe diary.</a:t>
            </a:r>
            <a:br>
              <a:rPr lang="en-US" sz="2000" dirty="0" smtClean="0"/>
            </a:br>
            <a:r>
              <a:rPr lang="en-US" sz="2000" dirty="0" smtClean="0"/>
              <a:t>* Favorites:  User’s are able to flag their favorite recipes that they’ve found on </a:t>
            </a:r>
            <a:r>
              <a:rPr lang="en-US" sz="2000" dirty="0" err="1" smtClean="0"/>
              <a:t>CookUps</a:t>
            </a:r>
            <a:r>
              <a:rPr lang="en-US" sz="2000" dirty="0" smtClean="0"/>
              <a:t>. These recipes are mapped to the user within the database and are directly </a:t>
            </a:r>
            <a:r>
              <a:rPr lang="en-US" sz="2000" dirty="0" err="1" smtClean="0"/>
              <a:t>accessable</a:t>
            </a:r>
            <a:r>
              <a:rPr lang="en-US" sz="2000" dirty="0" smtClean="0"/>
              <a:t> to that user.</a:t>
            </a:r>
            <a:br>
              <a:rPr lang="en-US" sz="2000" dirty="0" smtClean="0"/>
            </a:br>
            <a:r>
              <a:rPr lang="en-US" sz="2000" dirty="0" smtClean="0"/>
              <a:t>* User's Recipes: Users have the option to store recipes in the local database. These are automatically flagged as favorite recipes for that user and are accessible to every user on </a:t>
            </a:r>
            <a:r>
              <a:rPr lang="en-US" sz="2000" dirty="0" err="1" smtClean="0"/>
              <a:t>Cookups.org</a:t>
            </a:r>
            <a:r>
              <a:rPr lang="en-US" sz="2000" dirty="0" smtClean="0"/>
              <a:t> via the search function.</a:t>
            </a:r>
            <a:br>
              <a:rPr lang="en-US" sz="2000" dirty="0" smtClean="0"/>
            </a:br>
            <a:r>
              <a:rPr lang="en-US" sz="2000" dirty="0" smtClean="0"/>
              <a:t>* Pantry: Each user can store ingredients within the local database that they wish to use frequently in the searches they make.</a:t>
            </a:r>
            <a:br>
              <a:rPr lang="en-US" sz="2000" dirty="0" smtClean="0"/>
            </a:br>
            <a:endParaRPr lang="en-US" sz="2000" dirty="0"/>
          </a:p>
        </p:txBody>
      </p:sp>
    </p:spTree>
    <p:extLst>
      <p:ext uri="{BB962C8B-B14F-4D97-AF65-F5344CB8AC3E}">
        <p14:creationId xmlns:p14="http://schemas.microsoft.com/office/powerpoint/2010/main" val="845960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6056"/>
            <a:ext cx="7772400" cy="1470025"/>
          </a:xfrm>
        </p:spPr>
        <p:txBody>
          <a:bodyPr>
            <a:noAutofit/>
          </a:bodyPr>
          <a:lstStyle/>
          <a:p>
            <a:pPr algn="l"/>
            <a:r>
              <a:rPr lang="en-US" sz="2000" b="1" dirty="0" err="1" smtClean="0"/>
              <a:t>CookupsDB</a:t>
            </a:r>
            <a:r>
              <a:rPr lang="en-US" sz="2000" b="1" dirty="0" smtClean="0"/>
              <a:t> module: </a:t>
            </a:r>
            <a:r>
              <a:rPr lang="en-US" sz="2000" dirty="0" smtClean="0"/>
              <a:t/>
            </a:r>
            <a:br>
              <a:rPr lang="en-US" sz="2000" dirty="0" smtClean="0"/>
            </a:br>
            <a:r>
              <a:rPr lang="en-US" sz="2000" dirty="0" smtClean="0"/>
              <a:t>Handling all database access, this module makes SQL requests through the </a:t>
            </a:r>
            <a:r>
              <a:rPr lang="en-US" sz="2000" dirty="0" err="1" smtClean="0"/>
              <a:t>pg</a:t>
            </a:r>
            <a:r>
              <a:rPr lang="en-US" sz="2000" dirty="0" smtClean="0"/>
              <a:t> module. Alongside the </a:t>
            </a:r>
            <a:r>
              <a:rPr lang="en-US" sz="2000" dirty="0" err="1" smtClean="0"/>
              <a:t>Yummly</a:t>
            </a:r>
            <a:r>
              <a:rPr lang="en-US" sz="2000" dirty="0" smtClean="0"/>
              <a:t> Module, It is used within the </a:t>
            </a:r>
            <a:r>
              <a:rPr lang="en-US" sz="2000" dirty="0" err="1" smtClean="0"/>
              <a:t>MergedAccess</a:t>
            </a:r>
            <a:r>
              <a:rPr lang="en-US" sz="2000" dirty="0" smtClean="0"/>
              <a:t> Module.</a:t>
            </a:r>
            <a:br>
              <a:rPr lang="en-US" sz="2000" dirty="0" smtClean="0"/>
            </a:br>
            <a:r>
              <a:rPr lang="en-US" sz="2000" dirty="0" smtClean="0"/>
              <a:t/>
            </a:r>
            <a:br>
              <a:rPr lang="en-US" sz="2000" dirty="0" smtClean="0"/>
            </a:br>
            <a:r>
              <a:rPr lang="en-US" sz="2000" dirty="0" smtClean="0"/>
              <a:t>* </a:t>
            </a:r>
            <a:r>
              <a:rPr lang="en-US" sz="2000" dirty="0" err="1" smtClean="0"/>
              <a:t>AddUser</a:t>
            </a:r>
            <a:r>
              <a:rPr lang="en-US" sz="2000" dirty="0" smtClean="0"/>
              <a:t>: Used in a new user page, the passed in </a:t>
            </a:r>
            <a:r>
              <a:rPr lang="en-US" sz="2000" dirty="0" err="1" smtClean="0"/>
              <a:t>userInfo</a:t>
            </a:r>
            <a:r>
              <a:rPr lang="en-US" sz="2000" dirty="0" smtClean="0"/>
              <a:t> JSON will provide the information needed to store a new user. Required fields are </a:t>
            </a:r>
            <a:r>
              <a:rPr lang="en-US" sz="2000" dirty="0" err="1" smtClean="0"/>
              <a:t>userName</a:t>
            </a:r>
            <a:r>
              <a:rPr lang="en-US" sz="2000" dirty="0" smtClean="0"/>
              <a:t>, email, and password.</a:t>
            </a:r>
            <a:br>
              <a:rPr lang="en-US" sz="2000" dirty="0" smtClean="0"/>
            </a:br>
            <a:r>
              <a:rPr lang="en-US" sz="2000" dirty="0" smtClean="0"/>
              <a:t/>
            </a:r>
            <a:br>
              <a:rPr lang="en-US" sz="2000" dirty="0" smtClean="0"/>
            </a:br>
            <a:r>
              <a:rPr lang="en-US" sz="2000" dirty="0" smtClean="0"/>
              <a:t>* </a:t>
            </a:r>
            <a:r>
              <a:rPr lang="en-US" sz="2000" dirty="0" err="1" smtClean="0"/>
              <a:t>LoginUser</a:t>
            </a:r>
            <a:r>
              <a:rPr lang="en-US" sz="2000" dirty="0" smtClean="0"/>
              <a:t>: A request and callback are passed into the function. The user’s ID and password taken from the request will be used to query the database. On a successful return the callback will validate the user’s session.</a:t>
            </a:r>
            <a:br>
              <a:rPr lang="en-US" sz="2000" dirty="0" smtClean="0"/>
            </a:br>
            <a:r>
              <a:rPr lang="en-US" sz="2000" dirty="0" smtClean="0"/>
              <a:t/>
            </a:r>
            <a:br>
              <a:rPr lang="en-US" sz="2000" dirty="0" smtClean="0"/>
            </a:br>
            <a:r>
              <a:rPr lang="en-US" sz="2000" dirty="0" smtClean="0"/>
              <a:t>* </a:t>
            </a:r>
            <a:r>
              <a:rPr lang="en-US" sz="2000" dirty="0" err="1" smtClean="0"/>
              <a:t>GetUserById</a:t>
            </a:r>
            <a:r>
              <a:rPr lang="en-US" sz="2000" dirty="0" smtClean="0"/>
              <a:t>: A database Lookup for a users public profile information. This call is used when a user profile page is generated. The </a:t>
            </a:r>
            <a:r>
              <a:rPr lang="en-US" sz="2000" dirty="0" err="1" smtClean="0"/>
              <a:t>userId</a:t>
            </a:r>
            <a:r>
              <a:rPr lang="en-US" sz="2000" dirty="0" smtClean="0"/>
              <a:t> comes from the link to the users profile.</a:t>
            </a:r>
            <a:br>
              <a:rPr lang="en-US" sz="2000" dirty="0" smtClean="0"/>
            </a:br>
            <a:r>
              <a:rPr lang="en-US" sz="2000" dirty="0" smtClean="0"/>
              <a:t/>
            </a:r>
            <a:br>
              <a:rPr lang="en-US" sz="2000" dirty="0" smtClean="0"/>
            </a:br>
            <a:r>
              <a:rPr lang="en-US" sz="2000" dirty="0" smtClean="0"/>
              <a:t>* </a:t>
            </a:r>
            <a:r>
              <a:rPr lang="en-US" sz="2000" dirty="0" err="1" smtClean="0"/>
              <a:t>GetPersonalProfile</a:t>
            </a:r>
            <a:r>
              <a:rPr lang="en-US" sz="2000" dirty="0" smtClean="0"/>
              <a:t>: A database lookup for a users private profile. This information will be used to generate a users own profile page, where they can modify user information</a:t>
            </a:r>
            <a:br>
              <a:rPr lang="en-US" sz="2000" dirty="0" smtClean="0"/>
            </a:br>
            <a:r>
              <a:rPr lang="en-US" sz="2000" dirty="0" smtClean="0"/>
              <a:t/>
            </a:r>
            <a:br>
              <a:rPr lang="en-US" sz="2000" dirty="0" smtClean="0"/>
            </a:br>
            <a:endParaRPr lang="en-US" sz="2000" dirty="0"/>
          </a:p>
        </p:txBody>
      </p:sp>
    </p:spTree>
    <p:extLst>
      <p:ext uri="{BB962C8B-B14F-4D97-AF65-F5344CB8AC3E}">
        <p14:creationId xmlns:p14="http://schemas.microsoft.com/office/powerpoint/2010/main" val="781022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6056"/>
            <a:ext cx="7772400" cy="1470025"/>
          </a:xfrm>
        </p:spPr>
        <p:txBody>
          <a:bodyPr>
            <a:noAutofit/>
          </a:bodyPr>
          <a:lstStyle/>
          <a:p>
            <a:pPr algn="l"/>
            <a:r>
              <a:rPr lang="en-US" sz="2000" b="1" dirty="0" err="1" smtClean="0"/>
              <a:t>CookupsDB</a:t>
            </a:r>
            <a:r>
              <a:rPr lang="en-US" sz="2000" b="1" dirty="0" smtClean="0"/>
              <a:t> module: </a:t>
            </a:r>
            <a:r>
              <a:rPr lang="en-US" sz="2000" dirty="0" smtClean="0"/>
              <a:t/>
            </a:r>
            <a:br>
              <a:rPr lang="en-US" sz="2000" dirty="0" smtClean="0"/>
            </a:br>
            <a:r>
              <a:rPr lang="en-US" sz="2000" dirty="0" smtClean="0"/>
              <a:t>* </a:t>
            </a:r>
            <a:r>
              <a:rPr lang="en-US" sz="2000" dirty="0" err="1" smtClean="0"/>
              <a:t>AddUserInformation</a:t>
            </a:r>
            <a:r>
              <a:rPr lang="en-US" sz="2000" dirty="0" smtClean="0"/>
              <a:t>: Called when a user wants to commit a change to profile, including email or password change. Will replace existing info in </a:t>
            </a:r>
            <a:r>
              <a:rPr lang="en-US" sz="2000" dirty="0" err="1" smtClean="0"/>
              <a:t>db</a:t>
            </a:r>
            <a:r>
              <a:rPr lang="en-US" sz="2000" dirty="0" smtClean="0"/>
              <a:t>, if exists.</a:t>
            </a:r>
            <a:br>
              <a:rPr lang="en-US" sz="2000" dirty="0" smtClean="0"/>
            </a:br>
            <a:r>
              <a:rPr lang="en-US" sz="2000" dirty="0" smtClean="0"/>
              <a:t/>
            </a:r>
            <a:br>
              <a:rPr lang="en-US" sz="2000" dirty="0" smtClean="0"/>
            </a:br>
            <a:r>
              <a:rPr lang="en-US" sz="2000" dirty="0" smtClean="0"/>
              <a:t>* </a:t>
            </a:r>
            <a:r>
              <a:rPr lang="en-US" sz="2000" dirty="0" err="1" smtClean="0"/>
              <a:t>AddUserFavorite</a:t>
            </a:r>
            <a:r>
              <a:rPr lang="en-US" sz="2000" dirty="0" smtClean="0"/>
              <a:t>: A recipe Id, taken from recipe page, is added to users favorites array</a:t>
            </a:r>
            <a:br>
              <a:rPr lang="en-US" sz="2000" dirty="0" smtClean="0"/>
            </a:br>
            <a:r>
              <a:rPr lang="en-US" sz="2000" dirty="0" smtClean="0"/>
              <a:t/>
            </a:r>
            <a:br>
              <a:rPr lang="en-US" sz="2000" dirty="0" smtClean="0"/>
            </a:br>
            <a:r>
              <a:rPr lang="en-US" sz="2000" dirty="0" smtClean="0"/>
              <a:t>* </a:t>
            </a:r>
            <a:r>
              <a:rPr lang="en-US" sz="2000" dirty="0" err="1" smtClean="0"/>
              <a:t>RemoveUserFavorite</a:t>
            </a:r>
            <a:r>
              <a:rPr lang="en-US" sz="2000" dirty="0" smtClean="0"/>
              <a:t>: A recipe Id, taken from favorites list page, is removed from users favorites array</a:t>
            </a:r>
            <a:br>
              <a:rPr lang="en-US" sz="2000" dirty="0" smtClean="0"/>
            </a:br>
            <a:r>
              <a:rPr lang="en-US" sz="2000" dirty="0" smtClean="0"/>
              <a:t/>
            </a:r>
            <a:br>
              <a:rPr lang="en-US" sz="2000" dirty="0" smtClean="0"/>
            </a:br>
            <a:r>
              <a:rPr lang="en-US" sz="2000" dirty="0" smtClean="0"/>
              <a:t>* </a:t>
            </a:r>
            <a:r>
              <a:rPr lang="en-US" sz="2000" dirty="0" err="1" smtClean="0"/>
              <a:t>SearchRecipes</a:t>
            </a:r>
            <a:r>
              <a:rPr lang="en-US" sz="2000" dirty="0" smtClean="0"/>
              <a:t>: Each search </a:t>
            </a:r>
            <a:r>
              <a:rPr lang="en-US" sz="2000" dirty="0" err="1" smtClean="0"/>
              <a:t>paramater</a:t>
            </a:r>
            <a:r>
              <a:rPr lang="en-US" sz="2000" dirty="0" smtClean="0"/>
              <a:t> in the object is optional. This allows searches to range from general by name to specific by ingredients, taste, etc.</a:t>
            </a:r>
            <a:br>
              <a:rPr lang="en-US" sz="2000" dirty="0" smtClean="0"/>
            </a:br>
            <a:r>
              <a:rPr lang="en-US" sz="2000" dirty="0" smtClean="0"/>
              <a:t/>
            </a:r>
            <a:br>
              <a:rPr lang="en-US" sz="2000" dirty="0" smtClean="0"/>
            </a:br>
            <a:r>
              <a:rPr lang="en-US" sz="2000" dirty="0" smtClean="0"/>
              <a:t>* </a:t>
            </a:r>
            <a:r>
              <a:rPr lang="en-US" sz="2000" dirty="0" err="1" smtClean="0"/>
              <a:t>GetRecipeById</a:t>
            </a:r>
            <a:r>
              <a:rPr lang="en-US" sz="2000" dirty="0" smtClean="0"/>
              <a:t>: Looks up a single Recipe By Id. Used to generate a recipe page</a:t>
            </a:r>
            <a:br>
              <a:rPr lang="en-US" sz="2000" dirty="0" smtClean="0"/>
            </a:br>
            <a:r>
              <a:rPr lang="en-US" sz="2000" dirty="0" smtClean="0"/>
              <a:t/>
            </a:r>
            <a:br>
              <a:rPr lang="en-US" sz="2000" dirty="0" smtClean="0"/>
            </a:br>
            <a:r>
              <a:rPr lang="en-US" sz="2000" dirty="0" smtClean="0"/>
              <a:t>* </a:t>
            </a:r>
            <a:r>
              <a:rPr lang="en-US" sz="2000" dirty="0" err="1" smtClean="0"/>
              <a:t>AddRecipe</a:t>
            </a:r>
            <a:r>
              <a:rPr lang="en-US" sz="2000" dirty="0" smtClean="0"/>
              <a:t>: With an associated User id, a new recipe is added to the database. Required fields are </a:t>
            </a:r>
            <a:r>
              <a:rPr lang="en-US" sz="2000" dirty="0" err="1" smtClean="0"/>
              <a:t>UserId</a:t>
            </a:r>
            <a:r>
              <a:rPr lang="en-US" sz="2000" dirty="0" smtClean="0"/>
              <a:t>, </a:t>
            </a:r>
            <a:r>
              <a:rPr lang="en-US" sz="2000" dirty="0" err="1" smtClean="0"/>
              <a:t>recipeName</a:t>
            </a:r>
            <a:r>
              <a:rPr lang="en-US" sz="2000" dirty="0" smtClean="0"/>
              <a:t>, Instructions, </a:t>
            </a:r>
            <a:r>
              <a:rPr lang="en-US" sz="2000" dirty="0" err="1" smtClean="0"/>
              <a:t>ImagePath</a:t>
            </a:r>
            <a:r>
              <a:rPr lang="en-US" sz="2000" dirty="0" smtClean="0"/>
              <a:t>.</a:t>
            </a:r>
            <a:br>
              <a:rPr lang="en-US" sz="2000" dirty="0" smtClean="0"/>
            </a:br>
            <a:r>
              <a:rPr lang="en-US" sz="2000" dirty="0" smtClean="0"/>
              <a:t/>
            </a:r>
            <a:br>
              <a:rPr lang="en-US" sz="2000" dirty="0" smtClean="0"/>
            </a:br>
            <a:endParaRPr lang="en-US" sz="2000" dirty="0"/>
          </a:p>
        </p:txBody>
      </p:sp>
    </p:spTree>
    <p:extLst>
      <p:ext uri="{BB962C8B-B14F-4D97-AF65-F5344CB8AC3E}">
        <p14:creationId xmlns:p14="http://schemas.microsoft.com/office/powerpoint/2010/main" val="418152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6056"/>
            <a:ext cx="7772400" cy="1470025"/>
          </a:xfrm>
        </p:spPr>
        <p:txBody>
          <a:bodyPr>
            <a:noAutofit/>
          </a:bodyPr>
          <a:lstStyle/>
          <a:p>
            <a:pPr algn="l"/>
            <a:r>
              <a:rPr lang="en-US" sz="2000" b="1" dirty="0" err="1" smtClean="0"/>
              <a:t>CookupsDB</a:t>
            </a:r>
            <a:r>
              <a:rPr lang="en-US" sz="2000" b="1" dirty="0" smtClean="0"/>
              <a:t> module: </a:t>
            </a:r>
            <a:br>
              <a:rPr lang="en-US" sz="2000" b="1" dirty="0" smtClean="0"/>
            </a:br>
            <a:r>
              <a:rPr lang="en-US" sz="2000" dirty="0" smtClean="0"/>
              <a:t/>
            </a:r>
            <a:br>
              <a:rPr lang="en-US" sz="2000" dirty="0" smtClean="0"/>
            </a:br>
            <a:r>
              <a:rPr lang="en-US" sz="2000" dirty="0" smtClean="0"/>
              <a:t>* </a:t>
            </a:r>
            <a:r>
              <a:rPr lang="en-US" sz="2000" dirty="0" err="1" smtClean="0"/>
              <a:t>DeleteRecipe</a:t>
            </a:r>
            <a:r>
              <a:rPr lang="en-US" sz="2000" dirty="0" smtClean="0"/>
              <a:t>: All Recipe Data related to Id, including entries in users favorites, is removed from database</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t>
            </a:r>
            <a:r>
              <a:rPr lang="en-US" sz="2000" dirty="0" err="1" smtClean="0"/>
              <a:t>GetUserRecipesById</a:t>
            </a:r>
            <a:r>
              <a:rPr lang="en-US" sz="2000" dirty="0" smtClean="0"/>
              <a:t>: Using a </a:t>
            </a:r>
            <a:r>
              <a:rPr lang="en-US" sz="2000" dirty="0" err="1" smtClean="0"/>
              <a:t>UserId</a:t>
            </a:r>
            <a:r>
              <a:rPr lang="en-US" sz="2000" dirty="0" smtClean="0"/>
              <a:t>, all recipes created by a user are returned. The object returned contains an array of objects identical to </a:t>
            </a:r>
            <a:r>
              <a:rPr lang="en-US" sz="2000" dirty="0" err="1" smtClean="0"/>
              <a:t>GetRecipeById</a:t>
            </a:r>
            <a:r>
              <a:rPr lang="en-US" sz="2000" dirty="0" smtClean="0"/>
              <a:t/>
            </a:r>
            <a:br>
              <a:rPr lang="en-US" sz="2000" dirty="0" smtClean="0"/>
            </a:br>
            <a:r>
              <a:rPr lang="en-US" sz="2000" dirty="0" smtClean="0"/>
              <a:t/>
            </a:r>
            <a:br>
              <a:rPr lang="en-US" sz="2000" dirty="0" smtClean="0"/>
            </a:br>
            <a:r>
              <a:rPr lang="en-US" sz="2000" dirty="0" smtClean="0"/>
              <a:t>* </a:t>
            </a:r>
            <a:r>
              <a:rPr lang="en-US" sz="2000" dirty="0" err="1" smtClean="0"/>
              <a:t>GetUserFavorites</a:t>
            </a:r>
            <a:r>
              <a:rPr lang="en-US" sz="2000" dirty="0" smtClean="0"/>
              <a:t>: Using a </a:t>
            </a:r>
            <a:r>
              <a:rPr lang="en-US" sz="2000" dirty="0" err="1" smtClean="0"/>
              <a:t>UserId</a:t>
            </a:r>
            <a:r>
              <a:rPr lang="en-US" sz="2000" dirty="0" smtClean="0"/>
              <a:t>, a list of users favorite recipes is returned. Return objects are modeled as in </a:t>
            </a:r>
            <a:r>
              <a:rPr lang="en-US" sz="2000" dirty="0" err="1" smtClean="0"/>
              <a:t>GetUserRecipesById</a:t>
            </a:r>
            <a:r>
              <a:rPr lang="en-US" sz="2000" dirty="0" smtClean="0"/>
              <a:t/>
            </a:r>
            <a:br>
              <a:rPr lang="en-US" sz="2000" dirty="0" smtClean="0"/>
            </a:br>
            <a:r>
              <a:rPr lang="en-US" sz="2000" dirty="0" smtClean="0"/>
              <a:t/>
            </a:r>
            <a:br>
              <a:rPr lang="en-US" sz="2000" dirty="0" smtClean="0"/>
            </a:br>
            <a:r>
              <a:rPr lang="en-US" sz="2000" dirty="0" smtClean="0"/>
              <a:t>* </a:t>
            </a:r>
            <a:r>
              <a:rPr lang="en-US" sz="2000" dirty="0" err="1" smtClean="0"/>
              <a:t>GetUserPantryById</a:t>
            </a:r>
            <a:r>
              <a:rPr lang="en-US" sz="2000" dirty="0" smtClean="0"/>
              <a:t>: Using a </a:t>
            </a:r>
            <a:r>
              <a:rPr lang="en-US" sz="2000" dirty="0" err="1" smtClean="0"/>
              <a:t>UserId</a:t>
            </a:r>
            <a:r>
              <a:rPr lang="en-US" sz="2000" dirty="0" smtClean="0"/>
              <a:t>, an array of ingredients is returned. </a:t>
            </a:r>
            <a:r>
              <a:rPr lang="en-US" sz="2000" dirty="0" err="1" smtClean="0"/>
              <a:t>Thse</a:t>
            </a:r>
            <a:r>
              <a:rPr lang="en-US" sz="2000" dirty="0" smtClean="0"/>
              <a:t> are the users pantry list</a:t>
            </a:r>
            <a:br>
              <a:rPr lang="en-US" sz="2000" dirty="0" smtClean="0"/>
            </a:br>
            <a:r>
              <a:rPr lang="en-US" sz="2000" dirty="0" smtClean="0"/>
              <a:t/>
            </a:r>
            <a:br>
              <a:rPr lang="en-US" sz="2000" dirty="0" smtClean="0"/>
            </a:br>
            <a:r>
              <a:rPr lang="en-US" sz="2000" dirty="0" smtClean="0"/>
              <a:t>* </a:t>
            </a:r>
            <a:r>
              <a:rPr lang="en-US" sz="2000" dirty="0" err="1" smtClean="0"/>
              <a:t>AddToUserPantry</a:t>
            </a:r>
            <a:r>
              <a:rPr lang="en-US" sz="2000" dirty="0" smtClean="0"/>
              <a:t>: An object containing a </a:t>
            </a:r>
            <a:r>
              <a:rPr lang="en-US" sz="2000" dirty="0" err="1" smtClean="0"/>
              <a:t>UserId</a:t>
            </a:r>
            <a:r>
              <a:rPr lang="en-US" sz="2000" dirty="0" smtClean="0"/>
              <a:t> and an array of ingredients to add is inserted into the users pantry in database</a:t>
            </a:r>
            <a:br>
              <a:rPr lang="en-US" sz="2000" dirty="0" smtClean="0"/>
            </a:br>
            <a:r>
              <a:rPr lang="en-US" sz="2000" dirty="0" smtClean="0"/>
              <a:t/>
            </a:r>
            <a:br>
              <a:rPr lang="en-US" sz="2000" dirty="0" smtClean="0"/>
            </a:br>
            <a:endParaRPr lang="en-US" sz="2000" dirty="0"/>
          </a:p>
        </p:txBody>
      </p:sp>
    </p:spTree>
    <p:extLst>
      <p:ext uri="{BB962C8B-B14F-4D97-AF65-F5344CB8AC3E}">
        <p14:creationId xmlns:p14="http://schemas.microsoft.com/office/powerpoint/2010/main" val="366301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14729"/>
            <a:ext cx="7772400" cy="1470025"/>
          </a:xfrm>
        </p:spPr>
        <p:txBody>
          <a:bodyPr>
            <a:noAutofit/>
          </a:bodyPr>
          <a:lstStyle/>
          <a:p>
            <a:pPr algn="l"/>
            <a:r>
              <a:rPr lang="en-US" sz="2000" b="1" dirty="0" err="1" smtClean="0"/>
              <a:t>Yummly</a:t>
            </a:r>
            <a:r>
              <a:rPr lang="en-US" sz="2000" b="1" dirty="0" smtClean="0"/>
              <a:t> module:</a:t>
            </a:r>
            <a:br>
              <a:rPr lang="en-US" sz="2000" b="1" dirty="0" smtClean="0"/>
            </a:br>
            <a:r>
              <a:rPr lang="en-US" sz="2000" dirty="0" smtClean="0"/>
              <a:t/>
            </a:r>
            <a:br>
              <a:rPr lang="en-US" sz="2000" dirty="0" smtClean="0"/>
            </a:br>
            <a:r>
              <a:rPr lang="en-US" sz="2000" dirty="0" smtClean="0"/>
              <a:t>Using a request object from the </a:t>
            </a:r>
            <a:r>
              <a:rPr lang="en-US" sz="2000" dirty="0" err="1" smtClean="0"/>
              <a:t>MergedAccess</a:t>
            </a:r>
            <a:r>
              <a:rPr lang="en-US" sz="2000" dirty="0" smtClean="0"/>
              <a:t> Module, a </a:t>
            </a:r>
            <a:r>
              <a:rPr lang="en-US" sz="2000" dirty="0" err="1" smtClean="0"/>
              <a:t>RESTful</a:t>
            </a:r>
            <a:r>
              <a:rPr lang="en-US" sz="2000" dirty="0" smtClean="0"/>
              <a:t> request is built and sent to </a:t>
            </a:r>
            <a:r>
              <a:rPr lang="en-US" sz="2000" dirty="0" err="1" smtClean="0"/>
              <a:t>yummly</a:t>
            </a:r>
            <a:r>
              <a:rPr lang="en-US" sz="2000" dirty="0" smtClean="0"/>
              <a:t>. The response object will return </a:t>
            </a:r>
            <a:r>
              <a:rPr lang="en-US" sz="2000" dirty="0" err="1" smtClean="0"/>
              <a:t>yummly’s</a:t>
            </a:r>
            <a:r>
              <a:rPr lang="en-US" sz="2000" dirty="0" smtClean="0"/>
              <a:t> search results back to the </a:t>
            </a:r>
            <a:r>
              <a:rPr lang="en-US" sz="2000" dirty="0" err="1" smtClean="0"/>
              <a:t>MergedAccessModule</a:t>
            </a:r>
            <a:r>
              <a:rPr lang="en-US" sz="2000" dirty="0" smtClean="0"/>
              <a:t>. </a:t>
            </a:r>
            <a:br>
              <a:rPr lang="en-US" sz="2000" dirty="0" smtClean="0"/>
            </a:br>
            <a:r>
              <a:rPr lang="en-US" sz="2000" dirty="0" smtClean="0"/>
              <a:t/>
            </a:r>
            <a:br>
              <a:rPr lang="en-US" sz="2000" dirty="0" smtClean="0"/>
            </a:br>
            <a:r>
              <a:rPr lang="en-US" sz="2000" dirty="0" smtClean="0"/>
              <a:t>* </a:t>
            </a:r>
            <a:r>
              <a:rPr lang="en-US" sz="2000" dirty="0" err="1" smtClean="0"/>
              <a:t>SearchRecipes</a:t>
            </a:r>
            <a:r>
              <a:rPr lang="en-US" sz="2000" dirty="0" smtClean="0"/>
              <a:t> : this will build a </a:t>
            </a:r>
            <a:r>
              <a:rPr lang="en-US" sz="2000" dirty="0" err="1" smtClean="0"/>
              <a:t>RESTful</a:t>
            </a:r>
            <a:r>
              <a:rPr lang="en-US" sz="2000" dirty="0" smtClean="0"/>
              <a:t> call for the </a:t>
            </a:r>
            <a:r>
              <a:rPr lang="en-US" sz="2000" dirty="0" err="1" smtClean="0"/>
              <a:t>yummly</a:t>
            </a:r>
            <a:r>
              <a:rPr lang="en-US" sz="2000" dirty="0" smtClean="0"/>
              <a:t> </a:t>
            </a:r>
            <a:r>
              <a:rPr lang="en-US" sz="2000" dirty="0" err="1" smtClean="0"/>
              <a:t>api</a:t>
            </a:r>
            <a:r>
              <a:rPr lang="en-US" sz="2000" dirty="0" smtClean="0"/>
              <a:t>. The resulting object comes from </a:t>
            </a:r>
            <a:r>
              <a:rPr lang="en-US" sz="2000" dirty="0" err="1" smtClean="0"/>
              <a:t>yummly</a:t>
            </a:r>
            <a:r>
              <a:rPr lang="en-US" sz="2000" dirty="0" smtClean="0"/>
              <a:t/>
            </a:r>
            <a:br>
              <a:rPr lang="en-US" sz="2000" dirty="0" smtClean="0"/>
            </a:br>
            <a:r>
              <a:rPr lang="en-US" sz="2000" dirty="0" smtClean="0"/>
              <a:t/>
            </a:r>
            <a:br>
              <a:rPr lang="en-US" sz="2000" dirty="0" smtClean="0"/>
            </a:br>
            <a:r>
              <a:rPr lang="en-US" sz="2000" dirty="0" smtClean="0"/>
              <a:t>* </a:t>
            </a:r>
            <a:r>
              <a:rPr lang="en-US" sz="2000" dirty="0" err="1" smtClean="0"/>
              <a:t>GetRecipeById</a:t>
            </a:r>
            <a:r>
              <a:rPr lang="en-US" sz="2000" dirty="0" smtClean="0"/>
              <a:t> : By using a </a:t>
            </a:r>
            <a:r>
              <a:rPr lang="en-US" sz="2000" dirty="0" err="1" smtClean="0"/>
              <a:t>Yummly</a:t>
            </a:r>
            <a:r>
              <a:rPr lang="en-US" sz="2000" dirty="0" smtClean="0"/>
              <a:t> Recipe Id, we use the </a:t>
            </a:r>
            <a:r>
              <a:rPr lang="en-US" sz="2000" dirty="0" err="1" smtClean="0"/>
              <a:t>Yummly</a:t>
            </a:r>
            <a:r>
              <a:rPr lang="en-US" sz="2000" dirty="0" smtClean="0"/>
              <a:t> API to request that recipe object</a:t>
            </a:r>
            <a:br>
              <a:rPr lang="en-US" sz="2000" dirty="0" smtClean="0"/>
            </a:br>
            <a:r>
              <a:rPr lang="en-US" sz="2000" dirty="0"/>
              <a:t/>
            </a:r>
            <a:br>
              <a:rPr lang="en-US" sz="2000" dirty="0"/>
            </a:br>
            <a:r>
              <a:rPr lang="en-US" sz="2000" b="1" dirty="0" err="1" smtClean="0"/>
              <a:t>Yummly</a:t>
            </a:r>
            <a:r>
              <a:rPr lang="en-US" sz="2000" b="1" dirty="0" smtClean="0"/>
              <a:t> API</a:t>
            </a:r>
            <a:r>
              <a:rPr lang="en-US" sz="2000" dirty="0" smtClean="0"/>
              <a:t/>
            </a:r>
            <a:br>
              <a:rPr lang="en-US" sz="2000" dirty="0" smtClean="0"/>
            </a:br>
            <a:r>
              <a:rPr lang="en-US" sz="2000" dirty="0" smtClean="0"/>
              <a:t/>
            </a:r>
            <a:br>
              <a:rPr lang="en-US" sz="2000" dirty="0" smtClean="0"/>
            </a:br>
            <a:r>
              <a:rPr lang="en-US" sz="2000" dirty="0" smtClean="0"/>
              <a:t>We use a serialized form to get search based on the following parameters:</a:t>
            </a:r>
            <a:br>
              <a:rPr lang="en-US" sz="2000" dirty="0" smtClean="0"/>
            </a:br>
            <a:r>
              <a:rPr lang="en-US" sz="2000" dirty="0" smtClean="0"/>
              <a:t>* preferred ingredients, excluded ingredients, allergies, dietary restrictions, cuisine types, allowed course, excluded course, allowed holiday, flavor, nutritional value and number of calories.</a:t>
            </a:r>
            <a:br>
              <a:rPr lang="en-US" sz="2000" dirty="0" smtClean="0"/>
            </a:br>
            <a:endParaRPr lang="en-US" sz="2000" dirty="0"/>
          </a:p>
        </p:txBody>
      </p:sp>
    </p:spTree>
    <p:extLst>
      <p:ext uri="{BB962C8B-B14F-4D97-AF65-F5344CB8AC3E}">
        <p14:creationId xmlns:p14="http://schemas.microsoft.com/office/powerpoint/2010/main" val="1815997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36218"/>
            <a:ext cx="7772400" cy="1470025"/>
          </a:xfrm>
        </p:spPr>
        <p:txBody>
          <a:bodyPr>
            <a:noAutofit/>
          </a:bodyPr>
          <a:lstStyle/>
          <a:p>
            <a:pPr algn="l"/>
            <a:r>
              <a:rPr lang="en-US" sz="2000" b="1" dirty="0" err="1" smtClean="0"/>
              <a:t>MergedAccess</a:t>
            </a:r>
            <a:r>
              <a:rPr lang="en-US" sz="2000" b="1" dirty="0" smtClean="0"/>
              <a:t> Module:</a:t>
            </a:r>
            <a:r>
              <a:rPr lang="en-US" sz="2000" dirty="0" smtClean="0"/>
              <a:t/>
            </a:r>
            <a:br>
              <a:rPr lang="en-US" sz="2000" dirty="0" smtClean="0"/>
            </a:br>
            <a:r>
              <a:rPr lang="en-US" sz="2000" dirty="0" smtClean="0"/>
              <a:t> Accessing both the </a:t>
            </a:r>
            <a:r>
              <a:rPr lang="en-US" sz="2000" dirty="0" err="1" smtClean="0"/>
              <a:t>CookupsDB</a:t>
            </a:r>
            <a:r>
              <a:rPr lang="en-US" sz="2000" dirty="0" smtClean="0"/>
              <a:t> module and the </a:t>
            </a:r>
            <a:r>
              <a:rPr lang="en-US" sz="2000" dirty="0" err="1" smtClean="0"/>
              <a:t>Yummly</a:t>
            </a:r>
            <a:r>
              <a:rPr lang="en-US" sz="2000" dirty="0" smtClean="0"/>
              <a:t> module, this custom module returns user information and recipe information. Recipe data responding to search requests are returned from both the </a:t>
            </a:r>
            <a:r>
              <a:rPr lang="en-US" sz="2000" dirty="0" err="1" smtClean="0"/>
              <a:t>CookupsDB</a:t>
            </a:r>
            <a:r>
              <a:rPr lang="en-US" sz="2000" dirty="0" smtClean="0"/>
              <a:t> module and the </a:t>
            </a:r>
            <a:r>
              <a:rPr lang="en-US" sz="2000" dirty="0" err="1" smtClean="0"/>
              <a:t>Yummly</a:t>
            </a:r>
            <a:r>
              <a:rPr lang="en-US" sz="2000" dirty="0" smtClean="0"/>
              <a:t> Module are combined for use within appropriate routes. </a:t>
            </a:r>
            <a:br>
              <a:rPr lang="en-US" sz="2000" dirty="0" smtClean="0"/>
            </a:br>
            <a:r>
              <a:rPr lang="en-US" sz="2000" dirty="0" smtClean="0"/>
              <a:t>* Login User</a:t>
            </a:r>
            <a:br>
              <a:rPr lang="en-US" sz="2000" dirty="0" smtClean="0"/>
            </a:br>
            <a:r>
              <a:rPr lang="en-US" sz="2000" dirty="0" smtClean="0"/>
              <a:t>* </a:t>
            </a:r>
            <a:r>
              <a:rPr lang="en-US" sz="2000" dirty="0" err="1" smtClean="0"/>
              <a:t>AddUser</a:t>
            </a:r>
            <a:r>
              <a:rPr lang="en-US" sz="2000" dirty="0" smtClean="0"/>
              <a:t/>
            </a:r>
            <a:br>
              <a:rPr lang="en-US" sz="2000" dirty="0" smtClean="0"/>
            </a:br>
            <a:r>
              <a:rPr lang="en-US" sz="2000" dirty="0" smtClean="0"/>
              <a:t>* </a:t>
            </a:r>
            <a:r>
              <a:rPr lang="en-US" sz="2000" dirty="0" err="1" smtClean="0"/>
              <a:t>GetUserById</a:t>
            </a:r>
            <a:r>
              <a:rPr lang="en-US" sz="2000" dirty="0" smtClean="0"/>
              <a:t/>
            </a:r>
            <a:br>
              <a:rPr lang="en-US" sz="2000" dirty="0" smtClean="0"/>
            </a:br>
            <a:r>
              <a:rPr lang="en-US" sz="2000" dirty="0" smtClean="0"/>
              <a:t>* </a:t>
            </a:r>
            <a:r>
              <a:rPr lang="en-US" sz="2000" dirty="0" err="1" smtClean="0"/>
              <a:t>GetPersonalProfile</a:t>
            </a:r>
            <a:r>
              <a:rPr lang="en-US" sz="2000" dirty="0" smtClean="0"/>
              <a:t/>
            </a:r>
            <a:br>
              <a:rPr lang="en-US" sz="2000" dirty="0" smtClean="0"/>
            </a:br>
            <a:r>
              <a:rPr lang="en-US" sz="2000" dirty="0" smtClean="0"/>
              <a:t>* </a:t>
            </a:r>
            <a:r>
              <a:rPr lang="en-US" sz="2000" dirty="0" err="1" smtClean="0"/>
              <a:t>AddUserInformation</a:t>
            </a:r>
            <a:r>
              <a:rPr lang="en-US" sz="2000" dirty="0" smtClean="0"/>
              <a:t/>
            </a:r>
            <a:br>
              <a:rPr lang="en-US" sz="2000" dirty="0" smtClean="0"/>
            </a:br>
            <a:r>
              <a:rPr lang="en-US" sz="2000" dirty="0" smtClean="0"/>
              <a:t>* </a:t>
            </a:r>
            <a:r>
              <a:rPr lang="en-US" sz="2000" dirty="0" err="1" smtClean="0"/>
              <a:t>AddUserFavorite</a:t>
            </a:r>
            <a:r>
              <a:rPr lang="en-US" sz="2000" dirty="0" smtClean="0"/>
              <a:t/>
            </a:r>
            <a:br>
              <a:rPr lang="en-US" sz="2000" dirty="0" smtClean="0"/>
            </a:br>
            <a:r>
              <a:rPr lang="en-US" sz="2000" dirty="0" smtClean="0"/>
              <a:t>* </a:t>
            </a:r>
            <a:r>
              <a:rPr lang="en-US" sz="2000" dirty="0" err="1" smtClean="0"/>
              <a:t>RemoveUserFavorite</a:t>
            </a:r>
            <a:r>
              <a:rPr lang="en-US" sz="2000" dirty="0" smtClean="0"/>
              <a:t/>
            </a:r>
            <a:br>
              <a:rPr lang="en-US" sz="2000" dirty="0" smtClean="0"/>
            </a:br>
            <a:r>
              <a:rPr lang="en-US" sz="2000" dirty="0" smtClean="0"/>
              <a:t>* </a:t>
            </a:r>
            <a:r>
              <a:rPr lang="en-US" sz="2000" dirty="0" err="1" smtClean="0"/>
              <a:t>GetUserPantryById</a:t>
            </a:r>
            <a:r>
              <a:rPr lang="en-US" sz="2000" dirty="0" smtClean="0"/>
              <a:t/>
            </a:r>
            <a:br>
              <a:rPr lang="en-US" sz="2000" dirty="0" smtClean="0"/>
            </a:br>
            <a:r>
              <a:rPr lang="en-US" sz="2000" dirty="0" smtClean="0"/>
              <a:t>* </a:t>
            </a:r>
            <a:r>
              <a:rPr lang="en-US" sz="2000" dirty="0" err="1" smtClean="0"/>
              <a:t>AddToUserPantry</a:t>
            </a:r>
            <a:r>
              <a:rPr lang="en-US" sz="2000" dirty="0" smtClean="0"/>
              <a:t/>
            </a:r>
            <a:br>
              <a:rPr lang="en-US" sz="2000" dirty="0" smtClean="0"/>
            </a:br>
            <a:r>
              <a:rPr lang="en-US" sz="2000" dirty="0" smtClean="0"/>
              <a:t>* </a:t>
            </a:r>
            <a:r>
              <a:rPr lang="en-US" sz="2000" dirty="0" err="1" smtClean="0"/>
              <a:t>AddRecipe</a:t>
            </a:r>
            <a:r>
              <a:rPr lang="en-US" sz="2000" dirty="0" smtClean="0"/>
              <a:t/>
            </a:r>
            <a:br>
              <a:rPr lang="en-US" sz="2000" dirty="0" smtClean="0"/>
            </a:br>
            <a:r>
              <a:rPr lang="en-US" sz="2000" dirty="0" smtClean="0"/>
              <a:t>* </a:t>
            </a:r>
            <a:r>
              <a:rPr lang="en-US" sz="2000" dirty="0" err="1" smtClean="0"/>
              <a:t>DeleteRecipe</a:t>
            </a:r>
            <a:r>
              <a:rPr lang="en-US" sz="2000" dirty="0" smtClean="0"/>
              <a:t/>
            </a:r>
            <a:br>
              <a:rPr lang="en-US" sz="2000" dirty="0" smtClean="0"/>
            </a:br>
            <a:r>
              <a:rPr lang="en-US" sz="2000" dirty="0" smtClean="0"/>
              <a:t>* </a:t>
            </a:r>
            <a:r>
              <a:rPr lang="en-US" sz="2000" dirty="0" err="1" smtClean="0"/>
              <a:t>SearchRecipes</a:t>
            </a:r>
            <a:r>
              <a:rPr lang="en-US" sz="2000" dirty="0" smtClean="0"/>
              <a:t/>
            </a:r>
            <a:br>
              <a:rPr lang="en-US" sz="2000" dirty="0" smtClean="0"/>
            </a:br>
            <a:r>
              <a:rPr lang="en-US" sz="2000" dirty="0" smtClean="0"/>
              <a:t>* </a:t>
            </a:r>
            <a:r>
              <a:rPr lang="en-US" sz="2000" dirty="0" err="1" smtClean="0"/>
              <a:t>GetRecipeById</a:t>
            </a:r>
            <a:r>
              <a:rPr lang="en-US" sz="2000" dirty="0" smtClean="0"/>
              <a:t/>
            </a:r>
            <a:br>
              <a:rPr lang="en-US" sz="2000" dirty="0" smtClean="0"/>
            </a:br>
            <a:r>
              <a:rPr lang="en-US" sz="2000" dirty="0" smtClean="0"/>
              <a:t>* </a:t>
            </a:r>
            <a:r>
              <a:rPr lang="en-US" sz="2000" dirty="0" err="1" smtClean="0"/>
              <a:t>GetUserRecipesById</a:t>
            </a:r>
            <a:r>
              <a:rPr lang="en-US" sz="2000" dirty="0" smtClean="0"/>
              <a:t/>
            </a:r>
            <a:br>
              <a:rPr lang="en-US" sz="2000" dirty="0" smtClean="0"/>
            </a:br>
            <a:r>
              <a:rPr lang="en-US" sz="2000" dirty="0" smtClean="0"/>
              <a:t>* </a:t>
            </a:r>
            <a:r>
              <a:rPr lang="en-US" sz="2000" dirty="0" err="1" smtClean="0"/>
              <a:t>GetUserFavorites</a:t>
            </a:r>
            <a:endParaRPr lang="en-US" sz="2000" dirty="0"/>
          </a:p>
        </p:txBody>
      </p:sp>
    </p:spTree>
    <p:extLst>
      <p:ext uri="{BB962C8B-B14F-4D97-AF65-F5344CB8AC3E}">
        <p14:creationId xmlns:p14="http://schemas.microsoft.com/office/powerpoint/2010/main" val="2379160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a:t>
            </a:r>
            <a:endParaRPr lang="en-US" dirty="0"/>
          </a:p>
        </p:txBody>
      </p:sp>
    </p:spTree>
    <p:extLst>
      <p:ext uri="{BB962C8B-B14F-4D97-AF65-F5344CB8AC3E}">
        <p14:creationId xmlns:p14="http://schemas.microsoft.com/office/powerpoint/2010/main" val="1607867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Connection and communication between parts of the system</a:t>
            </a:r>
            <a:endParaRPr lang="en-US" dirty="0"/>
          </a:p>
        </p:txBody>
      </p:sp>
    </p:spTree>
    <p:extLst>
      <p:ext uri="{BB962C8B-B14F-4D97-AF65-F5344CB8AC3E}">
        <p14:creationId xmlns:p14="http://schemas.microsoft.com/office/powerpoint/2010/main" val="164128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36218"/>
            <a:ext cx="7772400" cy="1470025"/>
          </a:xfrm>
        </p:spPr>
        <p:txBody>
          <a:bodyPr>
            <a:noAutofit/>
          </a:bodyPr>
          <a:lstStyle/>
          <a:p>
            <a:pPr algn="l"/>
            <a:r>
              <a:rPr lang="en-US" sz="2000" dirty="0" err="1" smtClean="0"/>
              <a:t>Cookups.org</a:t>
            </a:r>
            <a:r>
              <a:rPr lang="en-US" sz="2000" dirty="0" smtClean="0"/>
              <a:t> has multiple backend modules that it works with, </a:t>
            </a:r>
            <a:r>
              <a:rPr lang="en-US" sz="2000" dirty="0" err="1" smtClean="0"/>
              <a:t>MergedAccessModule</a:t>
            </a:r>
            <a:r>
              <a:rPr lang="en-US" sz="2000" dirty="0" smtClean="0"/>
              <a:t>, </a:t>
            </a:r>
            <a:r>
              <a:rPr lang="en-US" sz="2000" dirty="0" err="1" smtClean="0"/>
              <a:t>YummlyModule</a:t>
            </a:r>
            <a:r>
              <a:rPr lang="en-US" sz="2000" dirty="0" smtClean="0"/>
              <a:t> and </a:t>
            </a:r>
            <a:r>
              <a:rPr lang="en-US" sz="2000" dirty="0" err="1" smtClean="0"/>
              <a:t>CookupsDBModule</a:t>
            </a:r>
            <a:r>
              <a:rPr lang="en-US" sz="2000" dirty="0" smtClean="0"/>
              <a:t>. </a:t>
            </a:r>
            <a:r>
              <a:rPr lang="en-US" sz="2000" dirty="0" smtClean="0"/>
              <a:t/>
            </a:r>
            <a:br>
              <a:rPr lang="en-US" sz="2000" dirty="0" smtClean="0"/>
            </a:br>
            <a:r>
              <a:rPr lang="en-US" sz="2000" dirty="0"/>
              <a:t/>
            </a:r>
            <a:br>
              <a:rPr lang="en-US" sz="2000" dirty="0"/>
            </a:br>
            <a:r>
              <a:rPr lang="en-US" sz="2000" dirty="0" smtClean="0"/>
              <a:t>The </a:t>
            </a:r>
            <a:r>
              <a:rPr lang="en-US" sz="2000" dirty="0" smtClean="0"/>
              <a:t>general design of </a:t>
            </a:r>
            <a:r>
              <a:rPr lang="en-US" sz="2000" dirty="0" err="1" smtClean="0"/>
              <a:t>Cookups.org</a:t>
            </a:r>
            <a:r>
              <a:rPr lang="en-US" sz="2000" dirty="0" smtClean="0"/>
              <a:t> is that our front end pages will communicate directly to with the </a:t>
            </a:r>
            <a:r>
              <a:rPr lang="en-US" sz="2000" dirty="0" err="1" smtClean="0"/>
              <a:t>MergedAccessModule</a:t>
            </a:r>
            <a:r>
              <a:rPr lang="en-US" sz="2000" dirty="0" smtClean="0"/>
              <a:t> which then uses both </a:t>
            </a:r>
            <a:r>
              <a:rPr lang="en-US" sz="2000" dirty="0" err="1" smtClean="0"/>
              <a:t>YummlyModule</a:t>
            </a:r>
            <a:r>
              <a:rPr lang="en-US" sz="2000" dirty="0" smtClean="0"/>
              <a:t> and </a:t>
            </a:r>
            <a:r>
              <a:rPr lang="en-US" sz="2000" dirty="0" err="1" smtClean="0"/>
              <a:t>CookupsDBModule</a:t>
            </a:r>
            <a:r>
              <a:rPr lang="en-US" sz="2000" dirty="0" smtClean="0"/>
              <a:t> to simultaneously work with our database and the </a:t>
            </a:r>
            <a:r>
              <a:rPr lang="en-US" sz="2000" dirty="0" err="1" smtClean="0"/>
              <a:t>Yummly</a:t>
            </a:r>
            <a:r>
              <a:rPr lang="en-US" sz="2000" dirty="0" smtClean="0"/>
              <a:t> API. The modules then return the data to the web pages and present them to a </a:t>
            </a:r>
            <a:r>
              <a:rPr lang="en-US" sz="2000" dirty="0" smtClean="0"/>
              <a:t/>
            </a:r>
            <a:br>
              <a:rPr lang="en-US" sz="2000" dirty="0" smtClean="0"/>
            </a:br>
            <a:r>
              <a:rPr lang="en-US" sz="2000" dirty="0"/>
              <a:t/>
            </a:r>
            <a:br>
              <a:rPr lang="en-US" sz="2000" dirty="0"/>
            </a:br>
            <a:r>
              <a:rPr lang="en-US" sz="2000" b="1" dirty="0"/>
              <a:t>Relationship to functional specification</a:t>
            </a:r>
            <a:br>
              <a:rPr lang="en-US" sz="2000" b="1" dirty="0"/>
            </a:br>
            <a:r>
              <a:rPr lang="en-US" sz="2000" dirty="0"/>
              <a:t/>
            </a:r>
            <a:br>
              <a:rPr lang="en-US" sz="2000" dirty="0"/>
            </a:br>
            <a:r>
              <a:rPr lang="en-US" sz="2000" dirty="0"/>
              <a:t>Our sitemap and pages are carefully drafted to fulfill all the functional specifications listed in functional specifications in assignment 3</a:t>
            </a:r>
            <a:endParaRPr lang="en-US" sz="2000" dirty="0" smtClean="0"/>
          </a:p>
        </p:txBody>
      </p:sp>
    </p:spTree>
    <p:extLst>
      <p:ext uri="{BB962C8B-B14F-4D97-AF65-F5344CB8AC3E}">
        <p14:creationId xmlns:p14="http://schemas.microsoft.com/office/powerpoint/2010/main" val="2379160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Implementation challenges</a:t>
            </a:r>
            <a:endParaRPr lang="en-US" dirty="0"/>
          </a:p>
        </p:txBody>
      </p:sp>
    </p:spTree>
    <p:extLst>
      <p:ext uri="{BB962C8B-B14F-4D97-AF65-F5344CB8AC3E}">
        <p14:creationId xmlns:p14="http://schemas.microsoft.com/office/powerpoint/2010/main" val="4098283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36218"/>
            <a:ext cx="7772400" cy="1470025"/>
          </a:xfrm>
        </p:spPr>
        <p:txBody>
          <a:bodyPr>
            <a:noAutofit/>
          </a:bodyPr>
          <a:lstStyle/>
          <a:p>
            <a:pPr algn="l"/>
            <a:r>
              <a:rPr lang="en-US" sz="2000" dirty="0" smtClean="0"/>
              <a:t>We have already started the implementation and the main challenges we see are in simultaneously querying our internal database and </a:t>
            </a:r>
            <a:r>
              <a:rPr lang="en-US" sz="2000" dirty="0" err="1" smtClean="0"/>
              <a:t>Yummly</a:t>
            </a:r>
            <a:r>
              <a:rPr lang="en-US" sz="2000" dirty="0" smtClean="0"/>
              <a:t> API, and then ranking the search results from the two databases. We also need to maintain member accounts, member's recipes and member's diet history. Also, we shall have blog posts, so we shall need our back-end and database to be fairly well designed and effective.</a:t>
            </a:r>
            <a:br>
              <a:rPr lang="en-US" sz="2000" dirty="0" smtClean="0"/>
            </a:br>
            <a:r>
              <a:rPr lang="en-US" sz="2000" dirty="0" smtClean="0"/>
              <a:t/>
            </a:r>
            <a:br>
              <a:rPr lang="en-US" sz="2000" dirty="0" smtClean="0"/>
            </a:br>
            <a:r>
              <a:rPr lang="en-US" sz="2000" dirty="0" smtClean="0"/>
              <a:t>In terms of front-end, we want to have a premium design and user-</a:t>
            </a:r>
            <a:r>
              <a:rPr lang="en-US" sz="2000" dirty="0" err="1" smtClean="0"/>
              <a:t>friedly</a:t>
            </a:r>
            <a:r>
              <a:rPr lang="en-US" sz="2000" dirty="0" smtClean="0"/>
              <a:t> interface, so we'll have to try a number of different design considerations.</a:t>
            </a:r>
          </a:p>
        </p:txBody>
      </p:sp>
    </p:spTree>
    <p:extLst>
      <p:ext uri="{BB962C8B-B14F-4D97-AF65-F5344CB8AC3E}">
        <p14:creationId xmlns:p14="http://schemas.microsoft.com/office/powerpoint/2010/main" val="3486339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Task Allocation</a:t>
            </a:r>
            <a:endParaRPr lang="en-US" dirty="0"/>
          </a:p>
        </p:txBody>
      </p:sp>
    </p:spTree>
    <p:extLst>
      <p:ext uri="{BB962C8B-B14F-4D97-AF65-F5344CB8AC3E}">
        <p14:creationId xmlns:p14="http://schemas.microsoft.com/office/powerpoint/2010/main" val="781022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US" sz="2000" b="1" dirty="0" smtClean="0"/>
              <a:t>Front </a:t>
            </a:r>
            <a:r>
              <a:rPr lang="en-US" sz="2000" b="1" dirty="0" smtClean="0"/>
              <a:t>End</a:t>
            </a:r>
            <a:r>
              <a:rPr lang="en-US" sz="2000" b="1" dirty="0" smtClean="0"/>
              <a:t>:  </a:t>
            </a:r>
            <a:r>
              <a:rPr lang="en-US" sz="2000" b="1" dirty="0" smtClean="0"/>
              <a:t/>
            </a:r>
            <a:br>
              <a:rPr lang="en-US" sz="2000" b="1" dirty="0" smtClean="0"/>
            </a:br>
            <a:r>
              <a:rPr lang="en-US" sz="2000" dirty="0" smtClean="0"/>
              <a:t/>
            </a:r>
            <a:br>
              <a:rPr lang="en-US" sz="2000" dirty="0" smtClean="0"/>
            </a:br>
            <a:r>
              <a:rPr lang="en-US" sz="2000" dirty="0" smtClean="0"/>
              <a:t>Albert &amp; Evan: </a:t>
            </a:r>
            <a:br>
              <a:rPr lang="en-US" sz="2000" dirty="0" smtClean="0"/>
            </a:br>
            <a:r>
              <a:rPr lang="en-US" sz="2000" dirty="0" smtClean="0"/>
              <a:t>* Create the base product for each of the web pages. Create and handle log in and sign up page to the site. </a:t>
            </a:r>
            <a:br>
              <a:rPr lang="en-US" sz="2000" dirty="0" smtClean="0"/>
            </a:br>
            <a:r>
              <a:rPr lang="en-US" sz="2000" dirty="0" smtClean="0"/>
              <a:t/>
            </a:r>
            <a:br>
              <a:rPr lang="en-US" sz="2000" dirty="0" smtClean="0"/>
            </a:br>
            <a:r>
              <a:rPr lang="en-US" sz="2000" dirty="0" smtClean="0"/>
              <a:t>Mina:</a:t>
            </a:r>
            <a:br>
              <a:rPr lang="en-US" sz="2000" dirty="0" smtClean="0"/>
            </a:br>
            <a:r>
              <a:rPr lang="en-US" sz="2000" dirty="0" smtClean="0"/>
              <a:t>* Implement bootstrap theming. Design form for searching recipes and to display web pages for individual recipes and recipe search results.</a:t>
            </a:r>
            <a:br>
              <a:rPr lang="en-US" sz="2000" dirty="0" smtClean="0"/>
            </a:br>
            <a:r>
              <a:rPr lang="en-US" sz="2000" dirty="0" smtClean="0"/>
              <a:t/>
            </a:r>
            <a:br>
              <a:rPr lang="en-US" sz="2000" dirty="0" smtClean="0"/>
            </a:br>
            <a:r>
              <a:rPr lang="en-US" sz="2000" dirty="0" smtClean="0"/>
              <a:t>Patrick: </a:t>
            </a:r>
            <a:br>
              <a:rPr lang="en-US" sz="2000" dirty="0" smtClean="0"/>
            </a:br>
            <a:r>
              <a:rPr lang="en-US" sz="2000" dirty="0" smtClean="0"/>
              <a:t>* Formatting established web pages</a:t>
            </a:r>
            <a:br>
              <a:rPr lang="en-US" sz="2000" dirty="0" smtClean="0"/>
            </a:br>
            <a:r>
              <a:rPr lang="en-US" sz="2000" dirty="0" smtClean="0"/>
              <a:t>* Handling fine styling to give a polished look and feel of the application</a:t>
            </a:r>
            <a:endParaRPr lang="en-US" sz="2000" dirty="0"/>
          </a:p>
        </p:txBody>
      </p:sp>
    </p:spTree>
    <p:extLst>
      <p:ext uri="{BB962C8B-B14F-4D97-AF65-F5344CB8AC3E}">
        <p14:creationId xmlns:p14="http://schemas.microsoft.com/office/powerpoint/2010/main" val="781022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41251"/>
            <a:ext cx="7772400" cy="1470025"/>
          </a:xfrm>
        </p:spPr>
        <p:txBody>
          <a:bodyPr>
            <a:noAutofit/>
          </a:bodyPr>
          <a:lstStyle/>
          <a:p>
            <a:pPr algn="l"/>
            <a:r>
              <a:rPr lang="en-US" sz="2000" b="1" dirty="0" smtClean="0"/>
              <a:t>Back </a:t>
            </a:r>
            <a:r>
              <a:rPr lang="en-US" sz="2000" b="1" dirty="0" smtClean="0"/>
              <a:t>End</a:t>
            </a:r>
            <a:r>
              <a:rPr lang="en-US" sz="2000" b="1" dirty="0" smtClean="0"/>
              <a:t>:</a:t>
            </a:r>
            <a:r>
              <a:rPr lang="en-US" sz="2000" b="1" dirty="0" smtClean="0"/>
              <a:t/>
            </a:r>
            <a:br>
              <a:rPr lang="en-US" sz="2000" b="1" dirty="0" smtClean="0"/>
            </a:br>
            <a:r>
              <a:rPr lang="en-US" sz="2000" dirty="0" smtClean="0"/>
              <a:t/>
            </a:r>
            <a:br>
              <a:rPr lang="en-US" sz="2000" dirty="0" smtClean="0"/>
            </a:br>
            <a:r>
              <a:rPr lang="en-US" sz="2000" dirty="0" smtClean="0"/>
              <a:t>Jon &amp; Isaac: </a:t>
            </a:r>
            <a:br>
              <a:rPr lang="en-US" sz="2000" dirty="0" smtClean="0"/>
            </a:br>
            <a:r>
              <a:rPr lang="en-US" sz="2000" dirty="0" smtClean="0"/>
              <a:t>* Designed the database  Database Backup, Database Access Module (</a:t>
            </a:r>
            <a:r>
              <a:rPr lang="en-US" sz="2000" dirty="0" err="1" smtClean="0"/>
              <a:t>CookupsDB</a:t>
            </a:r>
            <a:r>
              <a:rPr lang="en-US" sz="2000" dirty="0" smtClean="0"/>
              <a:t> module) </a:t>
            </a:r>
            <a:br>
              <a:rPr lang="en-US" sz="2000" dirty="0" smtClean="0"/>
            </a:br>
            <a:r>
              <a:rPr lang="en-US" sz="2000" dirty="0" smtClean="0"/>
              <a:t>* </a:t>
            </a:r>
            <a:r>
              <a:rPr lang="en-US" sz="2000" dirty="0" err="1" smtClean="0"/>
              <a:t>Synchronising</a:t>
            </a:r>
            <a:r>
              <a:rPr lang="en-US" sz="2000" dirty="0" smtClean="0"/>
              <a:t> search between </a:t>
            </a:r>
            <a:r>
              <a:rPr lang="en-US" sz="2000" dirty="0" err="1" smtClean="0"/>
              <a:t>yummly</a:t>
            </a:r>
            <a:r>
              <a:rPr lang="en-US" sz="2000" dirty="0" smtClean="0"/>
              <a:t> and our database (</a:t>
            </a:r>
            <a:r>
              <a:rPr lang="en-US" sz="2000" dirty="0" err="1" smtClean="0"/>
              <a:t>MergedAccess</a:t>
            </a:r>
            <a:r>
              <a:rPr lang="en-US" sz="2000" dirty="0" smtClean="0"/>
              <a:t> Module)</a:t>
            </a:r>
            <a:br>
              <a:rPr lang="en-US" sz="2000" dirty="0" smtClean="0"/>
            </a:br>
            <a:r>
              <a:rPr lang="en-US" sz="2000" dirty="0" smtClean="0"/>
              <a:t>   </a:t>
            </a:r>
            <a:br>
              <a:rPr lang="en-US" sz="2000" dirty="0" smtClean="0"/>
            </a:br>
            <a:r>
              <a:rPr lang="en-US" sz="2000" dirty="0" smtClean="0"/>
              <a:t>Mina:</a:t>
            </a:r>
            <a:br>
              <a:rPr lang="en-US" sz="2000" dirty="0" smtClean="0"/>
            </a:br>
            <a:r>
              <a:rPr lang="en-US" sz="2000" dirty="0" smtClean="0"/>
              <a:t>* Send query parameters to </a:t>
            </a:r>
            <a:r>
              <a:rPr lang="en-US" sz="2000" dirty="0" err="1" smtClean="0"/>
              <a:t>yummly</a:t>
            </a:r>
            <a:r>
              <a:rPr lang="en-US" sz="2000" dirty="0" smtClean="0"/>
              <a:t> </a:t>
            </a:r>
            <a:r>
              <a:rPr lang="en-US" sz="2000" dirty="0" err="1" smtClean="0"/>
              <a:t>api</a:t>
            </a:r>
            <a:r>
              <a:rPr lang="en-US" sz="2000" dirty="0" smtClean="0"/>
              <a:t> and handle the search </a:t>
            </a:r>
            <a:r>
              <a:rPr lang="en-US" sz="2000" dirty="0" err="1" smtClean="0"/>
              <a:t>results.Design</a:t>
            </a:r>
            <a:r>
              <a:rPr lang="en-US" sz="2000" dirty="0" smtClean="0"/>
              <a:t> the portion of the backend regarding </a:t>
            </a:r>
            <a:r>
              <a:rPr lang="en-US" sz="2000" dirty="0" err="1" smtClean="0"/>
              <a:t>yummly</a:t>
            </a:r>
            <a:r>
              <a:rPr lang="en-US" sz="2000" dirty="0" smtClean="0"/>
              <a:t> calls(</a:t>
            </a:r>
            <a:r>
              <a:rPr lang="en-US" sz="2000" dirty="0" err="1" smtClean="0"/>
              <a:t>YummlyModule</a:t>
            </a:r>
            <a:r>
              <a:rPr lang="en-US" sz="2000" dirty="0" smtClean="0"/>
              <a:t>)</a:t>
            </a:r>
            <a:br>
              <a:rPr lang="en-US" sz="2000" dirty="0" smtClean="0"/>
            </a:br>
            <a:r>
              <a:rPr lang="en-US" sz="2000" dirty="0" smtClean="0"/>
              <a:t>* Handle the front-end and back-end portion concerned with recipe search in </a:t>
            </a:r>
            <a:r>
              <a:rPr lang="en-US" sz="2000" dirty="0" err="1" smtClean="0"/>
              <a:t>Yummly</a:t>
            </a:r>
            <a:r>
              <a:rPr lang="en-US" sz="2000" dirty="0" smtClean="0"/>
              <a:t> API and display the search form and results on the front-end. </a:t>
            </a:r>
            <a:br>
              <a:rPr lang="en-US" sz="2000" dirty="0" smtClean="0"/>
            </a:br>
            <a:r>
              <a:rPr lang="en-US" sz="2000" dirty="0" smtClean="0"/>
              <a:t/>
            </a:r>
            <a:br>
              <a:rPr lang="en-US" sz="2000" dirty="0" smtClean="0"/>
            </a:br>
            <a:r>
              <a:rPr lang="en-US" sz="2000" dirty="0" smtClean="0"/>
              <a:t>**Server Configuration: ** </a:t>
            </a:r>
            <a:br>
              <a:rPr lang="en-US" sz="2000" dirty="0" smtClean="0"/>
            </a:br>
            <a:r>
              <a:rPr lang="en-US" sz="2000" dirty="0" smtClean="0"/>
              <a:t>Gabriel: </a:t>
            </a:r>
            <a:br>
              <a:rPr lang="en-US" sz="2000" dirty="0" smtClean="0"/>
            </a:br>
            <a:r>
              <a:rPr lang="en-US" sz="2000" dirty="0" smtClean="0"/>
              <a:t>* Handling the domain name and the requests that come into the domain</a:t>
            </a:r>
            <a:endParaRPr lang="en-US" sz="2000" dirty="0"/>
          </a:p>
        </p:txBody>
      </p:sp>
    </p:spTree>
    <p:extLst>
      <p:ext uri="{BB962C8B-B14F-4D97-AF65-F5344CB8AC3E}">
        <p14:creationId xmlns:p14="http://schemas.microsoft.com/office/powerpoint/2010/main" val="93576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Overview and architecture</a:t>
            </a:r>
            <a:endParaRPr lang="en-US" dirty="0"/>
          </a:p>
        </p:txBody>
      </p:sp>
    </p:spTree>
    <p:extLst>
      <p:ext uri="{BB962C8B-B14F-4D97-AF65-F5344CB8AC3E}">
        <p14:creationId xmlns:p14="http://schemas.microsoft.com/office/powerpoint/2010/main" val="2592383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41251"/>
            <a:ext cx="7772400" cy="1470025"/>
          </a:xfrm>
        </p:spPr>
        <p:txBody>
          <a:bodyPr>
            <a:noAutofit/>
          </a:bodyPr>
          <a:lstStyle/>
          <a:p>
            <a:pPr algn="l"/>
            <a:r>
              <a:rPr lang="en-US" sz="2000" dirty="0" smtClean="0"/>
              <a:t>The application a node application using the express framework. Our database is using </a:t>
            </a:r>
            <a:r>
              <a:rPr lang="en-US" sz="2000" dirty="0" err="1" smtClean="0"/>
              <a:t>postgreSQL</a:t>
            </a:r>
            <a:r>
              <a:rPr lang="en-US" sz="2000" dirty="0" smtClean="0"/>
              <a:t>. We will be using our database for storing recipes added by users and user information. For non-stored recipes we are using the </a:t>
            </a:r>
            <a:r>
              <a:rPr lang="en-US" sz="2000" dirty="0" err="1" smtClean="0"/>
              <a:t>Yummly</a:t>
            </a:r>
            <a:r>
              <a:rPr lang="en-US" sz="2000" dirty="0" smtClean="0"/>
              <a:t> API. Our front end pages will make one call to the </a:t>
            </a:r>
            <a:r>
              <a:rPr lang="en-US" sz="2000" dirty="0" err="1" smtClean="0"/>
              <a:t>MergedAccessModule</a:t>
            </a:r>
            <a:r>
              <a:rPr lang="en-US" sz="2000" dirty="0" smtClean="0"/>
              <a:t> and that will simultaneously search our database and the </a:t>
            </a:r>
            <a:r>
              <a:rPr lang="en-US" sz="2000" dirty="0" err="1" smtClean="0"/>
              <a:t>Yummly</a:t>
            </a:r>
            <a:r>
              <a:rPr lang="en-US" sz="2000" dirty="0" smtClean="0"/>
              <a:t> Database returning results. </a:t>
            </a:r>
            <a:br>
              <a:rPr lang="en-US" sz="2000" dirty="0" smtClean="0"/>
            </a:br>
            <a:endParaRPr lang="en-US" sz="2000" dirty="0"/>
          </a:p>
        </p:txBody>
      </p:sp>
    </p:spTree>
    <p:extLst>
      <p:ext uri="{BB962C8B-B14F-4D97-AF65-F5344CB8AC3E}">
        <p14:creationId xmlns:p14="http://schemas.microsoft.com/office/powerpoint/2010/main" val="290973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a:t>
            </a:r>
            <a:endParaRPr lang="en-US" dirty="0"/>
          </a:p>
        </p:txBody>
      </p:sp>
    </p:spTree>
    <p:extLst>
      <p:ext uri="{BB962C8B-B14F-4D97-AF65-F5344CB8AC3E}">
        <p14:creationId xmlns:p14="http://schemas.microsoft.com/office/powerpoint/2010/main" val="84596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49479"/>
            <a:ext cx="7772400" cy="1470025"/>
          </a:xfrm>
        </p:spPr>
        <p:txBody>
          <a:bodyPr>
            <a:noAutofit/>
          </a:bodyPr>
          <a:lstStyle/>
          <a:p>
            <a:pPr algn="l"/>
            <a:r>
              <a:rPr lang="en-US" sz="2000" dirty="0"/>
              <a:t>Think of </a:t>
            </a:r>
            <a:r>
              <a:rPr lang="en-US" sz="2000" dirty="0" err="1"/>
              <a:t>Cookups</a:t>
            </a:r>
            <a:r>
              <a:rPr lang="en-US" sz="2000" dirty="0"/>
              <a:t> as the "Google for Recipes"! </a:t>
            </a:r>
            <a:r>
              <a:rPr lang="en-US" sz="2000" dirty="0" err="1"/>
              <a:t>Cookups</a:t>
            </a:r>
            <a:r>
              <a:rPr lang="en-US" sz="2000" dirty="0"/>
              <a:t> allows you to search for recipes based on your available ingredients. </a:t>
            </a:r>
            <a:r>
              <a:rPr lang="en-US" sz="2000" dirty="0" err="1"/>
              <a:t>CookUps</a:t>
            </a:r>
            <a:r>
              <a:rPr lang="en-US" sz="2000" dirty="0"/>
              <a:t> generates recipes for your ingredients and other preferences, such as calorie count, preparation time, preferred cuisine, dietary restrictions and food allergies. Once a recipe is found </a:t>
            </a:r>
            <a:r>
              <a:rPr lang="en-US" sz="2000" dirty="0" err="1"/>
              <a:t>CookUps</a:t>
            </a:r>
            <a:r>
              <a:rPr lang="en-US" sz="2000" dirty="0"/>
              <a:t> will make a shopping cart for you of needed ingredients. If you have everything, great; if not, our shopping cart makes it easy to run to the store and pick up missing ingredients. We give our users convenience, tasty food and fitness under one roof. </a:t>
            </a:r>
            <a:br>
              <a:rPr lang="en-US" sz="2000" dirty="0"/>
            </a:br>
            <a:r>
              <a:rPr lang="en-US" sz="2000" dirty="0"/>
              <a:t/>
            </a:r>
            <a:br>
              <a:rPr lang="en-US" sz="2000" dirty="0"/>
            </a:br>
            <a:r>
              <a:rPr lang="en-US" sz="2000" dirty="0" err="1"/>
              <a:t>CookUps</a:t>
            </a:r>
            <a:r>
              <a:rPr lang="en-US" sz="2000" dirty="0"/>
              <a:t> also allows members to add their recipes to </a:t>
            </a:r>
            <a:r>
              <a:rPr lang="en-US" sz="2000" dirty="0" err="1"/>
              <a:t>CookUps</a:t>
            </a:r>
            <a:r>
              <a:rPr lang="en-US" sz="2000" dirty="0"/>
              <a:t> database or to their private recipe diaries so that members may maintain their own cookbooks online and also search for recipes that </a:t>
            </a:r>
            <a:r>
              <a:rPr lang="en-US" sz="2000" dirty="0" err="1"/>
              <a:t>CookUps</a:t>
            </a:r>
            <a:r>
              <a:rPr lang="en-US" sz="2000" dirty="0"/>
              <a:t> members have uploaded. </a:t>
            </a:r>
            <a:r>
              <a:rPr lang="en-US" sz="2000" dirty="0" err="1"/>
              <a:t>Cookups</a:t>
            </a:r>
            <a:r>
              <a:rPr lang="en-US" sz="2000" dirty="0"/>
              <a:t> makes cooking fun by adding a social component to cooking as our members may add, share, rate and recommend recipes on </a:t>
            </a:r>
            <a:r>
              <a:rPr lang="en-US" sz="2000" dirty="0" err="1"/>
              <a:t>Cookups</a:t>
            </a:r>
            <a:r>
              <a:rPr lang="en-US" sz="2000" dirty="0"/>
              <a:t> and talk about cooking tips on our forums. </a:t>
            </a:r>
            <a:r>
              <a:rPr lang="en-US" sz="2000" dirty="0" err="1"/>
              <a:t>Cookups</a:t>
            </a:r>
            <a:r>
              <a:rPr lang="en-US" sz="2000" dirty="0"/>
              <a:t>’ membership makes </a:t>
            </a:r>
            <a:r>
              <a:rPr lang="en-US" sz="2000" dirty="0" err="1"/>
              <a:t>CookUps</a:t>
            </a:r>
            <a:r>
              <a:rPr lang="en-US" sz="2000" dirty="0"/>
              <a:t> highly personalized as members can keep track of food they have cooked in past and bookmark their </a:t>
            </a:r>
            <a:r>
              <a:rPr lang="en-US" sz="2000" dirty="0" err="1"/>
              <a:t>favourite</a:t>
            </a:r>
            <a:r>
              <a:rPr lang="en-US" sz="2000" dirty="0"/>
              <a:t> recipes. </a:t>
            </a:r>
          </a:p>
        </p:txBody>
      </p:sp>
    </p:spTree>
    <p:extLst>
      <p:ext uri="{BB962C8B-B14F-4D97-AF65-F5344CB8AC3E}">
        <p14:creationId xmlns:p14="http://schemas.microsoft.com/office/powerpoint/2010/main" val="84596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Site Flow</a:t>
            </a:r>
          </a:p>
        </p:txBody>
      </p:sp>
    </p:spTree>
    <p:extLst>
      <p:ext uri="{BB962C8B-B14F-4D97-AF65-F5344CB8AC3E}">
        <p14:creationId xmlns:p14="http://schemas.microsoft.com/office/powerpoint/2010/main" val="84596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4" name="Picture 3" descr="sitemap.png"/>
          <p:cNvPicPr>
            <a:picLocks noChangeAspect="1"/>
          </p:cNvPicPr>
          <p:nvPr/>
        </p:nvPicPr>
        <p:blipFill rotWithShape="1">
          <a:blip r:embed="rId2">
            <a:extLst>
              <a:ext uri="{28A0092B-C50C-407E-A947-70E740481C1C}">
                <a14:useLocalDpi xmlns:a14="http://schemas.microsoft.com/office/drawing/2010/main" val="0"/>
              </a:ext>
            </a:extLst>
          </a:blip>
          <a:srcRect l="17052" r="12874" b="76038"/>
          <a:stretch/>
        </p:blipFill>
        <p:spPr>
          <a:xfrm>
            <a:off x="1923583" y="1755349"/>
            <a:ext cx="4967050" cy="2894459"/>
          </a:xfrm>
          <a:prstGeom prst="rect">
            <a:avLst/>
          </a:prstGeom>
        </p:spPr>
      </p:pic>
    </p:spTree>
    <p:extLst>
      <p:ext uri="{BB962C8B-B14F-4D97-AF65-F5344CB8AC3E}">
        <p14:creationId xmlns:p14="http://schemas.microsoft.com/office/powerpoint/2010/main" val="370226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5" name="Picture 4" descr="sitemap.png"/>
          <p:cNvPicPr>
            <a:picLocks noChangeAspect="1"/>
          </p:cNvPicPr>
          <p:nvPr/>
        </p:nvPicPr>
        <p:blipFill rotWithShape="1">
          <a:blip r:embed="rId2">
            <a:extLst>
              <a:ext uri="{28A0092B-C50C-407E-A947-70E740481C1C}">
                <a14:useLocalDpi xmlns:a14="http://schemas.microsoft.com/office/drawing/2010/main" val="0"/>
              </a:ext>
            </a:extLst>
          </a:blip>
          <a:srcRect t="24779"/>
          <a:stretch/>
        </p:blipFill>
        <p:spPr>
          <a:xfrm rot="16200000">
            <a:off x="1146442" y="-1016820"/>
            <a:ext cx="6941780" cy="8898504"/>
          </a:xfrm>
          <a:prstGeom prst="rect">
            <a:avLst/>
          </a:prstGeom>
        </p:spPr>
      </p:pic>
    </p:spTree>
    <p:extLst>
      <p:ext uri="{BB962C8B-B14F-4D97-AF65-F5344CB8AC3E}">
        <p14:creationId xmlns:p14="http://schemas.microsoft.com/office/powerpoint/2010/main" val="381570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Libraries, Frameworks, APIs and Modules</a:t>
            </a:r>
            <a:endParaRPr lang="en-US" dirty="0"/>
          </a:p>
        </p:txBody>
      </p:sp>
    </p:spTree>
    <p:extLst>
      <p:ext uri="{BB962C8B-B14F-4D97-AF65-F5344CB8AC3E}">
        <p14:creationId xmlns:p14="http://schemas.microsoft.com/office/powerpoint/2010/main" val="84596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6395" y="2466556"/>
            <a:ext cx="8315799" cy="1470025"/>
          </a:xfrm>
        </p:spPr>
        <p:txBody>
          <a:bodyPr>
            <a:noAutofit/>
          </a:bodyPr>
          <a:lstStyle/>
          <a:p>
            <a:pPr algn="l"/>
            <a:r>
              <a:rPr lang="en-US" sz="2000" dirty="0" smtClean="0"/>
              <a:t>1. Node Modules:</a:t>
            </a:r>
            <a:br>
              <a:rPr lang="en-US" sz="2000" dirty="0" smtClean="0"/>
            </a:br>
            <a:r>
              <a:rPr lang="en-US" sz="2000" dirty="0" smtClean="0"/>
              <a:t>	</a:t>
            </a:r>
            <a:br>
              <a:rPr lang="en-US" sz="2000" dirty="0" smtClean="0"/>
            </a:br>
            <a:r>
              <a:rPr lang="en-US" sz="2000" dirty="0" smtClean="0"/>
              <a:t>* body parser - </a:t>
            </a:r>
            <a:r>
              <a:rPr lang="en-US" sz="2000" dirty="0" err="1" smtClean="0"/>
              <a:t>Node.js</a:t>
            </a:r>
            <a:r>
              <a:rPr lang="en-US" sz="2000" dirty="0" smtClean="0"/>
              <a:t> body parsing middleware  	</a:t>
            </a:r>
            <a:br>
              <a:rPr lang="en-US" sz="2000" dirty="0" smtClean="0"/>
            </a:br>
            <a:r>
              <a:rPr lang="en-US" sz="2000" dirty="0" smtClean="0"/>
              <a:t>* connect-flash - Allow for an action/event to occur without having to reload a page</a:t>
            </a:r>
            <a:br>
              <a:rPr lang="en-US" sz="2000" dirty="0" smtClean="0"/>
            </a:br>
            <a:r>
              <a:rPr lang="en-US" sz="2000" dirty="0" smtClean="0"/>
              <a:t>* cookie-parser - Parse cookie header and populate </a:t>
            </a:r>
            <a:r>
              <a:rPr lang="en-US" sz="2000" dirty="0" err="1" smtClean="0"/>
              <a:t>req.cookies</a:t>
            </a:r>
            <a:r>
              <a:rPr lang="en-US" sz="2000" dirty="0" smtClean="0"/>
              <a:t> with an object keyed by the cookie names</a:t>
            </a:r>
            <a:br>
              <a:rPr lang="en-US" sz="2000" dirty="0" smtClean="0"/>
            </a:br>
            <a:r>
              <a:rPr lang="en-US" sz="2000" dirty="0" smtClean="0"/>
              <a:t>* debug - Node’s core debugging technique</a:t>
            </a:r>
            <a:br>
              <a:rPr lang="en-US" sz="2000" dirty="0" smtClean="0"/>
            </a:br>
            <a:r>
              <a:rPr lang="en-US" sz="2000" dirty="0" smtClean="0"/>
              <a:t>* </a:t>
            </a:r>
            <a:r>
              <a:rPr lang="en-US" sz="2000" dirty="0" err="1" smtClean="0"/>
              <a:t>ejs</a:t>
            </a:r>
            <a:r>
              <a:rPr lang="en-US" sz="2000" dirty="0" smtClean="0"/>
              <a:t> - Embedded JavaScript template</a:t>
            </a:r>
            <a:br>
              <a:rPr lang="en-US" sz="2000" dirty="0" smtClean="0"/>
            </a:br>
            <a:r>
              <a:rPr lang="en-US" sz="2000" dirty="0" smtClean="0"/>
              <a:t>* express-session - Allow for sessions to occur / saved on cookie    </a:t>
            </a:r>
            <a:br>
              <a:rPr lang="en-US" sz="2000" dirty="0" smtClean="0"/>
            </a:br>
            <a:r>
              <a:rPr lang="en-US" sz="2000" dirty="0" smtClean="0"/>
              <a:t>  * </a:t>
            </a:r>
            <a:r>
              <a:rPr lang="en-US" sz="2000" dirty="0" err="1" smtClean="0"/>
              <a:t>morgan</a:t>
            </a:r>
            <a:r>
              <a:rPr lang="en-US" sz="2000" dirty="0" smtClean="0"/>
              <a:t> - Http request logger middleware for node</a:t>
            </a:r>
            <a:br>
              <a:rPr lang="en-US" sz="2000" dirty="0" smtClean="0"/>
            </a:br>
            <a:r>
              <a:rPr lang="en-US" sz="2000" dirty="0" smtClean="0"/>
              <a:t>* request</a:t>
            </a:r>
            <a:r>
              <a:rPr lang="en-US" sz="2000" dirty="0"/>
              <a:t> </a:t>
            </a:r>
            <a:r>
              <a:rPr lang="en-US" sz="2000" dirty="0" smtClean="0"/>
              <a:t>- Designed to be the simplest way possible to make http calls. It supports HTTPS follows redirects by default.</a:t>
            </a:r>
            <a:br>
              <a:rPr lang="en-US" sz="2000" dirty="0" smtClean="0"/>
            </a:br>
            <a:r>
              <a:rPr lang="en-US" sz="2000" dirty="0" smtClean="0"/>
              <a:t>* server-favicon - </a:t>
            </a:r>
            <a:r>
              <a:rPr lang="en-US" sz="2000" dirty="0" err="1" smtClean="0"/>
              <a:t>Node.js</a:t>
            </a:r>
            <a:r>
              <a:rPr lang="en-US" sz="2000" dirty="0" smtClean="0"/>
              <a:t> middleware for serving a favicon</a:t>
            </a:r>
            <a:br>
              <a:rPr lang="en-US" sz="2000" dirty="0" smtClean="0"/>
            </a:br>
            <a:r>
              <a:rPr lang="en-US" sz="2000" dirty="0" smtClean="0"/>
              <a:t>* stylus - Robust, expressive, and feature rich CSS superset</a:t>
            </a:r>
            <a:br>
              <a:rPr lang="en-US" sz="2000" dirty="0" smtClean="0"/>
            </a:br>
            <a:r>
              <a:rPr lang="en-US" sz="2000" dirty="0" smtClean="0"/>
              <a:t>* </a:t>
            </a:r>
            <a:r>
              <a:rPr lang="en-US" sz="2000" dirty="0" err="1" smtClean="0"/>
              <a:t>postgres</a:t>
            </a:r>
            <a:r>
              <a:rPr lang="en-US" sz="2000" dirty="0" smtClean="0"/>
              <a:t> - </a:t>
            </a:r>
            <a:r>
              <a:rPr lang="en-US" sz="2000" dirty="0" err="1" smtClean="0"/>
              <a:t>Node.js</a:t>
            </a:r>
            <a:r>
              <a:rPr lang="en-US" sz="2000" dirty="0" smtClean="0"/>
              <a:t> module for </a:t>
            </a:r>
            <a:r>
              <a:rPr lang="en-US" sz="2000" dirty="0" err="1" smtClean="0"/>
              <a:t>postgreSQL</a:t>
            </a:r>
            <a:r>
              <a:rPr lang="en-US" sz="2000" dirty="0" smtClean="0"/>
              <a:t> access</a:t>
            </a:r>
            <a:endParaRPr lang="en-US" sz="2000" dirty="0"/>
          </a:p>
        </p:txBody>
      </p:sp>
    </p:spTree>
    <p:extLst>
      <p:ext uri="{BB962C8B-B14F-4D97-AF65-F5344CB8AC3E}">
        <p14:creationId xmlns:p14="http://schemas.microsoft.com/office/powerpoint/2010/main" val="84596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0437"/>
            <a:ext cx="7772400" cy="4481742"/>
          </a:xfrm>
        </p:spPr>
        <p:txBody>
          <a:bodyPr>
            <a:normAutofit fontScale="90000"/>
          </a:bodyPr>
          <a:lstStyle/>
          <a:p>
            <a:pPr algn="l"/>
            <a:r>
              <a:rPr lang="en-US" sz="2000" dirty="0" smtClean="0"/>
              <a:t>2. </a:t>
            </a:r>
            <a:r>
              <a:rPr lang="en-US" sz="2000" dirty="0" err="1" smtClean="0"/>
              <a:t>PostgreSQL</a:t>
            </a:r>
            <a:r>
              <a:rPr lang="en-US" sz="2000" dirty="0" smtClean="0"/>
              <a:t> Library</a:t>
            </a:r>
            <a:br>
              <a:rPr lang="en-US" sz="2000" dirty="0" smtClean="0"/>
            </a:br>
            <a:r>
              <a:rPr lang="en-US" sz="2000" dirty="0"/>
              <a:t/>
            </a:r>
            <a:br>
              <a:rPr lang="en-US" sz="2000" dirty="0"/>
            </a:br>
            <a:r>
              <a:rPr lang="en-US" sz="2000" dirty="0" smtClean="0"/>
              <a:t>* To store information about user information,</a:t>
            </a:r>
            <a:br>
              <a:rPr lang="en-US" sz="2000" dirty="0" smtClean="0"/>
            </a:br>
            <a:r>
              <a:rPr lang="en-US" sz="2000" dirty="0" smtClean="0"/>
              <a:t>* To store recipes that are being uploaded by users that have signed up on the </a:t>
            </a:r>
            <a:r>
              <a:rPr lang="en-US" sz="2000" dirty="0" err="1" smtClean="0"/>
              <a:t>cookups</a:t>
            </a:r>
            <a:r>
              <a:rPr lang="en-US" sz="2000" dirty="0" smtClean="0"/>
              <a:t> website,</a:t>
            </a:r>
            <a:br>
              <a:rPr lang="en-US" sz="2000" dirty="0" smtClean="0"/>
            </a:br>
            <a:r>
              <a:rPr lang="en-US" sz="2000" dirty="0" smtClean="0"/>
              <a:t>* To search for recipes,</a:t>
            </a:r>
            <a:br>
              <a:rPr lang="en-US" sz="2000" dirty="0" smtClean="0"/>
            </a:br>
            <a:r>
              <a:rPr lang="en-US" sz="2000" dirty="0" smtClean="0"/>
              <a:t>* Our database contains four tables, which are used to handle user accounts, user recipes, and user pantries.</a:t>
            </a:r>
            <a:br>
              <a:rPr lang="en-US" sz="2000" dirty="0" smtClean="0"/>
            </a:br>
            <a:r>
              <a:rPr lang="en-US" sz="2000" dirty="0" smtClean="0"/>
              <a:t/>
            </a:r>
            <a:br>
              <a:rPr lang="en-US" sz="2000" dirty="0" smtClean="0"/>
            </a:br>
            <a:r>
              <a:rPr lang="en-US" sz="2000" dirty="0" smtClean="0"/>
              <a:t>3. Express web development framework</a:t>
            </a:r>
            <a:br>
              <a:rPr lang="en-US" sz="2000" dirty="0" smtClean="0"/>
            </a:br>
            <a:r>
              <a:rPr lang="en-US" sz="2000" dirty="0" smtClean="0"/>
              <a:t/>
            </a:r>
            <a:br>
              <a:rPr lang="en-US" sz="2000" dirty="0" smtClean="0"/>
            </a:br>
            <a:r>
              <a:rPr lang="en-US" sz="2000" dirty="0" smtClean="0"/>
              <a:t>4. Bootstrap (HTML, CSS and JS framework)</a:t>
            </a:r>
            <a:br>
              <a:rPr lang="en-US" sz="2000" dirty="0" smtClean="0"/>
            </a:br>
            <a:r>
              <a:rPr lang="en-US" sz="2000" dirty="0"/>
              <a:t/>
            </a:r>
            <a:br>
              <a:rPr lang="en-US" sz="2000" dirty="0"/>
            </a:br>
            <a:r>
              <a:rPr lang="en-US" sz="2000" dirty="0" smtClean="0"/>
              <a:t>5. </a:t>
            </a:r>
            <a:r>
              <a:rPr lang="en-US" sz="2000" dirty="0" err="1" smtClean="0"/>
              <a:t>jQuery</a:t>
            </a:r>
            <a:r>
              <a:rPr lang="en-US" sz="2000" dirty="0" smtClean="0"/>
              <a:t> - </a:t>
            </a:r>
            <a:r>
              <a:rPr lang="en-US" sz="2000" dirty="0" err="1" smtClean="0"/>
              <a:t>javascript</a:t>
            </a:r>
            <a:r>
              <a:rPr lang="en-US" sz="2000" dirty="0" smtClean="0"/>
              <a:t> library</a:t>
            </a:r>
            <a:br>
              <a:rPr lang="en-US" sz="2000" dirty="0" smtClean="0"/>
            </a:br>
            <a:r>
              <a:rPr lang="en-US" sz="2000" dirty="0"/>
              <a:t/>
            </a:r>
            <a:br>
              <a:rPr lang="en-US" sz="2000" dirty="0"/>
            </a:br>
            <a:r>
              <a:rPr lang="en-US" sz="2000" dirty="0" smtClean="0"/>
              <a:t>6. </a:t>
            </a:r>
            <a:r>
              <a:rPr lang="en-US" sz="2000" dirty="0" err="1" smtClean="0"/>
              <a:t>Yummly</a:t>
            </a:r>
            <a:r>
              <a:rPr lang="en-US" sz="2000" dirty="0" smtClean="0"/>
              <a:t> API</a:t>
            </a:r>
            <a:br>
              <a:rPr lang="en-US" sz="2000" dirty="0" smtClean="0"/>
            </a:br>
            <a:r>
              <a:rPr lang="en-US" sz="2000" dirty="0"/>
              <a:t/>
            </a:r>
            <a:br>
              <a:rPr lang="en-US" sz="2000" dirty="0"/>
            </a:br>
            <a:r>
              <a:rPr lang="en-US" sz="2000" dirty="0" smtClean="0"/>
              <a:t>7. AJAX</a:t>
            </a:r>
            <a:endParaRPr lang="en-US" sz="2000" dirty="0"/>
          </a:p>
        </p:txBody>
      </p:sp>
    </p:spTree>
    <p:extLst>
      <p:ext uri="{BB962C8B-B14F-4D97-AF65-F5344CB8AC3E}">
        <p14:creationId xmlns:p14="http://schemas.microsoft.com/office/powerpoint/2010/main" val="845960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43</TotalTime>
  <Words>341</Words>
  <Application>Microsoft Macintosh PowerPoint</Application>
  <PresentationFormat>On-screen Show (4:3)</PresentationFormat>
  <Paragraphs>27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CookUps Design Specifications by Team Cinnamon Crickets</vt:lpstr>
      <vt:lpstr>Summary</vt:lpstr>
      <vt:lpstr>Think of Cookups as the "Google for Recipes"! Cookups allows you to search for recipes based on your available ingredients. CookUps generates recipes for your ingredients and other preferences, such as calorie count, preparation time, preferred cuisine, dietary restrictions and food allergies. Once a recipe is found CookUps will make a shopping cart for you of needed ingredients. If you have everything, great; if not, our shopping cart makes it easy to run to the store and pick up missing ingredients. We give our users convenience, tasty food and fitness under one roof.   CookUps also allows members to add their recipes to CookUps database or to their private recipe diaries so that members may maintain their own cookbooks online and also search for recipes that CookUps members have uploaded. Cookups makes cooking fun by adding a social component to cooking as our members may add, share, rate and recommend recipes on Cookups and talk about cooking tips on our forums. Cookups’ membership makes CookUps highly personalized as members can keep track of food they have cooked in past and bookmark their favourite recipes. </vt:lpstr>
      <vt:lpstr>Site Flow</vt:lpstr>
      <vt:lpstr>PowerPoint Presentation</vt:lpstr>
      <vt:lpstr>PowerPoint Presentation</vt:lpstr>
      <vt:lpstr>Libraries, Frameworks, APIs and Modules</vt:lpstr>
      <vt:lpstr>1. Node Modules:   * body parser - Node.js body parsing middleware    * connect-flash - Allow for an action/event to occur without having to reload a page * cookie-parser - Parse cookie header and populate req.cookies with an object keyed by the cookie names * debug - Node’s core debugging technique * ejs - Embedded JavaScript template * express-session - Allow for sessions to occur / saved on cookie       * morgan - Http request logger middleware for node * request - Designed to be the simplest way possible to make http calls. It supports HTTPS follows redirects by default. * server-favicon - Node.js middleware for serving a favicon * stylus - Robust, expressive, and feature rich CSS superset * postgres - Node.js module for postgreSQL access</vt:lpstr>
      <vt:lpstr>2. PostgreSQL Library  * To store information about user information, * To store recipes that are being uploaded by users that have signed up on the cookups website, * To search for recipes, * Our database contains four tables, which are used to handle user accounts, user recipes, and user pantries.  3. Express web development framework  4. Bootstrap (HTML, CSS and JS framework)  5. jQuery - javascript library  6. Yummly API  7. AJAX</vt:lpstr>
      <vt:lpstr>Individual components</vt:lpstr>
      <vt:lpstr>Views and Routes  * Home page, depending on whether or not the user is a member, will use the DBModule.GetUserById. Routes can be /index.html brings to the Cookups. It can go to /search. Will be rendered with index.ejs and use home.js. This will be the base layout view for the rest of the routes, most routes will be able to route to the same places this one routes too, show functionality.   * /Search (Possible) Will have all the routes and views of home page (if we add), with collaborate with the search.ejs and use the search.js and the DBModule.searchIngredient.  * /viewrecipe Will display a recipe with all available details, including instructions, recipe photo, attributes, and createdbyuser.   * /loginpage works so that people without an account can make one and renders with the view of login.ejs. </vt:lpstr>
      <vt:lpstr>Views and Routes  * /aboutus is rendered with the view aboutus.ejs, and contains information regarding the incredible team of Cinnamon Crickets, how we formed, 326 class, o on and so forth, similar to /index.  * /viewprofile Renders a public view of a users profile, accessed from a user profile link on a recipe page.  * /privateprofile Renders the users private editable profile. It makes use of the privateprofile.ejs and privateprofile.js files, as well as DBModule.getPersonalProfile and DBModule.AddUserInformation if a user makes changes to their profile inforation, including password, picture, and bio info.  * /register so those without a membership can create one, and collaborates with register.ejs and uses the DatabaseModule.addUser method, has a similar view to /login and will be similarly simple.   </vt:lpstr>
      <vt:lpstr>Views and Routes  * /addrecipe the page can be accessed by members only and uses the DatabaseModule.addRecipe method, if not a member you will be redirected to /login and this will render the view of addrecipe.ejs  * /logout just deletes session and redirect to /index and will be with the view.  * /blog with render blog.ejs and will have not a lot of js to it, mostly be posts from time to time about updates.  * /contactus (possible), or this may be combined with the /aboutus section, anything in here would be similar to aboutus.  * /Mydiet and /Myhistory are possible pages to be made, or we could dynamically create them, but they would be rendered with mydiet.ejs and myhistory.ejs respectivly. </vt:lpstr>
      <vt:lpstr>Database  * Users: As people register to use CookUps.org their userdata is stored in the CookUps.org’s local database. This information is used whenever a user attempts to login into Cookup.org. It is also used to link individual users to their favorite and added recipes.  * Recipes: The recipes that users add to CookUps.org are stored in the local database and modeled after the recipe objects provided by the Yummly api. These recipes are accessed via Cookup.org’s search function as well as user’s recipe diary. * Favorites:  User’s are able to flag their favorite recipes that they’ve found on CookUps. These recipes are mapped to the user within the database and are directly accessable to that user. * User's Recipes: Users have the option to store recipes in the local database. These are automatically flagged as favorite recipes for that user and are accessible to every user on Cookups.org via the search function. * Pantry: Each user can store ingredients within the local database that they wish to use frequently in the searches they make. </vt:lpstr>
      <vt:lpstr>CookupsDB module:  Handling all database access, this module makes SQL requests through the pg module. Alongside the Yummly Module, It is used within the MergedAccess Module.  * AddUser: Used in a new user page, the passed in userInfo JSON will provide the information needed to store a new user. Required fields are userName, email, and password.  * LoginUser: A request and callback are passed into the function. The user’s ID and password taken from the request will be used to query the database. On a successful return the callback will validate the user’s session.  * GetUserById: A database Lookup for a users public profile information. This call is used when a user profile page is generated. The userId comes from the link to the users profile.  * GetPersonalProfile: A database lookup for a users private profile. This information will be used to generate a users own profile page, where they can modify user information  </vt:lpstr>
      <vt:lpstr>CookupsDB module:  * AddUserInformation: Called when a user wants to commit a change to profile, including email or password change. Will replace existing info in db, if exists.  * AddUserFavorite: A recipe Id, taken from recipe page, is added to users favorites array  * RemoveUserFavorite: A recipe Id, taken from favorites list page, is removed from users favorites array  * SearchRecipes: Each search paramater in the object is optional. This allows searches to range from general by name to specific by ingredients, taste, etc.  * GetRecipeById: Looks up a single Recipe By Id. Used to generate a recipe page  * AddRecipe: With an associated User id, a new recipe is added to the database. Required fields are UserId, recipeName, Instructions, ImagePath.  </vt:lpstr>
      <vt:lpstr>CookupsDB module:   * DeleteRecipe: All Recipe Data related to Id, including entries in users favorites, is removed from database   * GetUserRecipesById: Using a UserId, all recipes created by a user are returned. The object returned contains an array of objects identical to GetRecipeById  * GetUserFavorites: Using a UserId, a list of users favorite recipes is returned. Return objects are modeled as in GetUserRecipesById  * GetUserPantryById: Using a UserId, an array of ingredients is returned. Thse are the users pantry list  * AddToUserPantry: An object containing a UserId and an array of ingredients to add is inserted into the users pantry in database  </vt:lpstr>
      <vt:lpstr>Yummly module:  Using a request object from the MergedAccess Module, a RESTful request is built and sent to yummly. The response object will return yummly’s search results back to the MergedAccessModule.   * SearchRecipes : this will build a RESTful call for the yummly api. The resulting object comes from yummly  * GetRecipeById : By using a Yummly Recipe Id, we use the Yummly API to request that recipe object  Yummly API  We use a serialized form to get search based on the following parameters: * preferred ingredients, excluded ingredients, allergies, dietary restrictions, cuisine types, allowed course, excluded course, allowed holiday, flavor, nutritional value and number of calories. </vt:lpstr>
      <vt:lpstr>MergedAccess Module:  Accessing both the CookupsDB module and the Yummly module, this custom module returns user information and recipe information. Recipe data responding to search requests are returned from both the CookupsDB module and the Yummly Module are combined for use within appropriate routes.  * Login User * AddUser * GetUserById * GetPersonalProfile * AddUserInformation * AddUserFavorite * RemoveUserFavorite * GetUserPantryById * AddToUserPantry * AddRecipe * DeleteRecipe * SearchRecipes * GetRecipeById * GetUserRecipesById * GetUserFavorites</vt:lpstr>
      <vt:lpstr>Connection and communication between parts of the system</vt:lpstr>
      <vt:lpstr>Cookups.org has multiple backend modules that it works with, MergedAccessModule, YummlyModule and CookupsDBModule.   The general design of Cookups.org is that our front end pages will communicate directly to with the MergedAccessModule which then uses both YummlyModule and CookupsDBModule to simultaneously work with our database and the Yummly API. The modules then return the data to the web pages and present them to a   Relationship to functional specification  Our sitemap and pages are carefully drafted to fulfill all the functional specifications listed in functional specifications in assignment 3</vt:lpstr>
      <vt:lpstr>Implementation challenges</vt:lpstr>
      <vt:lpstr>We have already started the implementation and the main challenges we see are in simultaneously querying our internal database and Yummly API, and then ranking the search results from the two databases. We also need to maintain member accounts, member's recipes and member's diet history. Also, we shall have blog posts, so we shall need our back-end and database to be fairly well designed and effective.  In terms of front-end, we want to have a premium design and user-friedly interface, so we'll have to try a number of different design considerations.</vt:lpstr>
      <vt:lpstr>Task Allocation</vt:lpstr>
      <vt:lpstr>Front End:    Albert &amp; Evan:  * Create the base product for each of the web pages. Create and handle log in and sign up page to the site.   Mina: * Implement bootstrap theming. Design form for searching recipes and to display web pages for individual recipes and recipe search results.  Patrick:  * Formatting established web pages * Handling fine styling to give a polished look and feel of the application</vt:lpstr>
      <vt:lpstr>Back End:  Jon &amp; Isaac:  * Designed the database  Database Backup, Database Access Module (CookupsDB module)  * Synchronising search between yummly and our database (MergedAccess Module)     Mina: * Send query parameters to yummly api and handle the search results.Design the portion of the backend regarding yummly calls(YummlyModule) * Handle the front-end and back-end portion concerned with recipe search in Yummly API and display the search form and results on the front-end.   **Server Configuration: **  Gabriel:  * Handling the domain name and the requests that come into the domain</vt:lpstr>
      <vt:lpstr>System Overview and architecture</vt:lpstr>
      <vt:lpstr>The application a node application using the express framework. Our database is using postgreSQL. We will be using our database for storing recipes added by users and user information. For non-stored recipes we are using the Yummly API. Our front end pages will make one call to the MergedAccessModule and that will simultaneously search our database and the Yummly Database returning results.  </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dc:title>
  <dc:creator>Mina Khan</dc:creator>
  <cp:lastModifiedBy>Mina Khan</cp:lastModifiedBy>
  <cp:revision>47</cp:revision>
  <dcterms:created xsi:type="dcterms:W3CDTF">2014-11-15T03:51:23Z</dcterms:created>
  <dcterms:modified xsi:type="dcterms:W3CDTF">2014-11-15T04:40:30Z</dcterms:modified>
</cp:coreProperties>
</file>