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7"/>
  </p:notesMasterIdLst>
  <p:sldIdLst>
    <p:sldId id="256" r:id="rId2"/>
    <p:sldId id="262" r:id="rId3"/>
    <p:sldId id="267" r:id="rId4"/>
    <p:sldId id="281" r:id="rId5"/>
    <p:sldId id="282" r:id="rId6"/>
    <p:sldId id="283" r:id="rId7"/>
    <p:sldId id="284" r:id="rId8"/>
    <p:sldId id="286" r:id="rId9"/>
    <p:sldId id="287" r:id="rId10"/>
    <p:sldId id="288" r:id="rId11"/>
    <p:sldId id="289" r:id="rId12"/>
    <p:sldId id="285" r:id="rId13"/>
    <p:sldId id="290" r:id="rId14"/>
    <p:sldId id="291" r:id="rId15"/>
    <p:sldId id="292" r:id="rId16"/>
    <p:sldId id="293" r:id="rId17"/>
    <p:sldId id="294" r:id="rId18"/>
    <p:sldId id="295" r:id="rId19"/>
    <p:sldId id="296" r:id="rId20"/>
    <p:sldId id="297" r:id="rId21"/>
    <p:sldId id="298" r:id="rId22"/>
    <p:sldId id="299" r:id="rId23"/>
    <p:sldId id="300" r:id="rId24"/>
    <p:sldId id="303" r:id="rId25"/>
    <p:sldId id="301" r:id="rId26"/>
    <p:sldId id="302" r:id="rId27"/>
    <p:sldId id="304" r:id="rId28"/>
    <p:sldId id="305" r:id="rId29"/>
    <p:sldId id="306" r:id="rId30"/>
    <p:sldId id="307" r:id="rId31"/>
    <p:sldId id="308" r:id="rId32"/>
    <p:sldId id="309" r:id="rId33"/>
    <p:sldId id="310" r:id="rId34"/>
    <p:sldId id="311" r:id="rId35"/>
    <p:sldId id="280"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37D"/>
    <a:srgbClr val="FF3F52"/>
    <a:srgbClr val="30BA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8" d="100"/>
          <a:sy n="68" d="100"/>
        </p:scale>
        <p:origin x="-720"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461004-463A-2C4A-9057-7DD7B931720B}" type="datetimeFigureOut">
              <a:rPr lang="en-US" smtClean="0"/>
              <a:t>10/16/14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E5D67D-5BB8-E641-B3B2-AA1FCCB83FA2}" type="slidenum">
              <a:rPr lang="en-US" smtClean="0"/>
              <a:t>‹#›</a:t>
            </a:fld>
            <a:endParaRPr lang="en-US"/>
          </a:p>
        </p:txBody>
      </p:sp>
    </p:spTree>
    <p:extLst>
      <p:ext uri="{BB962C8B-B14F-4D97-AF65-F5344CB8AC3E}">
        <p14:creationId xmlns:p14="http://schemas.microsoft.com/office/powerpoint/2010/main" val="5329086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A2342A-5FBE-9044-A602-D3C28C1ECEA2}" type="datetimeFigureOut">
              <a:rPr lang="en-US" smtClean="0"/>
              <a:t>10/16/14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9F8F34-E98C-4647-91E4-78B0B882FEDF}"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A2342A-5FBE-9044-A602-D3C28C1ECEA2}" type="datetimeFigureOut">
              <a:rPr lang="en-US" smtClean="0"/>
              <a:t>10/16/14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9F8F34-E98C-4647-91E4-78B0B882FEDF}"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A2342A-5FBE-9044-A602-D3C28C1ECEA2}" type="datetimeFigureOut">
              <a:rPr lang="en-US" smtClean="0"/>
              <a:t>10/16/14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9F8F34-E98C-4647-91E4-78B0B882FEDF}"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A2342A-5FBE-9044-A602-D3C28C1ECEA2}" type="datetimeFigureOut">
              <a:rPr lang="en-US" smtClean="0"/>
              <a:t>10/16/14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9F8F34-E98C-4647-91E4-78B0B882FEDF}"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A2342A-5FBE-9044-A602-D3C28C1ECEA2}" type="datetimeFigureOut">
              <a:rPr lang="en-US" smtClean="0"/>
              <a:t>10/16/14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9F8F34-E98C-4647-91E4-78B0B882FEDF}"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EA2342A-5FBE-9044-A602-D3C28C1ECEA2}" type="datetimeFigureOut">
              <a:rPr lang="en-US" smtClean="0"/>
              <a:t>10/16/14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9F8F34-E98C-4647-91E4-78B0B882FEDF}"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EA2342A-5FBE-9044-A602-D3C28C1ECEA2}" type="datetimeFigureOut">
              <a:rPr lang="en-US" smtClean="0"/>
              <a:t>10/16/14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9F8F34-E98C-4647-91E4-78B0B882FEDF}"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A2342A-5FBE-9044-A602-D3C28C1ECEA2}" type="datetimeFigureOut">
              <a:rPr lang="en-US" smtClean="0"/>
              <a:t>10/16/14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9F8F34-E98C-4647-91E4-78B0B882FEDF}"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A2342A-5FBE-9044-A602-D3C28C1ECEA2}" type="datetimeFigureOut">
              <a:rPr lang="en-US" smtClean="0"/>
              <a:t>10/16/14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9F8F34-E98C-4647-91E4-78B0B882FEDF}"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A2342A-5FBE-9044-A602-D3C28C1ECEA2}" type="datetimeFigureOut">
              <a:rPr lang="en-US" smtClean="0"/>
              <a:t>10/16/14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9F8F34-E98C-4647-91E4-78B0B882FEDF}"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A2342A-5FBE-9044-A602-D3C28C1ECEA2}" type="datetimeFigureOut">
              <a:rPr lang="en-US" smtClean="0"/>
              <a:t>10/16/14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9F8F34-E98C-4647-91E4-78B0B882FEDF}"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A2342A-5FBE-9044-A602-D3C28C1ECEA2}" type="datetimeFigureOut">
              <a:rPr lang="en-US" smtClean="0"/>
              <a:t>10/16/14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9F8F34-E98C-4647-91E4-78B0B882FEDF}"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3.wdp"/><Relationship Id="rId4" Type="http://schemas.openxmlformats.org/officeDocument/2006/relationships/image" Target="../media/image2.png"/><Relationship Id="rId5" Type="http://schemas.microsoft.com/office/2007/relationships/hdphoto" Target="../media/hdphoto4.wdp"/><Relationship Id="rId6" Type="http://schemas.openxmlformats.org/officeDocument/2006/relationships/image" Target="../media/image3.png"/><Relationship Id="rId7"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5" Type="http://schemas.microsoft.com/office/2007/relationships/hdphoto" Target="../media/hdphoto2.wdp"/><Relationship Id="rId6" Type="http://schemas.openxmlformats.org/officeDocument/2006/relationships/image" Target="../media/image4.png"/><Relationship Id="rId7" Type="http://schemas.openxmlformats.org/officeDocument/2006/relationships/image" Target="../media/image5.png"/><Relationship Id="rId8" Type="http://schemas.microsoft.com/office/2007/relationships/hdphoto" Target="../media/hdphoto3.wdp"/><Relationship Id="rId9" Type="http://schemas.microsoft.com/office/2007/relationships/hdphoto" Target="../media/hdphoto4.wdp"/><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3.wdp"/><Relationship Id="rId4" Type="http://schemas.openxmlformats.org/officeDocument/2006/relationships/image" Target="../media/image2.png"/><Relationship Id="rId5" Type="http://schemas.microsoft.com/office/2007/relationships/hdphoto" Target="../media/hdphoto4.wdp"/><Relationship Id="rId6" Type="http://schemas.openxmlformats.org/officeDocument/2006/relationships/image" Target="../media/image3.png"/><Relationship Id="rId7"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3.wdp"/><Relationship Id="rId4" Type="http://schemas.openxmlformats.org/officeDocument/2006/relationships/image" Target="../media/image2.png"/><Relationship Id="rId5" Type="http://schemas.microsoft.com/office/2007/relationships/hdphoto" Target="../media/hdphoto4.wdp"/><Relationship Id="rId6" Type="http://schemas.openxmlformats.org/officeDocument/2006/relationships/image" Target="../media/image3.png"/><Relationship Id="rId7"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microsoft.com/office/2007/relationships/hdphoto" Target="../media/hdphoto3.wdp"/><Relationship Id="rId4" Type="http://schemas.openxmlformats.org/officeDocument/2006/relationships/image" Target="../media/image2.png"/><Relationship Id="rId5" Type="http://schemas.microsoft.com/office/2007/relationships/hdphoto" Target="../media/hdphoto4.wdp"/><Relationship Id="rId6" Type="http://schemas.openxmlformats.org/officeDocument/2006/relationships/image" Target="../media/image3.png"/><Relationship Id="rId7"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4" Type="http://schemas.openxmlformats.org/officeDocument/2006/relationships/image" Target="../media/image2.png"/><Relationship Id="rId5" Type="http://schemas.microsoft.com/office/2007/relationships/hdphoto" Target="../media/hdphoto4.wdp"/><Relationship Id="rId6" Type="http://schemas.openxmlformats.org/officeDocument/2006/relationships/image" Target="../media/image3.png"/><Relationship Id="rId7"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microsoft.com/office/2007/relationships/hdphoto" Target="../media/hdphoto3.wdp"/><Relationship Id="rId4" Type="http://schemas.openxmlformats.org/officeDocument/2006/relationships/image" Target="../media/image2.png"/><Relationship Id="rId5" Type="http://schemas.microsoft.com/office/2007/relationships/hdphoto" Target="../media/hdphoto4.wdp"/><Relationship Id="rId6" Type="http://schemas.openxmlformats.org/officeDocument/2006/relationships/image" Target="../media/image3.png"/><Relationship Id="rId7" Type="http://schemas.microsoft.com/office/2007/relationships/hdphoto" Target="../media/hdphoto5.wdp"/><Relationship Id="rId8"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4" Type="http://schemas.openxmlformats.org/officeDocument/2006/relationships/image" Target="../media/image2.png"/><Relationship Id="rId5" Type="http://schemas.microsoft.com/office/2007/relationships/hdphoto" Target="../media/hdphoto4.wdp"/><Relationship Id="rId6" Type="http://schemas.openxmlformats.org/officeDocument/2006/relationships/image" Target="../media/image3.png"/><Relationship Id="rId7"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4" Type="http://schemas.openxmlformats.org/officeDocument/2006/relationships/image" Target="../media/image2.png"/><Relationship Id="rId5" Type="http://schemas.microsoft.com/office/2007/relationships/hdphoto" Target="../media/hdphoto4.wdp"/><Relationship Id="rId6" Type="http://schemas.openxmlformats.org/officeDocument/2006/relationships/image" Target="../media/image3.png"/><Relationship Id="rId7"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rickNew_17.png"/>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694631"/>
            <a:ext cx="9144000" cy="5632134"/>
          </a:xfrm>
          <a:prstGeom prst="rect">
            <a:avLst/>
          </a:prstGeom>
        </p:spPr>
      </p:pic>
    </p:spTree>
    <p:extLst>
      <p:ext uri="{BB962C8B-B14F-4D97-AF65-F5344CB8AC3E}">
        <p14:creationId xmlns:p14="http://schemas.microsoft.com/office/powerpoint/2010/main" val="133302668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0826"/>
            <a:ext cx="8229600" cy="5715337"/>
          </a:xfrm>
        </p:spPr>
        <p:txBody>
          <a:bodyPr>
            <a:normAutofit fontScale="85000" lnSpcReduction="20000"/>
          </a:bodyPr>
          <a:lstStyle/>
          <a:p>
            <a:pPr marL="0" indent="0">
              <a:buNone/>
            </a:pPr>
            <a:r>
              <a:rPr lang="en-US" dirty="0" smtClean="0"/>
              <a:t>5. </a:t>
            </a:r>
            <a:r>
              <a:rPr lang="en-US" dirty="0" err="1" smtClean="0"/>
              <a:t>Kasandra</a:t>
            </a:r>
            <a:r>
              <a:rPr lang="en-US" dirty="0" smtClean="0"/>
              <a:t> </a:t>
            </a:r>
            <a:r>
              <a:rPr lang="en-US" dirty="0"/>
              <a:t>is a brilliant artist and loves making new things. Now just the other day she made the craziest food in the world and has been searching tirelessly for a place to share her concoction with the world. Which was so wonderful she found our site. She created and account, and has been uploading different recipes for the past 24 hours, and everyone has loved them!</a:t>
            </a:r>
          </a:p>
          <a:p>
            <a:pPr marL="0" indent="0">
              <a:buNone/>
            </a:pPr>
            <a:endParaRPr lang="en-US" dirty="0"/>
          </a:p>
          <a:p>
            <a:pPr marL="0" indent="0">
              <a:buNone/>
            </a:pPr>
            <a:r>
              <a:rPr lang="en-US" dirty="0" smtClean="0"/>
              <a:t>6. Mercedes </a:t>
            </a:r>
            <a:r>
              <a:rPr lang="en-US" dirty="0"/>
              <a:t>is </a:t>
            </a:r>
            <a:r>
              <a:rPr lang="en-US" dirty="0" err="1"/>
              <a:t>Kasandra's</a:t>
            </a:r>
            <a:r>
              <a:rPr lang="en-US" dirty="0"/>
              <a:t> younger sister and has the same passion for food making, and has also been tirelessly been uploading recipes. Sadly all her food creations taste like Bart's relationships with women, bad. Luckily, </a:t>
            </a:r>
            <a:r>
              <a:rPr lang="en-US" dirty="0" err="1"/>
              <a:t>Cookups.org</a:t>
            </a:r>
            <a:r>
              <a:rPr lang="en-US" dirty="0"/>
              <a:t> has a rating system in place! Users can rate foods and if they are really really bad they can get deleted from the sites database (well not really, Mercedes can keep looking at them).</a:t>
            </a:r>
          </a:p>
        </p:txBody>
      </p:sp>
    </p:spTree>
    <p:extLst>
      <p:ext uri="{BB962C8B-B14F-4D97-AF65-F5344CB8AC3E}">
        <p14:creationId xmlns:p14="http://schemas.microsoft.com/office/powerpoint/2010/main" val="3573206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0826"/>
            <a:ext cx="8229600" cy="5715337"/>
          </a:xfrm>
        </p:spPr>
        <p:txBody>
          <a:bodyPr>
            <a:normAutofit fontScale="77500" lnSpcReduction="20000"/>
          </a:bodyPr>
          <a:lstStyle/>
          <a:p>
            <a:pPr marL="0" indent="0">
              <a:buNone/>
            </a:pPr>
            <a:r>
              <a:rPr lang="en-US" dirty="0" smtClean="0"/>
              <a:t>7. Dr</a:t>
            </a:r>
            <a:r>
              <a:rPr lang="en-US" dirty="0"/>
              <a:t>. </a:t>
            </a:r>
            <a:r>
              <a:rPr lang="en-US" dirty="0" err="1" smtClean="0"/>
              <a:t>Victenstein</a:t>
            </a:r>
            <a:r>
              <a:rPr lang="en-US" dirty="0" smtClean="0"/>
              <a:t> </a:t>
            </a:r>
            <a:r>
              <a:rPr lang="en-US" dirty="0"/>
              <a:t>is the captain of his Rugby team, and his team just got BODIED by the Zimbabwe team, absolutely steam-rolled. Disheartened he went home to have a slice of cake. And after eating the entire cake, realized his eating habits were a little misplaced for a rugby captain. So he started using our site to help him with him and his teams eating habits, with our nice calorie counter, and wow the next year they won 1000 to 60. What a turnaround! But, now that he's a huge celebrity, people keep hacking his account and now he is sad. So, since we have such a feature, he deleted his account, and now people can't get in! Hooray! Of course then he created a new one using the easy register feature...</a:t>
            </a:r>
          </a:p>
          <a:p>
            <a:pPr marL="0" indent="0">
              <a:buNone/>
            </a:pPr>
            <a:endParaRPr lang="en-US" dirty="0"/>
          </a:p>
          <a:p>
            <a:pPr marL="0" indent="0">
              <a:buNone/>
            </a:pPr>
            <a:r>
              <a:rPr lang="en-US" dirty="0" smtClean="0"/>
              <a:t>8. </a:t>
            </a:r>
            <a:r>
              <a:rPr lang="en-US" dirty="0" err="1" smtClean="0"/>
              <a:t>Bartholomule</a:t>
            </a:r>
            <a:r>
              <a:rPr lang="en-US" dirty="0" smtClean="0"/>
              <a:t> </a:t>
            </a:r>
            <a:r>
              <a:rPr lang="en-US" dirty="0"/>
              <a:t>loves everything about the site. So he wants to know all about us and contact us. Great! He goes to the about us section and reads all about us, but a contact section is a non-goal so he can't even speak to us ever.</a:t>
            </a:r>
          </a:p>
        </p:txBody>
      </p:sp>
    </p:spTree>
    <p:extLst>
      <p:ext uri="{BB962C8B-B14F-4D97-AF65-F5344CB8AC3E}">
        <p14:creationId xmlns:p14="http://schemas.microsoft.com/office/powerpoint/2010/main" val="2218811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17242"/>
            <a:ext cx="7772400" cy="1470025"/>
          </a:xfrm>
        </p:spPr>
        <p:txBody>
          <a:bodyPr>
            <a:normAutofit/>
          </a:bodyPr>
          <a:lstStyle/>
          <a:p>
            <a:r>
              <a:rPr lang="en-US" sz="5400" dirty="0">
                <a:latin typeface="Copperplate Gothic Bold"/>
                <a:cs typeface="Copperplate Gothic Bold"/>
              </a:rPr>
              <a:t>Website features</a:t>
            </a:r>
            <a:endParaRPr lang="en-US" sz="5400" dirty="0">
              <a:latin typeface="Copperplate Gothic Bold"/>
              <a:cs typeface="Copperplate Gothic Bold"/>
            </a:endParaRPr>
          </a:p>
        </p:txBody>
      </p:sp>
      <p:grpSp>
        <p:nvGrpSpPr>
          <p:cNvPr id="5" name="Group 4"/>
          <p:cNvGrpSpPr/>
          <p:nvPr/>
        </p:nvGrpSpPr>
        <p:grpSpPr>
          <a:xfrm>
            <a:off x="0" y="6199477"/>
            <a:ext cx="9065848" cy="658524"/>
            <a:chOff x="0" y="6199477"/>
            <a:chExt cx="9065848" cy="658524"/>
          </a:xfrm>
        </p:grpSpPr>
        <p:pic>
          <p:nvPicPr>
            <p:cNvPr id="6" name="Picture 5"/>
            <p:cNvPicPr>
              <a:picLocks noChangeAspect="1"/>
            </p:cNvPicPr>
            <p:nvPr/>
          </p:nvPicPr>
          <p:blipFill>
            <a:blip r:embed="rId2">
              <a:duotone>
                <a:schemeClr val="accent6">
                  <a:shade val="45000"/>
                  <a:satMod val="135000"/>
                </a:schemeClr>
                <a:prstClr val="white"/>
              </a:duotone>
              <a:alphaModFix/>
              <a:extLst>
                <a:ext uri="{BEBA8EAE-BF5A-486C-A8C5-ECC9F3942E4B}">
                  <a14:imgProps xmlns:a14="http://schemas.microsoft.com/office/drawing/2010/main">
                    <a14:imgLayer r:embed="rId3">
                      <a14:imgEffect>
                        <a14:sharpenSoften amount="100000"/>
                      </a14:imgEffect>
                      <a14:imgEffect>
                        <a14:colorTemperature colorTemp="8674"/>
                      </a14:imgEffect>
                      <a14:imgEffect>
                        <a14:saturation sat="304000"/>
                      </a14:imgEffect>
                      <a14:imgEffect>
                        <a14:brightnessContrast bright="72000" contrast="100000"/>
                      </a14:imgEffect>
                    </a14:imgLayer>
                  </a14:imgProps>
                </a:ext>
              </a:extLst>
            </a:blip>
            <a:stretch>
              <a:fillRect/>
            </a:stretch>
          </p:blipFill>
          <p:spPr>
            <a:xfrm>
              <a:off x="5490306" y="6199477"/>
              <a:ext cx="3575542" cy="658524"/>
            </a:xfrm>
            <a:prstGeom prst="rect">
              <a:avLst/>
            </a:prstGeom>
          </p:spPr>
        </p:pic>
        <p:grpSp>
          <p:nvGrpSpPr>
            <p:cNvPr id="7" name="Group 6"/>
            <p:cNvGrpSpPr/>
            <p:nvPr/>
          </p:nvGrpSpPr>
          <p:grpSpPr>
            <a:xfrm>
              <a:off x="0" y="6205356"/>
              <a:ext cx="2026123" cy="570549"/>
              <a:chOff x="-205138" y="2031974"/>
              <a:chExt cx="9130950" cy="2616914"/>
            </a:xfrm>
          </p:grpSpPr>
          <p:grpSp>
            <p:nvGrpSpPr>
              <p:cNvPr id="8" name="Group 7"/>
              <p:cNvGrpSpPr/>
              <p:nvPr/>
            </p:nvGrpSpPr>
            <p:grpSpPr>
              <a:xfrm>
                <a:off x="-205138" y="2031974"/>
                <a:ext cx="3463633" cy="2416521"/>
                <a:chOff x="-205133" y="1113688"/>
                <a:chExt cx="3332570" cy="2325081"/>
              </a:xfrm>
            </p:grpSpPr>
            <p:pic>
              <p:nvPicPr>
                <p:cNvPr id="10" name="Picture 9"/>
                <p:cNvPicPr>
                  <a:picLocks noChangeAspect="1"/>
                </p:cNvPicPr>
                <p:nvPr/>
              </p:nvPicPr>
              <p:blipFill rotWithShape="1">
                <a:blip r:embed="rId4">
                  <a:duotone>
                    <a:schemeClr val="accent5">
                      <a:shade val="45000"/>
                      <a:satMod val="135000"/>
                    </a:schemeClr>
                    <a:prstClr val="white"/>
                  </a:duotone>
                  <a:extLst>
                    <a:ext uri="{BEBA8EAE-BF5A-486C-A8C5-ECC9F3942E4B}">
                      <a14:imgProps xmlns:a14="http://schemas.microsoft.com/office/drawing/2010/main">
                        <a14:imgLayer r:embed="rId5">
                          <a14:imgEffect>
                            <a14:backgroundRemoval t="2500" b="35100" l="37700" r="63200"/>
                          </a14:imgEffect>
                        </a14:imgLayer>
                      </a14:imgProps>
                    </a:ext>
                  </a:extLst>
                </a:blip>
                <a:srcRect b="62362"/>
                <a:stretch/>
              </p:blipFill>
              <p:spPr>
                <a:xfrm>
                  <a:off x="-205133" y="1113688"/>
                  <a:ext cx="3322348" cy="1250466"/>
                </a:xfrm>
                <a:prstGeom prst="rect">
                  <a:avLst/>
                </a:prstGeom>
              </p:spPr>
            </p:pic>
            <p:pic>
              <p:nvPicPr>
                <p:cNvPr id="11" name="Picture 10"/>
                <p:cNvPicPr>
                  <a:picLocks noChangeAspect="1"/>
                </p:cNvPicPr>
                <p:nvPr/>
              </p:nvPicPr>
              <p:blipFill rotWithShape="1">
                <a:blip r:embed="rId6">
                  <a:duotone>
                    <a:schemeClr val="accent5">
                      <a:shade val="45000"/>
                      <a:satMod val="135000"/>
                    </a:schemeClr>
                    <a:prstClr val="white"/>
                  </a:duotone>
                  <a:extLst>
                    <a:ext uri="{BEBA8EAE-BF5A-486C-A8C5-ECC9F3942E4B}">
                      <a14:imgProps xmlns:a14="http://schemas.microsoft.com/office/drawing/2010/main">
                        <a14:imgLayer r:embed="rId5">
                          <a14:imgEffect>
                            <a14:backgroundRemoval t="0" b="98500" l="10000" r="93700"/>
                          </a14:imgEffect>
                        </a14:imgLayer>
                      </a14:imgProps>
                    </a:ext>
                  </a:extLst>
                </a:blip>
                <a:srcRect b="30017"/>
                <a:stretch/>
              </p:blipFill>
              <p:spPr>
                <a:xfrm>
                  <a:off x="-194911" y="1113688"/>
                  <a:ext cx="3322348" cy="2325081"/>
                </a:xfrm>
                <a:prstGeom prst="rect">
                  <a:avLst/>
                </a:prstGeom>
              </p:spPr>
            </p:pic>
          </p:grpSp>
          <p:pic>
            <p:nvPicPr>
              <p:cNvPr id="9" name="Picture 8"/>
              <p:cNvPicPr>
                <a:picLocks noChangeAspect="1"/>
              </p:cNvPicPr>
              <p:nvPr/>
            </p:nvPicPr>
            <p:blipFill>
              <a:blip r:embed="rId7"/>
              <a:stretch>
                <a:fillRect/>
              </a:stretch>
            </p:blipFill>
            <p:spPr>
              <a:xfrm>
                <a:off x="2753610" y="2121588"/>
                <a:ext cx="6172202" cy="2527300"/>
              </a:xfrm>
              <a:prstGeom prst="rect">
                <a:avLst/>
              </a:prstGeom>
            </p:spPr>
          </p:pic>
        </p:grpSp>
      </p:grpSp>
    </p:spTree>
    <p:extLst>
      <p:ext uri="{BB962C8B-B14F-4D97-AF65-F5344CB8AC3E}">
        <p14:creationId xmlns:p14="http://schemas.microsoft.com/office/powerpoint/2010/main" val="75913482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0826"/>
            <a:ext cx="8229600" cy="5715337"/>
          </a:xfrm>
        </p:spPr>
        <p:txBody>
          <a:bodyPr>
            <a:normAutofit fontScale="70000" lnSpcReduction="20000"/>
          </a:bodyPr>
          <a:lstStyle/>
          <a:p>
            <a:pPr marL="0" indent="0">
              <a:buNone/>
            </a:pPr>
            <a:r>
              <a:rPr lang="en-US" dirty="0"/>
              <a:t>Member's Recipe </a:t>
            </a:r>
            <a:r>
              <a:rPr lang="en-US" dirty="0" smtClean="0"/>
              <a:t>Notebook:</a:t>
            </a:r>
            <a:endParaRPr lang="en-US" dirty="0"/>
          </a:p>
          <a:p>
            <a:pPr marL="0" indent="0">
              <a:buNone/>
            </a:pPr>
            <a:endParaRPr lang="en-US" dirty="0"/>
          </a:p>
          <a:p>
            <a:pPr marL="0" indent="0">
              <a:buNone/>
            </a:pPr>
            <a:r>
              <a:rPr lang="en-US" dirty="0"/>
              <a:t>Each registered user on </a:t>
            </a:r>
            <a:r>
              <a:rPr lang="en-US" dirty="0" err="1"/>
              <a:t>cookups.org</a:t>
            </a:r>
            <a:r>
              <a:rPr lang="en-US" dirty="0"/>
              <a:t> will have their own personal recipe notebook. The _My Recipe Notebook_ page is a virtual representation of the user's recipe book and will consist of three sections: pantry items, personal recipes, and recipe search. </a:t>
            </a:r>
          </a:p>
          <a:p>
            <a:pPr marL="0" indent="0">
              <a:buNone/>
            </a:pPr>
            <a:endParaRPr lang="en-US" dirty="0"/>
          </a:p>
          <a:p>
            <a:pPr marL="0" indent="0">
              <a:buNone/>
            </a:pPr>
            <a:r>
              <a:rPr lang="en-US" dirty="0" smtClean="0"/>
              <a:t>Pantry Items:</a:t>
            </a:r>
            <a:endParaRPr lang="en-US" dirty="0"/>
          </a:p>
          <a:p>
            <a:pPr marL="0" indent="0">
              <a:buNone/>
            </a:pPr>
            <a:endParaRPr lang="en-US" dirty="0"/>
          </a:p>
          <a:p>
            <a:pPr marL="0" indent="0">
              <a:buNone/>
            </a:pPr>
            <a:r>
              <a:rPr lang="en-US" dirty="0"/>
              <a:t>Pantry items are a list of items representing the ingredients that the user always has on hand. These items will automatically be included in any recipe searches made by the user. This will greatly improve the user's experience by saving them time when searching for recipes. The items will be listed on the screen under the title </a:t>
            </a:r>
            <a:r>
              <a:rPr lang="en-US" dirty="0" err="1"/>
              <a:t>ìPantryî</a:t>
            </a:r>
            <a:r>
              <a:rPr lang="en-US" dirty="0"/>
              <a:t> along with a button that allows the user to add or remove ingredients from the list. Clicking the </a:t>
            </a:r>
            <a:r>
              <a:rPr lang="en-US" dirty="0" err="1"/>
              <a:t>ìAdd</a:t>
            </a:r>
            <a:r>
              <a:rPr lang="en-US" dirty="0"/>
              <a:t>/Remove </a:t>
            </a:r>
            <a:r>
              <a:rPr lang="en-US" dirty="0" err="1"/>
              <a:t>Itemsî</a:t>
            </a:r>
            <a:r>
              <a:rPr lang="en-US" dirty="0"/>
              <a:t> button will navigate the user to the _Set Pantry Items_ page, which sole purpose is for editing a user's pantry items. </a:t>
            </a:r>
          </a:p>
        </p:txBody>
      </p:sp>
    </p:spTree>
    <p:extLst>
      <p:ext uri="{BB962C8B-B14F-4D97-AF65-F5344CB8AC3E}">
        <p14:creationId xmlns:p14="http://schemas.microsoft.com/office/powerpoint/2010/main" val="1181597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0826"/>
            <a:ext cx="8229600" cy="5715337"/>
          </a:xfrm>
        </p:spPr>
        <p:txBody>
          <a:bodyPr>
            <a:normAutofit fontScale="62500" lnSpcReduction="20000"/>
          </a:bodyPr>
          <a:lstStyle/>
          <a:p>
            <a:pPr marL="0" indent="0">
              <a:buNone/>
            </a:pPr>
            <a:r>
              <a:rPr lang="en-US" dirty="0" smtClean="0"/>
              <a:t>Personal </a:t>
            </a:r>
            <a:r>
              <a:rPr lang="en-US" dirty="0"/>
              <a:t>Recipes</a:t>
            </a:r>
          </a:p>
          <a:p>
            <a:pPr marL="0" indent="0">
              <a:buNone/>
            </a:pPr>
            <a:endParaRPr lang="en-US" dirty="0"/>
          </a:p>
          <a:p>
            <a:pPr marL="0" indent="0">
              <a:buNone/>
            </a:pPr>
            <a:r>
              <a:rPr lang="en-US" dirty="0"/>
              <a:t>The second section of the page, personal recipes, will be a list of all the recipes added by the user and will be displayed under the title </a:t>
            </a:r>
            <a:r>
              <a:rPr lang="en-US" dirty="0" err="1"/>
              <a:t>ìRecipes.î</a:t>
            </a:r>
            <a:r>
              <a:rPr lang="en-US" dirty="0"/>
              <a:t> There will also be an </a:t>
            </a:r>
            <a:r>
              <a:rPr lang="en-US" dirty="0" err="1"/>
              <a:t>ìAdd</a:t>
            </a:r>
            <a:r>
              <a:rPr lang="en-US" dirty="0"/>
              <a:t> </a:t>
            </a:r>
            <a:r>
              <a:rPr lang="en-US" dirty="0" err="1"/>
              <a:t>Recipeî</a:t>
            </a:r>
            <a:r>
              <a:rPr lang="en-US" dirty="0"/>
              <a:t> button at the bottom of the list, which will navigate the user to the _Add Recipe_ page, allowing them to add a recipes to the list. Each recipe will be accompanied by a view and edit button. The view button will navigate the user to the standard recipe view page. The edit button will navigate the user to the _Add Recipe_ page with the fields initially set to correspond with the original recipe. This section allows the user to quickly find recipes they've added to the site and improve them whenever they desire. </a:t>
            </a:r>
          </a:p>
          <a:p>
            <a:pPr marL="0" indent="0">
              <a:buNone/>
            </a:pPr>
            <a:endParaRPr lang="en-US" dirty="0" smtClean="0"/>
          </a:p>
          <a:p>
            <a:pPr marL="0" indent="0">
              <a:buNone/>
            </a:pPr>
            <a:r>
              <a:rPr lang="en-US" dirty="0" smtClean="0"/>
              <a:t>Recipe </a:t>
            </a:r>
            <a:r>
              <a:rPr lang="en-US" dirty="0"/>
              <a:t>Search</a:t>
            </a:r>
          </a:p>
          <a:p>
            <a:pPr marL="0" indent="0">
              <a:buNone/>
            </a:pPr>
            <a:endParaRPr lang="en-US" dirty="0"/>
          </a:p>
          <a:p>
            <a:pPr marL="0" indent="0">
              <a:buNone/>
            </a:pPr>
            <a:r>
              <a:rPr lang="en-US" dirty="0"/>
              <a:t>The recipe search area of the page will be similar to the recipe search featured on the homepage of </a:t>
            </a:r>
            <a:r>
              <a:rPr lang="en-US" dirty="0" err="1"/>
              <a:t>cookups.org</a:t>
            </a:r>
            <a:r>
              <a:rPr lang="en-US" dirty="0"/>
              <a:t>. This allows the user to search for recipes directly from their notebook, thus saving them from having to navigate back to the home page to make recipe searches.</a:t>
            </a:r>
          </a:p>
        </p:txBody>
      </p:sp>
    </p:spTree>
    <p:extLst>
      <p:ext uri="{BB962C8B-B14F-4D97-AF65-F5344CB8AC3E}">
        <p14:creationId xmlns:p14="http://schemas.microsoft.com/office/powerpoint/2010/main" val="3861448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0826"/>
            <a:ext cx="8229600" cy="5715337"/>
          </a:xfrm>
        </p:spPr>
        <p:txBody>
          <a:bodyPr>
            <a:normAutofit fontScale="62500" lnSpcReduction="20000"/>
          </a:bodyPr>
          <a:lstStyle/>
          <a:p>
            <a:pPr marL="0" indent="0">
              <a:buNone/>
            </a:pPr>
            <a:r>
              <a:rPr lang="en-US" dirty="0" smtClean="0"/>
              <a:t> </a:t>
            </a:r>
            <a:r>
              <a:rPr lang="en-US" dirty="0"/>
              <a:t>Search by </a:t>
            </a:r>
            <a:r>
              <a:rPr lang="en-US" dirty="0" smtClean="0"/>
              <a:t>recipe:</a:t>
            </a:r>
            <a:endParaRPr lang="en-US" dirty="0"/>
          </a:p>
          <a:p>
            <a:pPr marL="0" indent="0">
              <a:buNone/>
            </a:pPr>
            <a:endParaRPr lang="en-US" dirty="0"/>
          </a:p>
          <a:p>
            <a:pPr marL="0" indent="0">
              <a:buNone/>
            </a:pPr>
            <a:r>
              <a:rPr lang="en-US" dirty="0"/>
              <a:t>When a user wants a specific recipe, </a:t>
            </a:r>
            <a:r>
              <a:rPr lang="en-US" dirty="0" err="1"/>
              <a:t>cookups.org</a:t>
            </a:r>
            <a:r>
              <a:rPr lang="en-US" dirty="0"/>
              <a:t> offers the option to search by recipe names. When searching by recipe, recipes names that contain the same words that were searched will appear. We will implement this by comparing the string that is searched with all the recipe names within the database and the recipe names that do contain the searched words will be the ones that will be shown to the user.</a:t>
            </a:r>
          </a:p>
          <a:p>
            <a:pPr marL="0" indent="0">
              <a:buNone/>
            </a:pPr>
            <a:endParaRPr lang="en-US" dirty="0"/>
          </a:p>
          <a:p>
            <a:pPr marL="0" indent="0">
              <a:buNone/>
            </a:pPr>
            <a:r>
              <a:rPr lang="en-US" dirty="0" smtClean="0"/>
              <a:t>Search </a:t>
            </a:r>
            <a:r>
              <a:rPr lang="en-US" dirty="0"/>
              <a:t>by percentage of </a:t>
            </a:r>
            <a:r>
              <a:rPr lang="en-US" dirty="0" smtClean="0"/>
              <a:t>ingredients:</a:t>
            </a:r>
            <a:endParaRPr lang="en-US" dirty="0"/>
          </a:p>
          <a:p>
            <a:pPr marL="0" indent="0">
              <a:buNone/>
            </a:pPr>
            <a:endParaRPr lang="en-US" dirty="0"/>
          </a:p>
          <a:p>
            <a:pPr marL="0" indent="0">
              <a:buNone/>
            </a:pPr>
            <a:r>
              <a:rPr lang="en-US" dirty="0"/>
              <a:t>Some users are limited by the amount of ingredients that they have and want to make something with those ingredients. </a:t>
            </a:r>
            <a:r>
              <a:rPr lang="en-US" dirty="0" err="1"/>
              <a:t>Cookups.org</a:t>
            </a:r>
            <a:r>
              <a:rPr lang="en-US" dirty="0"/>
              <a:t> offers the options to search for recipes by ingredients. Users can enter in the ingredients that they have and results that are shown are recipes that contain those ingredients. We will implement this by storing the ingredients of each recipe within our database and if the ingredients that are being searched are used within the recipe, the recipe will be shown to the user.</a:t>
            </a:r>
          </a:p>
        </p:txBody>
      </p:sp>
    </p:spTree>
    <p:extLst>
      <p:ext uri="{BB962C8B-B14F-4D97-AF65-F5344CB8AC3E}">
        <p14:creationId xmlns:p14="http://schemas.microsoft.com/office/powerpoint/2010/main" val="2779994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0826"/>
            <a:ext cx="8229600" cy="5715337"/>
          </a:xfrm>
        </p:spPr>
        <p:txBody>
          <a:bodyPr>
            <a:normAutofit fontScale="70000" lnSpcReduction="20000"/>
          </a:bodyPr>
          <a:lstStyle/>
          <a:p>
            <a:pPr marL="0" indent="0">
              <a:buNone/>
            </a:pPr>
            <a:r>
              <a:rPr lang="en-US" dirty="0" smtClean="0"/>
              <a:t>Search </a:t>
            </a:r>
            <a:r>
              <a:rPr lang="en-US" dirty="0"/>
              <a:t>by </a:t>
            </a:r>
            <a:r>
              <a:rPr lang="en-US" dirty="0" smtClean="0"/>
              <a:t>calories:</a:t>
            </a:r>
            <a:endParaRPr lang="en-US" dirty="0"/>
          </a:p>
          <a:p>
            <a:pPr marL="0" indent="0">
              <a:buNone/>
            </a:pPr>
            <a:endParaRPr lang="en-US" dirty="0"/>
          </a:p>
          <a:p>
            <a:pPr marL="0" indent="0">
              <a:buNone/>
            </a:pPr>
            <a:r>
              <a:rPr lang="en-US" dirty="0"/>
              <a:t>Some users are crazy about calories and will only consume foods that fit with their diet or within a specific calorie amount. </a:t>
            </a:r>
            <a:r>
              <a:rPr lang="en-US" dirty="0" err="1"/>
              <a:t>Cookups.org</a:t>
            </a:r>
            <a:r>
              <a:rPr lang="en-US" dirty="0"/>
              <a:t> offers the option to search for recipes based on the amount of calories. When users search for a recipe within a specific calorie range, the recipe results will be shown to the user based on the requested calorie range. We will implement this by having the total amount of calories for each recipe within our database.</a:t>
            </a:r>
          </a:p>
          <a:p>
            <a:pPr marL="0" indent="0">
              <a:buNone/>
            </a:pPr>
            <a:endParaRPr lang="en-US" dirty="0"/>
          </a:p>
          <a:p>
            <a:pPr marL="0" indent="0">
              <a:buNone/>
            </a:pPr>
            <a:r>
              <a:rPr lang="en-US" dirty="0" smtClean="0"/>
              <a:t>Search </a:t>
            </a:r>
            <a:r>
              <a:rPr lang="en-US" dirty="0"/>
              <a:t>by food </a:t>
            </a:r>
            <a:r>
              <a:rPr lang="en-US" dirty="0" smtClean="0"/>
              <a:t>origin:</a:t>
            </a:r>
            <a:endParaRPr lang="en-US" dirty="0"/>
          </a:p>
          <a:p>
            <a:pPr marL="0" indent="0">
              <a:buNone/>
            </a:pPr>
            <a:endParaRPr lang="en-US" dirty="0"/>
          </a:p>
          <a:p>
            <a:pPr marL="0" indent="0">
              <a:buNone/>
            </a:pPr>
            <a:r>
              <a:rPr lang="en-US" dirty="0"/>
              <a:t>Some users have cravings for a specific type of food whether it is American, French, Mexican, or Japanese food, </a:t>
            </a:r>
            <a:r>
              <a:rPr lang="en-US" dirty="0" err="1"/>
              <a:t>cookups.org</a:t>
            </a:r>
            <a:r>
              <a:rPr lang="en-US" dirty="0"/>
              <a:t> offers the option to search by food origin. If you're craving for a specific type of food, one can simple click the options that are available and recipe results will be shown to the user. We will implement this by having a food origin selection for each recipe within our database.</a:t>
            </a:r>
          </a:p>
        </p:txBody>
      </p:sp>
    </p:spTree>
    <p:extLst>
      <p:ext uri="{BB962C8B-B14F-4D97-AF65-F5344CB8AC3E}">
        <p14:creationId xmlns:p14="http://schemas.microsoft.com/office/powerpoint/2010/main" val="2322446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0826"/>
            <a:ext cx="8229600" cy="5715337"/>
          </a:xfrm>
        </p:spPr>
        <p:txBody>
          <a:bodyPr>
            <a:normAutofit fontScale="70000" lnSpcReduction="20000"/>
          </a:bodyPr>
          <a:lstStyle/>
          <a:p>
            <a:pPr marL="0" indent="0">
              <a:buNone/>
            </a:pPr>
            <a:r>
              <a:rPr lang="en-US" dirty="0" smtClean="0"/>
              <a:t>Search </a:t>
            </a:r>
            <a:r>
              <a:rPr lang="en-US" dirty="0"/>
              <a:t>by spice </a:t>
            </a:r>
            <a:r>
              <a:rPr lang="en-US" dirty="0" smtClean="0"/>
              <a:t>level:</a:t>
            </a:r>
            <a:endParaRPr lang="en-US" dirty="0"/>
          </a:p>
          <a:p>
            <a:pPr marL="0" indent="0">
              <a:buNone/>
            </a:pPr>
            <a:endParaRPr lang="en-US" dirty="0"/>
          </a:p>
          <a:p>
            <a:pPr marL="0" indent="0">
              <a:buNone/>
            </a:pPr>
            <a:r>
              <a:rPr lang="en-US" dirty="0"/>
              <a:t>Some users cannot handle very spicy foods while others can. </a:t>
            </a:r>
            <a:r>
              <a:rPr lang="en-US" dirty="0" err="1"/>
              <a:t>Cookups.org</a:t>
            </a:r>
            <a:r>
              <a:rPr lang="en-US" dirty="0"/>
              <a:t> offers the option to search for recipes based on spice levels. As users search for spice levels, recipe results will be shown to the user based on the requested spice level. we will implement this by having our own spice rating scale (0 - 5 where 0 is not spicy and 5 is super spicy) within our database.</a:t>
            </a:r>
          </a:p>
          <a:p>
            <a:pPr marL="0" indent="0">
              <a:buNone/>
            </a:pPr>
            <a:endParaRPr lang="en-US" dirty="0"/>
          </a:p>
          <a:p>
            <a:pPr marL="0" indent="0">
              <a:buNone/>
            </a:pPr>
            <a:r>
              <a:rPr lang="en-US" dirty="0" smtClean="0"/>
              <a:t>Search </a:t>
            </a:r>
            <a:r>
              <a:rPr lang="en-US" dirty="0"/>
              <a:t>by preparation </a:t>
            </a:r>
            <a:r>
              <a:rPr lang="en-US" dirty="0" smtClean="0"/>
              <a:t>time:</a:t>
            </a:r>
            <a:endParaRPr lang="en-US" dirty="0"/>
          </a:p>
          <a:p>
            <a:pPr marL="0" indent="0">
              <a:buNone/>
            </a:pPr>
            <a:endParaRPr lang="en-US" dirty="0"/>
          </a:p>
          <a:p>
            <a:pPr marL="0" indent="0">
              <a:buNone/>
            </a:pPr>
            <a:r>
              <a:rPr lang="en-US" dirty="0"/>
              <a:t>When users are restricted to time or they just want something super fast, simple, but yet delicious, </a:t>
            </a:r>
            <a:r>
              <a:rPr lang="en-US" dirty="0" err="1"/>
              <a:t>cookups.org</a:t>
            </a:r>
            <a:r>
              <a:rPr lang="en-US" dirty="0"/>
              <a:t> offers the option to search for recipes by preparation time. When users select one of the general preparation time options, recipe results will be shown to the user based on the requested preparation time. We will implement this by having an estimated preparation time for each recipe within our database.</a:t>
            </a:r>
          </a:p>
        </p:txBody>
      </p:sp>
    </p:spTree>
    <p:extLst>
      <p:ext uri="{BB962C8B-B14F-4D97-AF65-F5344CB8AC3E}">
        <p14:creationId xmlns:p14="http://schemas.microsoft.com/office/powerpoint/2010/main" val="2922875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0826"/>
            <a:ext cx="8229600" cy="5715337"/>
          </a:xfrm>
        </p:spPr>
        <p:txBody>
          <a:bodyPr>
            <a:normAutofit fontScale="62500" lnSpcReduction="20000"/>
          </a:bodyPr>
          <a:lstStyle/>
          <a:p>
            <a:pPr marL="0" indent="0">
              <a:buNone/>
            </a:pPr>
            <a:r>
              <a:rPr lang="en-US" dirty="0" smtClean="0"/>
              <a:t>Add Recipe:</a:t>
            </a:r>
            <a:endParaRPr lang="en-US" dirty="0"/>
          </a:p>
          <a:p>
            <a:pPr marL="0" indent="0">
              <a:buNone/>
            </a:pPr>
            <a:endParaRPr lang="en-US" dirty="0"/>
          </a:p>
          <a:p>
            <a:pPr marL="0" indent="0">
              <a:buNone/>
            </a:pPr>
            <a:r>
              <a:rPr lang="en-US" dirty="0"/>
              <a:t>Registered users of </a:t>
            </a:r>
            <a:r>
              <a:rPr lang="en-US" dirty="0" err="1"/>
              <a:t>cookups.org</a:t>
            </a:r>
            <a:r>
              <a:rPr lang="en-US" dirty="0"/>
              <a:t> will be able to add recipes to our database using the _Add Recipe_ page. This improves the experience of all users of </a:t>
            </a:r>
            <a:r>
              <a:rPr lang="en-US" dirty="0" err="1"/>
              <a:t>cookups.org</a:t>
            </a:r>
            <a:r>
              <a:rPr lang="en-US" dirty="0"/>
              <a:t> by increasing the number of recipes available to them and allowing registered users to store their recipes on our website. This page is accessible from the user's _My Recipe Notebook_ page and is divided into three sections: Ingredients and Amounts, Categories, and Directions. At the bottom of the page there is an "add recipe" button as well as a "make this recipe public" box. The "make this recipe public" box allows the user to choose which of their recipes they share with other users of the website.</a:t>
            </a:r>
          </a:p>
          <a:p>
            <a:pPr marL="0" indent="0">
              <a:buNone/>
            </a:pPr>
            <a:endParaRPr lang="en-US" dirty="0"/>
          </a:p>
          <a:p>
            <a:pPr marL="0" indent="0">
              <a:buNone/>
            </a:pPr>
            <a:r>
              <a:rPr lang="en-US" dirty="0" smtClean="0"/>
              <a:t>Ingredients </a:t>
            </a:r>
            <a:r>
              <a:rPr lang="en-US" dirty="0"/>
              <a:t>and </a:t>
            </a:r>
            <a:r>
              <a:rPr lang="en-US" dirty="0" smtClean="0"/>
              <a:t>Amounts:</a:t>
            </a:r>
            <a:endParaRPr lang="en-US" dirty="0"/>
          </a:p>
          <a:p>
            <a:pPr marL="0" indent="0">
              <a:buNone/>
            </a:pPr>
            <a:endParaRPr lang="en-US" dirty="0"/>
          </a:p>
          <a:p>
            <a:pPr marL="0" indent="0">
              <a:buNone/>
            </a:pPr>
            <a:r>
              <a:rPr lang="en-US" dirty="0"/>
              <a:t>Within the "Ingredients and Amounts" section of the page, the user starts off by selecting ingredients from a drop-down list. Each added ingredient is displayed with a field for the user to enter the amount of that ingredient needed for the recipe. The ingredients also have a remove button so that the user can delete ingredients that were added by accident.</a:t>
            </a:r>
          </a:p>
        </p:txBody>
      </p:sp>
    </p:spTree>
    <p:extLst>
      <p:ext uri="{BB962C8B-B14F-4D97-AF65-F5344CB8AC3E}">
        <p14:creationId xmlns:p14="http://schemas.microsoft.com/office/powerpoint/2010/main" val="2922875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0826"/>
            <a:ext cx="8229600" cy="5715337"/>
          </a:xfrm>
        </p:spPr>
        <p:txBody>
          <a:bodyPr>
            <a:normAutofit fontScale="70000" lnSpcReduction="20000"/>
          </a:bodyPr>
          <a:lstStyle/>
          <a:p>
            <a:pPr marL="0" indent="0">
              <a:buNone/>
            </a:pPr>
            <a:r>
              <a:rPr lang="en-US" dirty="0" smtClean="0"/>
              <a:t>Categories:</a:t>
            </a:r>
            <a:endParaRPr lang="en-US" dirty="0"/>
          </a:p>
          <a:p>
            <a:pPr marL="0" indent="0">
              <a:buNone/>
            </a:pPr>
            <a:endParaRPr lang="en-US" dirty="0"/>
          </a:p>
          <a:p>
            <a:pPr marL="0" indent="0">
              <a:buNone/>
            </a:pPr>
            <a:r>
              <a:rPr lang="en-US" dirty="0"/>
              <a:t>The categories section of the page allows the user to classify their recipe according to different categories. These categories may include calorie count, preparation time, general flavor, degree of spiciness, food origin, etc. This is especially important with recipes the user flags as public, because it makes it easier for other users to find the recipe when browsing or searching by category.</a:t>
            </a:r>
          </a:p>
          <a:p>
            <a:pPr marL="0" indent="0">
              <a:buNone/>
            </a:pPr>
            <a:endParaRPr lang="en-US" dirty="0"/>
          </a:p>
          <a:p>
            <a:pPr marL="0" indent="0">
              <a:buNone/>
            </a:pPr>
            <a:r>
              <a:rPr lang="en-US" dirty="0" smtClean="0"/>
              <a:t>Directions:</a:t>
            </a:r>
            <a:endParaRPr lang="en-US" dirty="0"/>
          </a:p>
          <a:p>
            <a:pPr marL="0" indent="0">
              <a:buNone/>
            </a:pPr>
            <a:endParaRPr lang="en-US" dirty="0"/>
          </a:p>
          <a:p>
            <a:pPr marL="0" indent="0">
              <a:buNone/>
            </a:pPr>
            <a:r>
              <a:rPr lang="en-US" dirty="0"/>
              <a:t>The directions section of the page is just a large field for the user to enter directions. This gives the user freedom to be as detailed or concise as they wish when explaining the preparation of the recipe. Any details and instructions that the user might not be able to specify in the other sections can be included in the directions section.</a:t>
            </a:r>
          </a:p>
        </p:txBody>
      </p:sp>
    </p:spTree>
    <p:extLst>
      <p:ext uri="{BB962C8B-B14F-4D97-AF65-F5344CB8AC3E}">
        <p14:creationId xmlns:p14="http://schemas.microsoft.com/office/powerpoint/2010/main" val="1281925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205138" y="2031974"/>
            <a:ext cx="9130950" cy="2546838"/>
            <a:chOff x="-205138" y="2031974"/>
            <a:chExt cx="9130950" cy="2546838"/>
          </a:xfrm>
        </p:grpSpPr>
        <p:grpSp>
          <p:nvGrpSpPr>
            <p:cNvPr id="9" name="Group 8"/>
            <p:cNvGrpSpPr/>
            <p:nvPr/>
          </p:nvGrpSpPr>
          <p:grpSpPr>
            <a:xfrm>
              <a:off x="-205138" y="2031974"/>
              <a:ext cx="3463633" cy="2416521"/>
              <a:chOff x="-205133" y="1113688"/>
              <a:chExt cx="3332570" cy="2325081"/>
            </a:xfrm>
          </p:grpSpPr>
          <p:pic>
            <p:nvPicPr>
              <p:cNvPr id="6" name="Picture 5"/>
              <p:cNvPicPr>
                <a:picLocks noChangeAspect="1"/>
              </p:cNvPicPr>
              <p:nvPr/>
            </p:nvPicPr>
            <p:blipFill rotWithShape="1">
              <a:blip r:embed="rId2">
                <a:duotone>
                  <a:schemeClr val="accent5">
                    <a:shade val="45000"/>
                    <a:satMod val="135000"/>
                  </a:schemeClr>
                  <a:prstClr val="white"/>
                </a:duotone>
                <a:extLst>
                  <a:ext uri="{BEBA8EAE-BF5A-486C-A8C5-ECC9F3942E4B}">
                    <a14:imgProps xmlns:a14="http://schemas.microsoft.com/office/drawing/2010/main">
                      <a14:imgLayer r:embed="rId3">
                        <a14:imgEffect>
                          <a14:backgroundRemoval t="2500" b="35100" l="37700" r="63200"/>
                        </a14:imgEffect>
                      </a14:imgLayer>
                    </a14:imgProps>
                  </a:ext>
                </a:extLst>
              </a:blip>
              <a:srcRect b="62362"/>
              <a:stretch/>
            </p:blipFill>
            <p:spPr>
              <a:xfrm>
                <a:off x="-205133" y="1113688"/>
                <a:ext cx="3322348" cy="1250466"/>
              </a:xfrm>
              <a:prstGeom prst="rect">
                <a:avLst/>
              </a:prstGeom>
            </p:spPr>
          </p:pic>
          <p:pic>
            <p:nvPicPr>
              <p:cNvPr id="5" name="Picture 4"/>
              <p:cNvPicPr>
                <a:picLocks noChangeAspect="1"/>
              </p:cNvPicPr>
              <p:nvPr/>
            </p:nvPicPr>
            <p:blipFill rotWithShape="1">
              <a:blip r:embed="rId4">
                <a:duotone>
                  <a:schemeClr val="accent5">
                    <a:shade val="45000"/>
                    <a:satMod val="135000"/>
                  </a:schemeClr>
                  <a:prstClr val="white"/>
                </a:duotone>
                <a:extLst>
                  <a:ext uri="{BEBA8EAE-BF5A-486C-A8C5-ECC9F3942E4B}">
                    <a14:imgProps xmlns:a14="http://schemas.microsoft.com/office/drawing/2010/main">
                      <a14:imgLayer r:embed="rId5">
                        <a14:imgEffect>
                          <a14:backgroundRemoval t="0" b="98500" l="10000" r="93700"/>
                        </a14:imgEffect>
                      </a14:imgLayer>
                    </a14:imgProps>
                  </a:ext>
                </a:extLst>
              </a:blip>
              <a:srcRect b="30017"/>
              <a:stretch/>
            </p:blipFill>
            <p:spPr>
              <a:xfrm>
                <a:off x="-194911" y="1113688"/>
                <a:ext cx="3322348" cy="2325081"/>
              </a:xfrm>
              <a:prstGeom prst="rect">
                <a:avLst/>
              </a:prstGeom>
            </p:spPr>
          </p:pic>
        </p:grpSp>
        <p:pic>
          <p:nvPicPr>
            <p:cNvPr id="18" name="Picture 17"/>
            <p:cNvPicPr>
              <a:picLocks noChangeAspect="1"/>
            </p:cNvPicPr>
            <p:nvPr/>
          </p:nvPicPr>
          <p:blipFill>
            <a:blip r:embed="rId6"/>
            <a:stretch>
              <a:fillRect/>
            </a:stretch>
          </p:blipFill>
          <p:spPr>
            <a:xfrm>
              <a:off x="2753612" y="2051512"/>
              <a:ext cx="6172200" cy="2527300"/>
            </a:xfrm>
            <a:prstGeom prst="rect">
              <a:avLst/>
            </a:prstGeom>
          </p:spPr>
        </p:pic>
      </p:grpSp>
      <p:grpSp>
        <p:nvGrpSpPr>
          <p:cNvPr id="25" name="Group 24"/>
          <p:cNvGrpSpPr/>
          <p:nvPr/>
        </p:nvGrpSpPr>
        <p:grpSpPr>
          <a:xfrm>
            <a:off x="0" y="6199477"/>
            <a:ext cx="9065848" cy="658524"/>
            <a:chOff x="0" y="6199477"/>
            <a:chExt cx="9065848" cy="658524"/>
          </a:xfrm>
        </p:grpSpPr>
        <p:pic>
          <p:nvPicPr>
            <p:cNvPr id="4" name="Picture 3"/>
            <p:cNvPicPr>
              <a:picLocks noChangeAspect="1"/>
            </p:cNvPicPr>
            <p:nvPr/>
          </p:nvPicPr>
          <p:blipFill>
            <a:blip r:embed="rId7">
              <a:duotone>
                <a:schemeClr val="accent6">
                  <a:shade val="45000"/>
                  <a:satMod val="135000"/>
                </a:schemeClr>
                <a:prstClr val="white"/>
              </a:duotone>
              <a:alphaModFix/>
              <a:extLst>
                <a:ext uri="{BEBA8EAE-BF5A-486C-A8C5-ECC9F3942E4B}">
                  <a14:imgProps xmlns:a14="http://schemas.microsoft.com/office/drawing/2010/main">
                    <a14:imgLayer r:embed="rId8">
                      <a14:imgEffect>
                        <a14:sharpenSoften amount="100000"/>
                      </a14:imgEffect>
                      <a14:imgEffect>
                        <a14:colorTemperature colorTemp="8674"/>
                      </a14:imgEffect>
                      <a14:imgEffect>
                        <a14:saturation sat="304000"/>
                      </a14:imgEffect>
                      <a14:imgEffect>
                        <a14:brightnessContrast bright="72000" contrast="100000"/>
                      </a14:imgEffect>
                    </a14:imgLayer>
                  </a14:imgProps>
                </a:ext>
              </a:extLst>
            </a:blip>
            <a:stretch>
              <a:fillRect/>
            </a:stretch>
          </p:blipFill>
          <p:spPr>
            <a:xfrm>
              <a:off x="5490306" y="6199477"/>
              <a:ext cx="3575542" cy="658524"/>
            </a:xfrm>
            <a:prstGeom prst="rect">
              <a:avLst/>
            </a:prstGeom>
          </p:spPr>
        </p:pic>
        <p:grpSp>
          <p:nvGrpSpPr>
            <p:cNvPr id="20" name="Group 19"/>
            <p:cNvGrpSpPr/>
            <p:nvPr/>
          </p:nvGrpSpPr>
          <p:grpSpPr>
            <a:xfrm>
              <a:off x="0" y="6205356"/>
              <a:ext cx="2026123" cy="570549"/>
              <a:chOff x="-205138" y="2031974"/>
              <a:chExt cx="9130950" cy="2616914"/>
            </a:xfrm>
          </p:grpSpPr>
          <p:grpSp>
            <p:nvGrpSpPr>
              <p:cNvPr id="21" name="Group 20"/>
              <p:cNvGrpSpPr/>
              <p:nvPr/>
            </p:nvGrpSpPr>
            <p:grpSpPr>
              <a:xfrm>
                <a:off x="-205138" y="2031974"/>
                <a:ext cx="3463633" cy="2416521"/>
                <a:chOff x="-205133" y="1113688"/>
                <a:chExt cx="3332570" cy="2325081"/>
              </a:xfrm>
            </p:grpSpPr>
            <p:pic>
              <p:nvPicPr>
                <p:cNvPr id="23" name="Picture 22"/>
                <p:cNvPicPr>
                  <a:picLocks noChangeAspect="1"/>
                </p:cNvPicPr>
                <p:nvPr/>
              </p:nvPicPr>
              <p:blipFill rotWithShape="1">
                <a:blip r:embed="rId2">
                  <a:duotone>
                    <a:schemeClr val="accent5">
                      <a:shade val="45000"/>
                      <a:satMod val="135000"/>
                    </a:schemeClr>
                    <a:prstClr val="white"/>
                  </a:duotone>
                  <a:extLst>
                    <a:ext uri="{BEBA8EAE-BF5A-486C-A8C5-ECC9F3942E4B}">
                      <a14:imgProps xmlns:a14="http://schemas.microsoft.com/office/drawing/2010/main">
                        <a14:imgLayer r:embed="rId3">
                          <a14:imgEffect>
                            <a14:backgroundRemoval t="2500" b="35100" l="37700" r="63200"/>
                          </a14:imgEffect>
                        </a14:imgLayer>
                      </a14:imgProps>
                    </a:ext>
                  </a:extLst>
                </a:blip>
                <a:srcRect b="62362"/>
                <a:stretch/>
              </p:blipFill>
              <p:spPr>
                <a:xfrm>
                  <a:off x="-205133" y="1113688"/>
                  <a:ext cx="3322348" cy="1250466"/>
                </a:xfrm>
                <a:prstGeom prst="rect">
                  <a:avLst/>
                </a:prstGeom>
              </p:spPr>
            </p:pic>
            <p:pic>
              <p:nvPicPr>
                <p:cNvPr id="24" name="Picture 23"/>
                <p:cNvPicPr>
                  <a:picLocks noChangeAspect="1"/>
                </p:cNvPicPr>
                <p:nvPr/>
              </p:nvPicPr>
              <p:blipFill rotWithShape="1">
                <a:blip r:embed="rId4">
                  <a:duotone>
                    <a:schemeClr val="accent5">
                      <a:shade val="45000"/>
                      <a:satMod val="135000"/>
                    </a:schemeClr>
                    <a:prstClr val="white"/>
                  </a:duotone>
                  <a:extLst>
                    <a:ext uri="{BEBA8EAE-BF5A-486C-A8C5-ECC9F3942E4B}">
                      <a14:imgProps xmlns:a14="http://schemas.microsoft.com/office/drawing/2010/main">
                        <a14:imgLayer r:embed="rId9">
                          <a14:imgEffect>
                            <a14:backgroundRemoval t="0" b="98500" l="10000" r="93700"/>
                          </a14:imgEffect>
                        </a14:imgLayer>
                      </a14:imgProps>
                    </a:ext>
                  </a:extLst>
                </a:blip>
                <a:srcRect b="30017"/>
                <a:stretch/>
              </p:blipFill>
              <p:spPr>
                <a:xfrm>
                  <a:off x="-194911" y="1113688"/>
                  <a:ext cx="3322348" cy="2325081"/>
                </a:xfrm>
                <a:prstGeom prst="rect">
                  <a:avLst/>
                </a:prstGeom>
              </p:spPr>
            </p:pic>
          </p:grpSp>
          <p:pic>
            <p:nvPicPr>
              <p:cNvPr id="22" name="Picture 21"/>
              <p:cNvPicPr>
                <a:picLocks noChangeAspect="1"/>
              </p:cNvPicPr>
              <p:nvPr/>
            </p:nvPicPr>
            <p:blipFill>
              <a:blip r:embed="rId6"/>
              <a:stretch>
                <a:fillRect/>
              </a:stretch>
            </p:blipFill>
            <p:spPr>
              <a:xfrm>
                <a:off x="2753610" y="2121588"/>
                <a:ext cx="6172202" cy="2527300"/>
              </a:xfrm>
              <a:prstGeom prst="rect">
                <a:avLst/>
              </a:prstGeom>
            </p:spPr>
          </p:pic>
        </p:grpSp>
      </p:grpSp>
    </p:spTree>
    <p:extLst>
      <p:ext uri="{BB962C8B-B14F-4D97-AF65-F5344CB8AC3E}">
        <p14:creationId xmlns:p14="http://schemas.microsoft.com/office/powerpoint/2010/main" val="80630217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0826"/>
            <a:ext cx="8229600" cy="5715337"/>
          </a:xfrm>
        </p:spPr>
        <p:txBody>
          <a:bodyPr>
            <a:normAutofit fontScale="70000" lnSpcReduction="20000"/>
          </a:bodyPr>
          <a:lstStyle/>
          <a:p>
            <a:pPr marL="0" indent="0">
              <a:buNone/>
            </a:pPr>
            <a:r>
              <a:rPr lang="en-US" dirty="0" smtClean="0"/>
              <a:t>Rating</a:t>
            </a:r>
            <a:r>
              <a:rPr lang="en-US" dirty="0"/>
              <a:t>/</a:t>
            </a:r>
            <a:r>
              <a:rPr lang="en-US" dirty="0" smtClean="0"/>
              <a:t>Comments:</a:t>
            </a:r>
            <a:endParaRPr lang="en-US" dirty="0"/>
          </a:p>
          <a:p>
            <a:pPr marL="0" indent="0">
              <a:buNone/>
            </a:pPr>
            <a:endParaRPr lang="en-US" dirty="0"/>
          </a:p>
          <a:p>
            <a:pPr marL="0" indent="0">
              <a:buNone/>
            </a:pPr>
            <a:r>
              <a:rPr lang="en-US" dirty="0"/>
              <a:t>The rating system is a way for users to help other users decide on what they want and like. Every recipe comes with a rating at the bottom and all the ratings in the system will be </a:t>
            </a:r>
            <a:r>
              <a:rPr lang="en-US" dirty="0" err="1"/>
              <a:t>meaned</a:t>
            </a:r>
            <a:r>
              <a:rPr lang="en-US" dirty="0"/>
              <a:t> together to get the average which will be displayed. This is a member only function. This goes hand in hand with the comments section, at the bottom of every recipe will also be the comments with their ratings. Also member only function. </a:t>
            </a:r>
          </a:p>
          <a:p>
            <a:pPr marL="0" indent="0">
              <a:buNone/>
            </a:pPr>
            <a:endParaRPr lang="en-US" dirty="0"/>
          </a:p>
          <a:p>
            <a:pPr marL="0" indent="0">
              <a:buNone/>
            </a:pPr>
            <a:r>
              <a:rPr lang="en-US" dirty="0" smtClean="0"/>
              <a:t>Registration:</a:t>
            </a:r>
            <a:endParaRPr lang="en-US" dirty="0"/>
          </a:p>
          <a:p>
            <a:pPr marL="0" indent="0">
              <a:buNone/>
            </a:pPr>
            <a:endParaRPr lang="en-US" dirty="0"/>
          </a:p>
          <a:p>
            <a:pPr marL="0" indent="0">
              <a:buNone/>
            </a:pPr>
            <a:r>
              <a:rPr lang="en-US" dirty="0"/>
              <a:t>People may sign up to our sight to get access to many member only functions like add recipe, comment, rate, save recipe, etc. Its simple and quick. This is so that when people come back and want to see stuff they had before it will still be there. Anywhere on the cite they can access the sign up page. </a:t>
            </a:r>
          </a:p>
        </p:txBody>
      </p:sp>
    </p:spTree>
    <p:extLst>
      <p:ext uri="{BB962C8B-B14F-4D97-AF65-F5344CB8AC3E}">
        <p14:creationId xmlns:p14="http://schemas.microsoft.com/office/powerpoint/2010/main" val="1281925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17242"/>
            <a:ext cx="7772400" cy="1470025"/>
          </a:xfrm>
        </p:spPr>
        <p:txBody>
          <a:bodyPr>
            <a:normAutofit/>
          </a:bodyPr>
          <a:lstStyle/>
          <a:p>
            <a:r>
              <a:rPr lang="en-US" sz="5400" dirty="0">
                <a:latin typeface="Copperplate Gothic Bold"/>
                <a:cs typeface="Copperplate Gothic Bold"/>
              </a:rPr>
              <a:t>Non-Goals</a:t>
            </a:r>
            <a:endParaRPr lang="en-US" sz="5400" dirty="0">
              <a:latin typeface="Copperplate Gothic Bold"/>
              <a:cs typeface="Copperplate Gothic Bold"/>
            </a:endParaRPr>
          </a:p>
        </p:txBody>
      </p:sp>
      <p:grpSp>
        <p:nvGrpSpPr>
          <p:cNvPr id="5" name="Group 4"/>
          <p:cNvGrpSpPr/>
          <p:nvPr/>
        </p:nvGrpSpPr>
        <p:grpSpPr>
          <a:xfrm>
            <a:off x="0" y="6199477"/>
            <a:ext cx="9065848" cy="658524"/>
            <a:chOff x="0" y="6199477"/>
            <a:chExt cx="9065848" cy="658524"/>
          </a:xfrm>
        </p:grpSpPr>
        <p:pic>
          <p:nvPicPr>
            <p:cNvPr id="6" name="Picture 5"/>
            <p:cNvPicPr>
              <a:picLocks noChangeAspect="1"/>
            </p:cNvPicPr>
            <p:nvPr/>
          </p:nvPicPr>
          <p:blipFill>
            <a:blip r:embed="rId2">
              <a:duotone>
                <a:schemeClr val="accent6">
                  <a:shade val="45000"/>
                  <a:satMod val="135000"/>
                </a:schemeClr>
                <a:prstClr val="white"/>
              </a:duotone>
              <a:alphaModFix/>
              <a:extLst>
                <a:ext uri="{BEBA8EAE-BF5A-486C-A8C5-ECC9F3942E4B}">
                  <a14:imgProps xmlns:a14="http://schemas.microsoft.com/office/drawing/2010/main">
                    <a14:imgLayer r:embed="rId3">
                      <a14:imgEffect>
                        <a14:sharpenSoften amount="100000"/>
                      </a14:imgEffect>
                      <a14:imgEffect>
                        <a14:colorTemperature colorTemp="8674"/>
                      </a14:imgEffect>
                      <a14:imgEffect>
                        <a14:saturation sat="304000"/>
                      </a14:imgEffect>
                      <a14:imgEffect>
                        <a14:brightnessContrast bright="72000" contrast="100000"/>
                      </a14:imgEffect>
                    </a14:imgLayer>
                  </a14:imgProps>
                </a:ext>
              </a:extLst>
            </a:blip>
            <a:stretch>
              <a:fillRect/>
            </a:stretch>
          </p:blipFill>
          <p:spPr>
            <a:xfrm>
              <a:off x="5490306" y="6199477"/>
              <a:ext cx="3575542" cy="658524"/>
            </a:xfrm>
            <a:prstGeom prst="rect">
              <a:avLst/>
            </a:prstGeom>
          </p:spPr>
        </p:pic>
        <p:grpSp>
          <p:nvGrpSpPr>
            <p:cNvPr id="7" name="Group 6"/>
            <p:cNvGrpSpPr/>
            <p:nvPr/>
          </p:nvGrpSpPr>
          <p:grpSpPr>
            <a:xfrm>
              <a:off x="0" y="6205356"/>
              <a:ext cx="2026123" cy="570549"/>
              <a:chOff x="-205138" y="2031974"/>
              <a:chExt cx="9130950" cy="2616914"/>
            </a:xfrm>
          </p:grpSpPr>
          <p:grpSp>
            <p:nvGrpSpPr>
              <p:cNvPr id="8" name="Group 7"/>
              <p:cNvGrpSpPr/>
              <p:nvPr/>
            </p:nvGrpSpPr>
            <p:grpSpPr>
              <a:xfrm>
                <a:off x="-205138" y="2031974"/>
                <a:ext cx="3463633" cy="2416521"/>
                <a:chOff x="-205133" y="1113688"/>
                <a:chExt cx="3332570" cy="2325081"/>
              </a:xfrm>
            </p:grpSpPr>
            <p:pic>
              <p:nvPicPr>
                <p:cNvPr id="10" name="Picture 9"/>
                <p:cNvPicPr>
                  <a:picLocks noChangeAspect="1"/>
                </p:cNvPicPr>
                <p:nvPr/>
              </p:nvPicPr>
              <p:blipFill rotWithShape="1">
                <a:blip r:embed="rId4">
                  <a:duotone>
                    <a:schemeClr val="accent5">
                      <a:shade val="45000"/>
                      <a:satMod val="135000"/>
                    </a:schemeClr>
                    <a:prstClr val="white"/>
                  </a:duotone>
                  <a:extLst>
                    <a:ext uri="{BEBA8EAE-BF5A-486C-A8C5-ECC9F3942E4B}">
                      <a14:imgProps xmlns:a14="http://schemas.microsoft.com/office/drawing/2010/main">
                        <a14:imgLayer r:embed="rId5">
                          <a14:imgEffect>
                            <a14:backgroundRemoval t="2500" b="35100" l="37700" r="63200"/>
                          </a14:imgEffect>
                        </a14:imgLayer>
                      </a14:imgProps>
                    </a:ext>
                  </a:extLst>
                </a:blip>
                <a:srcRect b="62362"/>
                <a:stretch/>
              </p:blipFill>
              <p:spPr>
                <a:xfrm>
                  <a:off x="-205133" y="1113688"/>
                  <a:ext cx="3322348" cy="1250466"/>
                </a:xfrm>
                <a:prstGeom prst="rect">
                  <a:avLst/>
                </a:prstGeom>
              </p:spPr>
            </p:pic>
            <p:pic>
              <p:nvPicPr>
                <p:cNvPr id="11" name="Picture 10"/>
                <p:cNvPicPr>
                  <a:picLocks noChangeAspect="1"/>
                </p:cNvPicPr>
                <p:nvPr/>
              </p:nvPicPr>
              <p:blipFill rotWithShape="1">
                <a:blip r:embed="rId6">
                  <a:duotone>
                    <a:schemeClr val="accent5">
                      <a:shade val="45000"/>
                      <a:satMod val="135000"/>
                    </a:schemeClr>
                    <a:prstClr val="white"/>
                  </a:duotone>
                  <a:extLst>
                    <a:ext uri="{BEBA8EAE-BF5A-486C-A8C5-ECC9F3942E4B}">
                      <a14:imgProps xmlns:a14="http://schemas.microsoft.com/office/drawing/2010/main">
                        <a14:imgLayer r:embed="rId5">
                          <a14:imgEffect>
                            <a14:backgroundRemoval t="0" b="98500" l="10000" r="93700"/>
                          </a14:imgEffect>
                        </a14:imgLayer>
                      </a14:imgProps>
                    </a:ext>
                  </a:extLst>
                </a:blip>
                <a:srcRect b="30017"/>
                <a:stretch/>
              </p:blipFill>
              <p:spPr>
                <a:xfrm>
                  <a:off x="-194911" y="1113688"/>
                  <a:ext cx="3322348" cy="2325081"/>
                </a:xfrm>
                <a:prstGeom prst="rect">
                  <a:avLst/>
                </a:prstGeom>
              </p:spPr>
            </p:pic>
          </p:grpSp>
          <p:pic>
            <p:nvPicPr>
              <p:cNvPr id="9" name="Picture 8"/>
              <p:cNvPicPr>
                <a:picLocks noChangeAspect="1"/>
              </p:cNvPicPr>
              <p:nvPr/>
            </p:nvPicPr>
            <p:blipFill>
              <a:blip r:embed="rId7"/>
              <a:stretch>
                <a:fillRect/>
              </a:stretch>
            </p:blipFill>
            <p:spPr>
              <a:xfrm>
                <a:off x="2753610" y="2121588"/>
                <a:ext cx="6172202" cy="2527300"/>
              </a:xfrm>
              <a:prstGeom prst="rect">
                <a:avLst/>
              </a:prstGeom>
            </p:spPr>
          </p:pic>
        </p:grpSp>
      </p:grpSp>
    </p:spTree>
    <p:extLst>
      <p:ext uri="{BB962C8B-B14F-4D97-AF65-F5344CB8AC3E}">
        <p14:creationId xmlns:p14="http://schemas.microsoft.com/office/powerpoint/2010/main" val="349976049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0826"/>
            <a:ext cx="8229600" cy="5715337"/>
          </a:xfrm>
        </p:spPr>
        <p:txBody>
          <a:bodyPr>
            <a:normAutofit fontScale="77500" lnSpcReduction="20000"/>
          </a:bodyPr>
          <a:lstStyle/>
          <a:p>
            <a:pPr marL="0" indent="0">
              <a:buNone/>
            </a:pPr>
            <a:r>
              <a:rPr lang="en-US" dirty="0"/>
              <a:t>The design of </a:t>
            </a:r>
            <a:r>
              <a:rPr lang="en-US" dirty="0" err="1"/>
              <a:t>cookups.org</a:t>
            </a:r>
            <a:r>
              <a:rPr lang="en-US" dirty="0"/>
              <a:t> is intended to fully satisfy our users while placing the minimum burden on our investors. To accomplish this we have established non-goals to eliminate unnecessary development costs. Our website will not be using cookies to store user information between visits. All user-specific information will be stored on the </a:t>
            </a:r>
            <a:r>
              <a:rPr lang="en-US" dirty="0" err="1"/>
              <a:t>cookups.org</a:t>
            </a:r>
            <a:r>
              <a:rPr lang="en-US" dirty="0"/>
              <a:t> server and will be accessible to the user after they log onto the site. Our website will not feature a sophisticated email-based password recovery system, but may incorporate a hints-based system instead. </a:t>
            </a:r>
            <a:r>
              <a:rPr lang="en-US" dirty="0" err="1"/>
              <a:t>Cookups.org</a:t>
            </a:r>
            <a:r>
              <a:rPr lang="en-US" dirty="0"/>
              <a:t> will not include social networking elements such as inter-user messaging, </a:t>
            </a:r>
            <a:r>
              <a:rPr lang="en-US" dirty="0" err="1"/>
              <a:t>friending</a:t>
            </a:r>
            <a:r>
              <a:rPr lang="en-US" dirty="0"/>
              <a:t> or following. We will not be verifying the accuracy of categorical information contained in the recipes displayed on </a:t>
            </a:r>
            <a:r>
              <a:rPr lang="en-US" dirty="0" err="1"/>
              <a:t>cookups.org</a:t>
            </a:r>
            <a:r>
              <a:rPr lang="en-US" dirty="0"/>
              <a:t> such as calorie count or allergy information. Our users will be informed of this when they use our site and will be encouraged to only use recipes that contain ingredients that are safe for their consumption.</a:t>
            </a:r>
          </a:p>
        </p:txBody>
      </p:sp>
    </p:spTree>
    <p:extLst>
      <p:ext uri="{BB962C8B-B14F-4D97-AF65-F5344CB8AC3E}">
        <p14:creationId xmlns:p14="http://schemas.microsoft.com/office/powerpoint/2010/main" val="412275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17242"/>
            <a:ext cx="7772400" cy="1470025"/>
          </a:xfrm>
        </p:spPr>
        <p:txBody>
          <a:bodyPr>
            <a:normAutofit/>
          </a:bodyPr>
          <a:lstStyle/>
          <a:p>
            <a:r>
              <a:rPr lang="en-US" sz="5400" dirty="0" err="1">
                <a:latin typeface="Copperplate Gothic Bold"/>
                <a:cs typeface="Copperplate Gothic Bold"/>
              </a:rPr>
              <a:t>FlowChart</a:t>
            </a:r>
            <a:endParaRPr lang="en-US" sz="5400" dirty="0">
              <a:latin typeface="Copperplate Gothic Bold"/>
              <a:cs typeface="Copperplate Gothic Bold"/>
            </a:endParaRPr>
          </a:p>
        </p:txBody>
      </p:sp>
      <p:grpSp>
        <p:nvGrpSpPr>
          <p:cNvPr id="5" name="Group 4"/>
          <p:cNvGrpSpPr/>
          <p:nvPr/>
        </p:nvGrpSpPr>
        <p:grpSpPr>
          <a:xfrm>
            <a:off x="0" y="6199477"/>
            <a:ext cx="9065848" cy="658524"/>
            <a:chOff x="0" y="6199477"/>
            <a:chExt cx="9065848" cy="658524"/>
          </a:xfrm>
        </p:grpSpPr>
        <p:pic>
          <p:nvPicPr>
            <p:cNvPr id="6" name="Picture 5"/>
            <p:cNvPicPr>
              <a:picLocks noChangeAspect="1"/>
            </p:cNvPicPr>
            <p:nvPr/>
          </p:nvPicPr>
          <p:blipFill>
            <a:blip r:embed="rId2">
              <a:duotone>
                <a:schemeClr val="accent6">
                  <a:shade val="45000"/>
                  <a:satMod val="135000"/>
                </a:schemeClr>
                <a:prstClr val="white"/>
              </a:duotone>
              <a:alphaModFix/>
              <a:extLst>
                <a:ext uri="{BEBA8EAE-BF5A-486C-A8C5-ECC9F3942E4B}">
                  <a14:imgProps xmlns:a14="http://schemas.microsoft.com/office/drawing/2010/main">
                    <a14:imgLayer r:embed="rId3">
                      <a14:imgEffect>
                        <a14:sharpenSoften amount="100000"/>
                      </a14:imgEffect>
                      <a14:imgEffect>
                        <a14:colorTemperature colorTemp="8674"/>
                      </a14:imgEffect>
                      <a14:imgEffect>
                        <a14:saturation sat="304000"/>
                      </a14:imgEffect>
                      <a14:imgEffect>
                        <a14:brightnessContrast bright="72000" contrast="100000"/>
                      </a14:imgEffect>
                    </a14:imgLayer>
                  </a14:imgProps>
                </a:ext>
              </a:extLst>
            </a:blip>
            <a:stretch>
              <a:fillRect/>
            </a:stretch>
          </p:blipFill>
          <p:spPr>
            <a:xfrm>
              <a:off x="5490306" y="6199477"/>
              <a:ext cx="3575542" cy="658524"/>
            </a:xfrm>
            <a:prstGeom prst="rect">
              <a:avLst/>
            </a:prstGeom>
          </p:spPr>
        </p:pic>
        <p:grpSp>
          <p:nvGrpSpPr>
            <p:cNvPr id="7" name="Group 6"/>
            <p:cNvGrpSpPr/>
            <p:nvPr/>
          </p:nvGrpSpPr>
          <p:grpSpPr>
            <a:xfrm>
              <a:off x="0" y="6205356"/>
              <a:ext cx="2026123" cy="570549"/>
              <a:chOff x="-205138" y="2031974"/>
              <a:chExt cx="9130950" cy="2616914"/>
            </a:xfrm>
          </p:grpSpPr>
          <p:grpSp>
            <p:nvGrpSpPr>
              <p:cNvPr id="8" name="Group 7"/>
              <p:cNvGrpSpPr/>
              <p:nvPr/>
            </p:nvGrpSpPr>
            <p:grpSpPr>
              <a:xfrm>
                <a:off x="-205138" y="2031974"/>
                <a:ext cx="3463633" cy="2416521"/>
                <a:chOff x="-205133" y="1113688"/>
                <a:chExt cx="3332570" cy="2325081"/>
              </a:xfrm>
            </p:grpSpPr>
            <p:pic>
              <p:nvPicPr>
                <p:cNvPr id="10" name="Picture 9"/>
                <p:cNvPicPr>
                  <a:picLocks noChangeAspect="1"/>
                </p:cNvPicPr>
                <p:nvPr/>
              </p:nvPicPr>
              <p:blipFill rotWithShape="1">
                <a:blip r:embed="rId4">
                  <a:duotone>
                    <a:schemeClr val="accent5">
                      <a:shade val="45000"/>
                      <a:satMod val="135000"/>
                    </a:schemeClr>
                    <a:prstClr val="white"/>
                  </a:duotone>
                  <a:extLst>
                    <a:ext uri="{BEBA8EAE-BF5A-486C-A8C5-ECC9F3942E4B}">
                      <a14:imgProps xmlns:a14="http://schemas.microsoft.com/office/drawing/2010/main">
                        <a14:imgLayer r:embed="rId5">
                          <a14:imgEffect>
                            <a14:backgroundRemoval t="2500" b="35100" l="37700" r="63200"/>
                          </a14:imgEffect>
                        </a14:imgLayer>
                      </a14:imgProps>
                    </a:ext>
                  </a:extLst>
                </a:blip>
                <a:srcRect b="62362"/>
                <a:stretch/>
              </p:blipFill>
              <p:spPr>
                <a:xfrm>
                  <a:off x="-205133" y="1113688"/>
                  <a:ext cx="3322348" cy="1250466"/>
                </a:xfrm>
                <a:prstGeom prst="rect">
                  <a:avLst/>
                </a:prstGeom>
              </p:spPr>
            </p:pic>
            <p:pic>
              <p:nvPicPr>
                <p:cNvPr id="11" name="Picture 10"/>
                <p:cNvPicPr>
                  <a:picLocks noChangeAspect="1"/>
                </p:cNvPicPr>
                <p:nvPr/>
              </p:nvPicPr>
              <p:blipFill rotWithShape="1">
                <a:blip r:embed="rId6">
                  <a:duotone>
                    <a:schemeClr val="accent5">
                      <a:shade val="45000"/>
                      <a:satMod val="135000"/>
                    </a:schemeClr>
                    <a:prstClr val="white"/>
                  </a:duotone>
                  <a:extLst>
                    <a:ext uri="{BEBA8EAE-BF5A-486C-A8C5-ECC9F3942E4B}">
                      <a14:imgProps xmlns:a14="http://schemas.microsoft.com/office/drawing/2010/main">
                        <a14:imgLayer r:embed="rId5">
                          <a14:imgEffect>
                            <a14:backgroundRemoval t="0" b="98500" l="10000" r="93700"/>
                          </a14:imgEffect>
                        </a14:imgLayer>
                      </a14:imgProps>
                    </a:ext>
                  </a:extLst>
                </a:blip>
                <a:srcRect b="30017"/>
                <a:stretch/>
              </p:blipFill>
              <p:spPr>
                <a:xfrm>
                  <a:off x="-194911" y="1113688"/>
                  <a:ext cx="3322348" cy="2325081"/>
                </a:xfrm>
                <a:prstGeom prst="rect">
                  <a:avLst/>
                </a:prstGeom>
              </p:spPr>
            </p:pic>
          </p:grpSp>
          <p:pic>
            <p:nvPicPr>
              <p:cNvPr id="9" name="Picture 8"/>
              <p:cNvPicPr>
                <a:picLocks noChangeAspect="1"/>
              </p:cNvPicPr>
              <p:nvPr/>
            </p:nvPicPr>
            <p:blipFill>
              <a:blip r:embed="rId7"/>
              <a:stretch>
                <a:fillRect/>
              </a:stretch>
            </p:blipFill>
            <p:spPr>
              <a:xfrm>
                <a:off x="2753610" y="2121588"/>
                <a:ext cx="6172202" cy="2527300"/>
              </a:xfrm>
              <a:prstGeom prst="rect">
                <a:avLst/>
              </a:prstGeom>
            </p:spPr>
          </p:pic>
        </p:grpSp>
      </p:grpSp>
    </p:spTree>
    <p:extLst>
      <p:ext uri="{BB962C8B-B14F-4D97-AF65-F5344CB8AC3E}">
        <p14:creationId xmlns:p14="http://schemas.microsoft.com/office/powerpoint/2010/main" val="75720207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low Chart.png"/>
          <p:cNvPicPr>
            <a:picLocks noChangeAspect="1"/>
          </p:cNvPicPr>
          <p:nvPr/>
        </p:nvPicPr>
        <p:blipFill rotWithShape="1">
          <a:blip r:embed="rId2">
            <a:extLst>
              <a:ext uri="{28A0092B-C50C-407E-A947-70E740481C1C}">
                <a14:useLocalDpi xmlns:a14="http://schemas.microsoft.com/office/drawing/2010/main" val="0"/>
              </a:ext>
            </a:extLst>
          </a:blip>
          <a:srcRect l="7423" t="8169" r="7943" b="7693"/>
          <a:stretch/>
        </p:blipFill>
        <p:spPr>
          <a:xfrm>
            <a:off x="1550065" y="560218"/>
            <a:ext cx="6293649" cy="5770244"/>
          </a:xfrm>
          <a:prstGeom prst="rect">
            <a:avLst/>
          </a:prstGeom>
        </p:spPr>
      </p:pic>
    </p:spTree>
    <p:extLst>
      <p:ext uri="{BB962C8B-B14F-4D97-AF65-F5344CB8AC3E}">
        <p14:creationId xmlns:p14="http://schemas.microsoft.com/office/powerpoint/2010/main" val="267704635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17242"/>
            <a:ext cx="7772400" cy="1470025"/>
          </a:xfrm>
        </p:spPr>
        <p:txBody>
          <a:bodyPr>
            <a:normAutofit/>
          </a:bodyPr>
          <a:lstStyle/>
          <a:p>
            <a:r>
              <a:rPr lang="en-US" sz="5400" dirty="0" smtClean="0">
                <a:latin typeface="Copperplate Gothic Bold"/>
                <a:cs typeface="Copperplate Gothic Bold"/>
              </a:rPr>
              <a:t>Wireframes</a:t>
            </a:r>
            <a:endParaRPr lang="en-US" sz="5400" dirty="0">
              <a:latin typeface="Copperplate Gothic Bold"/>
              <a:cs typeface="Copperplate Gothic Bold"/>
            </a:endParaRPr>
          </a:p>
        </p:txBody>
      </p:sp>
      <p:grpSp>
        <p:nvGrpSpPr>
          <p:cNvPr id="5" name="Group 4"/>
          <p:cNvGrpSpPr/>
          <p:nvPr/>
        </p:nvGrpSpPr>
        <p:grpSpPr>
          <a:xfrm>
            <a:off x="0" y="6199477"/>
            <a:ext cx="9065848" cy="658524"/>
            <a:chOff x="0" y="6199477"/>
            <a:chExt cx="9065848" cy="658524"/>
          </a:xfrm>
        </p:grpSpPr>
        <p:pic>
          <p:nvPicPr>
            <p:cNvPr id="6" name="Picture 5"/>
            <p:cNvPicPr>
              <a:picLocks noChangeAspect="1"/>
            </p:cNvPicPr>
            <p:nvPr/>
          </p:nvPicPr>
          <p:blipFill>
            <a:blip r:embed="rId2">
              <a:duotone>
                <a:schemeClr val="accent6">
                  <a:shade val="45000"/>
                  <a:satMod val="135000"/>
                </a:schemeClr>
                <a:prstClr val="white"/>
              </a:duotone>
              <a:alphaModFix/>
              <a:extLst>
                <a:ext uri="{BEBA8EAE-BF5A-486C-A8C5-ECC9F3942E4B}">
                  <a14:imgProps xmlns:a14="http://schemas.microsoft.com/office/drawing/2010/main">
                    <a14:imgLayer r:embed="rId3">
                      <a14:imgEffect>
                        <a14:sharpenSoften amount="100000"/>
                      </a14:imgEffect>
                      <a14:imgEffect>
                        <a14:colorTemperature colorTemp="8674"/>
                      </a14:imgEffect>
                      <a14:imgEffect>
                        <a14:saturation sat="304000"/>
                      </a14:imgEffect>
                      <a14:imgEffect>
                        <a14:brightnessContrast bright="72000" contrast="100000"/>
                      </a14:imgEffect>
                    </a14:imgLayer>
                  </a14:imgProps>
                </a:ext>
              </a:extLst>
            </a:blip>
            <a:stretch>
              <a:fillRect/>
            </a:stretch>
          </p:blipFill>
          <p:spPr>
            <a:xfrm>
              <a:off x="5490306" y="6199477"/>
              <a:ext cx="3575542" cy="658524"/>
            </a:xfrm>
            <a:prstGeom prst="rect">
              <a:avLst/>
            </a:prstGeom>
          </p:spPr>
        </p:pic>
        <p:grpSp>
          <p:nvGrpSpPr>
            <p:cNvPr id="7" name="Group 6"/>
            <p:cNvGrpSpPr/>
            <p:nvPr/>
          </p:nvGrpSpPr>
          <p:grpSpPr>
            <a:xfrm>
              <a:off x="0" y="6205356"/>
              <a:ext cx="2026123" cy="570549"/>
              <a:chOff x="-205138" y="2031974"/>
              <a:chExt cx="9130950" cy="2616914"/>
            </a:xfrm>
          </p:grpSpPr>
          <p:grpSp>
            <p:nvGrpSpPr>
              <p:cNvPr id="8" name="Group 7"/>
              <p:cNvGrpSpPr/>
              <p:nvPr/>
            </p:nvGrpSpPr>
            <p:grpSpPr>
              <a:xfrm>
                <a:off x="-205138" y="2031974"/>
                <a:ext cx="3463633" cy="2416521"/>
                <a:chOff x="-205133" y="1113688"/>
                <a:chExt cx="3332570" cy="2325081"/>
              </a:xfrm>
            </p:grpSpPr>
            <p:pic>
              <p:nvPicPr>
                <p:cNvPr id="10" name="Picture 9"/>
                <p:cNvPicPr>
                  <a:picLocks noChangeAspect="1"/>
                </p:cNvPicPr>
                <p:nvPr/>
              </p:nvPicPr>
              <p:blipFill rotWithShape="1">
                <a:blip r:embed="rId4">
                  <a:duotone>
                    <a:schemeClr val="accent5">
                      <a:shade val="45000"/>
                      <a:satMod val="135000"/>
                    </a:schemeClr>
                    <a:prstClr val="white"/>
                  </a:duotone>
                  <a:extLst>
                    <a:ext uri="{BEBA8EAE-BF5A-486C-A8C5-ECC9F3942E4B}">
                      <a14:imgProps xmlns:a14="http://schemas.microsoft.com/office/drawing/2010/main">
                        <a14:imgLayer r:embed="rId5">
                          <a14:imgEffect>
                            <a14:backgroundRemoval t="2500" b="35100" l="37700" r="63200"/>
                          </a14:imgEffect>
                        </a14:imgLayer>
                      </a14:imgProps>
                    </a:ext>
                  </a:extLst>
                </a:blip>
                <a:srcRect b="62362"/>
                <a:stretch/>
              </p:blipFill>
              <p:spPr>
                <a:xfrm>
                  <a:off x="-205133" y="1113688"/>
                  <a:ext cx="3322348" cy="1250466"/>
                </a:xfrm>
                <a:prstGeom prst="rect">
                  <a:avLst/>
                </a:prstGeom>
              </p:spPr>
            </p:pic>
            <p:pic>
              <p:nvPicPr>
                <p:cNvPr id="11" name="Picture 10"/>
                <p:cNvPicPr>
                  <a:picLocks noChangeAspect="1"/>
                </p:cNvPicPr>
                <p:nvPr/>
              </p:nvPicPr>
              <p:blipFill rotWithShape="1">
                <a:blip r:embed="rId6">
                  <a:duotone>
                    <a:schemeClr val="accent5">
                      <a:shade val="45000"/>
                      <a:satMod val="135000"/>
                    </a:schemeClr>
                    <a:prstClr val="white"/>
                  </a:duotone>
                  <a:extLst>
                    <a:ext uri="{BEBA8EAE-BF5A-486C-A8C5-ECC9F3942E4B}">
                      <a14:imgProps xmlns:a14="http://schemas.microsoft.com/office/drawing/2010/main">
                        <a14:imgLayer r:embed="rId5">
                          <a14:imgEffect>
                            <a14:backgroundRemoval t="0" b="98500" l="10000" r="93700"/>
                          </a14:imgEffect>
                        </a14:imgLayer>
                      </a14:imgProps>
                    </a:ext>
                  </a:extLst>
                </a:blip>
                <a:srcRect b="30017"/>
                <a:stretch/>
              </p:blipFill>
              <p:spPr>
                <a:xfrm>
                  <a:off x="-194911" y="1113688"/>
                  <a:ext cx="3322348" cy="2325081"/>
                </a:xfrm>
                <a:prstGeom prst="rect">
                  <a:avLst/>
                </a:prstGeom>
              </p:spPr>
            </p:pic>
          </p:grpSp>
          <p:pic>
            <p:nvPicPr>
              <p:cNvPr id="9" name="Picture 8"/>
              <p:cNvPicPr>
                <a:picLocks noChangeAspect="1"/>
              </p:cNvPicPr>
              <p:nvPr/>
            </p:nvPicPr>
            <p:blipFill>
              <a:blip r:embed="rId7"/>
              <a:stretch>
                <a:fillRect/>
              </a:stretch>
            </p:blipFill>
            <p:spPr>
              <a:xfrm>
                <a:off x="2753610" y="2121588"/>
                <a:ext cx="6172202" cy="2527300"/>
              </a:xfrm>
              <a:prstGeom prst="rect">
                <a:avLst/>
              </a:prstGeom>
            </p:spPr>
          </p:pic>
        </p:grpSp>
      </p:grpSp>
    </p:spTree>
    <p:extLst>
      <p:ext uri="{BB962C8B-B14F-4D97-AF65-F5344CB8AC3E}">
        <p14:creationId xmlns:p14="http://schemas.microsoft.com/office/powerpoint/2010/main" val="297032165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ainScreen.png"/>
          <p:cNvPicPr>
            <a:picLocks noChangeAspect="1"/>
          </p:cNvPicPr>
          <p:nvPr/>
        </p:nvPicPr>
        <p:blipFill rotWithShape="1">
          <a:blip r:embed="rId2">
            <a:extLst>
              <a:ext uri="{28A0092B-C50C-407E-A947-70E740481C1C}">
                <a14:useLocalDpi xmlns:a14="http://schemas.microsoft.com/office/drawing/2010/main" val="0"/>
              </a:ext>
            </a:extLst>
          </a:blip>
          <a:srcRect r="7888"/>
          <a:stretch/>
        </p:blipFill>
        <p:spPr>
          <a:xfrm>
            <a:off x="429537" y="1125688"/>
            <a:ext cx="8422658" cy="5143500"/>
          </a:xfrm>
          <a:prstGeom prst="rect">
            <a:avLst/>
          </a:prstGeom>
        </p:spPr>
      </p:pic>
      <p:sp>
        <p:nvSpPr>
          <p:cNvPr id="4" name="Rectangle 3"/>
          <p:cNvSpPr/>
          <p:nvPr/>
        </p:nvSpPr>
        <p:spPr>
          <a:xfrm>
            <a:off x="3207595" y="387223"/>
            <a:ext cx="2317950" cy="369332"/>
          </a:xfrm>
          <a:prstGeom prst="rect">
            <a:avLst/>
          </a:prstGeom>
        </p:spPr>
        <p:txBody>
          <a:bodyPr wrap="none">
            <a:spAutoFit/>
          </a:bodyPr>
          <a:lstStyle/>
          <a:p>
            <a:r>
              <a:rPr lang="en-US" dirty="0"/>
              <a:t>Landing &amp; Search page</a:t>
            </a:r>
          </a:p>
        </p:txBody>
      </p:sp>
    </p:spTree>
    <p:extLst>
      <p:ext uri="{BB962C8B-B14F-4D97-AF65-F5344CB8AC3E}">
        <p14:creationId xmlns:p14="http://schemas.microsoft.com/office/powerpoint/2010/main" val="405210202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ecipeList.png"/>
          <p:cNvPicPr>
            <a:picLocks noChangeAspect="1"/>
          </p:cNvPicPr>
          <p:nvPr/>
        </p:nvPicPr>
        <p:blipFill rotWithShape="1">
          <a:blip r:embed="rId2">
            <a:extLst>
              <a:ext uri="{28A0092B-C50C-407E-A947-70E740481C1C}">
                <a14:useLocalDpi xmlns:a14="http://schemas.microsoft.com/office/drawing/2010/main" val="0"/>
              </a:ext>
            </a:extLst>
          </a:blip>
          <a:srcRect r="10340"/>
          <a:stretch/>
        </p:blipFill>
        <p:spPr>
          <a:xfrm>
            <a:off x="560264" y="877678"/>
            <a:ext cx="8198552" cy="5143500"/>
          </a:xfrm>
          <a:prstGeom prst="rect">
            <a:avLst/>
          </a:prstGeom>
        </p:spPr>
      </p:pic>
      <p:sp>
        <p:nvSpPr>
          <p:cNvPr id="4" name="Rectangle 3"/>
          <p:cNvSpPr/>
          <p:nvPr/>
        </p:nvSpPr>
        <p:spPr>
          <a:xfrm>
            <a:off x="3207552" y="256505"/>
            <a:ext cx="2728895" cy="369332"/>
          </a:xfrm>
          <a:prstGeom prst="rect">
            <a:avLst/>
          </a:prstGeom>
        </p:spPr>
        <p:txBody>
          <a:bodyPr wrap="none">
            <a:spAutoFit/>
          </a:bodyPr>
          <a:lstStyle/>
          <a:p>
            <a:r>
              <a:rPr lang="en-US" dirty="0"/>
              <a:t>Recipe List (Search Results)</a:t>
            </a:r>
          </a:p>
        </p:txBody>
      </p:sp>
    </p:spTree>
    <p:extLst>
      <p:ext uri="{BB962C8B-B14F-4D97-AF65-F5344CB8AC3E}">
        <p14:creationId xmlns:p14="http://schemas.microsoft.com/office/powerpoint/2010/main" val="403837688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asicRecipe.png"/>
          <p:cNvPicPr>
            <a:picLocks noChangeAspect="1"/>
          </p:cNvPicPr>
          <p:nvPr/>
        </p:nvPicPr>
        <p:blipFill rotWithShape="1">
          <a:blip r:embed="rId2">
            <a:extLst>
              <a:ext uri="{28A0092B-C50C-407E-A947-70E740481C1C}">
                <a14:useLocalDpi xmlns:a14="http://schemas.microsoft.com/office/drawing/2010/main" val="0"/>
              </a:ext>
            </a:extLst>
          </a:blip>
          <a:srcRect r="9726"/>
          <a:stretch/>
        </p:blipFill>
        <p:spPr>
          <a:xfrm>
            <a:off x="448212" y="859000"/>
            <a:ext cx="8254579" cy="5143500"/>
          </a:xfrm>
          <a:prstGeom prst="rect">
            <a:avLst/>
          </a:prstGeom>
        </p:spPr>
      </p:pic>
      <p:sp>
        <p:nvSpPr>
          <p:cNvPr id="3" name="Rectangle 2"/>
          <p:cNvSpPr/>
          <p:nvPr/>
        </p:nvSpPr>
        <p:spPr>
          <a:xfrm>
            <a:off x="3332662" y="275180"/>
            <a:ext cx="2478676" cy="369332"/>
          </a:xfrm>
          <a:prstGeom prst="rect">
            <a:avLst/>
          </a:prstGeom>
        </p:spPr>
        <p:txBody>
          <a:bodyPr wrap="none">
            <a:spAutoFit/>
          </a:bodyPr>
          <a:lstStyle/>
          <a:p>
            <a:r>
              <a:rPr lang="en-US" dirty="0"/>
              <a:t>Browsing specific Recipe</a:t>
            </a:r>
          </a:p>
        </p:txBody>
      </p:sp>
    </p:spTree>
    <p:extLst>
      <p:ext uri="{BB962C8B-B14F-4D97-AF65-F5344CB8AC3E}">
        <p14:creationId xmlns:p14="http://schemas.microsoft.com/office/powerpoint/2010/main" val="396592004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in.png"/>
          <p:cNvPicPr>
            <a:picLocks noChangeAspect="1"/>
          </p:cNvPicPr>
          <p:nvPr/>
        </p:nvPicPr>
        <p:blipFill rotWithShape="1">
          <a:blip r:embed="rId2">
            <a:extLst>
              <a:ext uri="{28A0092B-C50C-407E-A947-70E740481C1C}">
                <a14:useLocalDpi xmlns:a14="http://schemas.microsoft.com/office/drawing/2010/main" val="0"/>
              </a:ext>
            </a:extLst>
          </a:blip>
          <a:srcRect r="41179"/>
          <a:stretch/>
        </p:blipFill>
        <p:spPr>
          <a:xfrm>
            <a:off x="1736823" y="976296"/>
            <a:ext cx="5378549" cy="5143500"/>
          </a:xfrm>
          <a:prstGeom prst="rect">
            <a:avLst/>
          </a:prstGeom>
        </p:spPr>
      </p:pic>
      <p:sp>
        <p:nvSpPr>
          <p:cNvPr id="3" name="Rectangle 2"/>
          <p:cNvSpPr/>
          <p:nvPr/>
        </p:nvSpPr>
        <p:spPr>
          <a:xfrm>
            <a:off x="3885656" y="349875"/>
            <a:ext cx="686343" cy="369332"/>
          </a:xfrm>
          <a:prstGeom prst="rect">
            <a:avLst/>
          </a:prstGeom>
        </p:spPr>
        <p:txBody>
          <a:bodyPr wrap="none">
            <a:spAutoFit/>
          </a:bodyPr>
          <a:lstStyle/>
          <a:p>
            <a:r>
              <a:rPr lang="en-US" dirty="0"/>
              <a:t>Login</a:t>
            </a:r>
          </a:p>
        </p:txBody>
      </p:sp>
    </p:spTree>
    <p:extLst>
      <p:ext uri="{BB962C8B-B14F-4D97-AF65-F5344CB8AC3E}">
        <p14:creationId xmlns:p14="http://schemas.microsoft.com/office/powerpoint/2010/main" val="396592004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17242"/>
            <a:ext cx="7772400" cy="1470025"/>
          </a:xfrm>
        </p:spPr>
        <p:txBody>
          <a:bodyPr>
            <a:normAutofit/>
          </a:bodyPr>
          <a:lstStyle/>
          <a:p>
            <a:r>
              <a:rPr lang="en-US" sz="5400" dirty="0">
                <a:latin typeface="Copperplate Gothic Bold"/>
                <a:cs typeface="Copperplate Gothic Bold"/>
              </a:rPr>
              <a:t>Team Organization </a:t>
            </a:r>
            <a:endParaRPr lang="en-US" sz="5400" dirty="0">
              <a:latin typeface="Copperplate Gothic Bold"/>
              <a:cs typeface="Copperplate Gothic Bold"/>
            </a:endParaRPr>
          </a:p>
        </p:txBody>
      </p:sp>
      <p:grpSp>
        <p:nvGrpSpPr>
          <p:cNvPr id="5" name="Group 4"/>
          <p:cNvGrpSpPr/>
          <p:nvPr/>
        </p:nvGrpSpPr>
        <p:grpSpPr>
          <a:xfrm>
            <a:off x="0" y="6199477"/>
            <a:ext cx="9065848" cy="658524"/>
            <a:chOff x="0" y="6199477"/>
            <a:chExt cx="9065848" cy="658524"/>
          </a:xfrm>
        </p:grpSpPr>
        <p:pic>
          <p:nvPicPr>
            <p:cNvPr id="6" name="Picture 5"/>
            <p:cNvPicPr>
              <a:picLocks noChangeAspect="1"/>
            </p:cNvPicPr>
            <p:nvPr/>
          </p:nvPicPr>
          <p:blipFill>
            <a:blip r:embed="rId2">
              <a:duotone>
                <a:schemeClr val="accent6">
                  <a:shade val="45000"/>
                  <a:satMod val="135000"/>
                </a:schemeClr>
                <a:prstClr val="white"/>
              </a:duotone>
              <a:alphaModFix/>
              <a:extLst>
                <a:ext uri="{BEBA8EAE-BF5A-486C-A8C5-ECC9F3942E4B}">
                  <a14:imgProps xmlns:a14="http://schemas.microsoft.com/office/drawing/2010/main">
                    <a14:imgLayer r:embed="rId3">
                      <a14:imgEffect>
                        <a14:sharpenSoften amount="100000"/>
                      </a14:imgEffect>
                      <a14:imgEffect>
                        <a14:colorTemperature colorTemp="8674"/>
                      </a14:imgEffect>
                      <a14:imgEffect>
                        <a14:saturation sat="304000"/>
                      </a14:imgEffect>
                      <a14:imgEffect>
                        <a14:brightnessContrast bright="72000" contrast="100000"/>
                      </a14:imgEffect>
                    </a14:imgLayer>
                  </a14:imgProps>
                </a:ext>
              </a:extLst>
            </a:blip>
            <a:stretch>
              <a:fillRect/>
            </a:stretch>
          </p:blipFill>
          <p:spPr>
            <a:xfrm>
              <a:off x="5490306" y="6199477"/>
              <a:ext cx="3575542" cy="658524"/>
            </a:xfrm>
            <a:prstGeom prst="rect">
              <a:avLst/>
            </a:prstGeom>
          </p:spPr>
        </p:pic>
        <p:grpSp>
          <p:nvGrpSpPr>
            <p:cNvPr id="7" name="Group 6"/>
            <p:cNvGrpSpPr/>
            <p:nvPr/>
          </p:nvGrpSpPr>
          <p:grpSpPr>
            <a:xfrm>
              <a:off x="0" y="6205356"/>
              <a:ext cx="2026123" cy="570549"/>
              <a:chOff x="-205138" y="2031974"/>
              <a:chExt cx="9130950" cy="2616914"/>
            </a:xfrm>
          </p:grpSpPr>
          <p:grpSp>
            <p:nvGrpSpPr>
              <p:cNvPr id="8" name="Group 7"/>
              <p:cNvGrpSpPr/>
              <p:nvPr/>
            </p:nvGrpSpPr>
            <p:grpSpPr>
              <a:xfrm>
                <a:off x="-205138" y="2031974"/>
                <a:ext cx="3463633" cy="2416521"/>
                <a:chOff x="-205133" y="1113688"/>
                <a:chExt cx="3332570" cy="2325081"/>
              </a:xfrm>
            </p:grpSpPr>
            <p:pic>
              <p:nvPicPr>
                <p:cNvPr id="10" name="Picture 9"/>
                <p:cNvPicPr>
                  <a:picLocks noChangeAspect="1"/>
                </p:cNvPicPr>
                <p:nvPr/>
              </p:nvPicPr>
              <p:blipFill rotWithShape="1">
                <a:blip r:embed="rId4">
                  <a:duotone>
                    <a:schemeClr val="accent5">
                      <a:shade val="45000"/>
                      <a:satMod val="135000"/>
                    </a:schemeClr>
                    <a:prstClr val="white"/>
                  </a:duotone>
                  <a:extLst>
                    <a:ext uri="{BEBA8EAE-BF5A-486C-A8C5-ECC9F3942E4B}">
                      <a14:imgProps xmlns:a14="http://schemas.microsoft.com/office/drawing/2010/main">
                        <a14:imgLayer r:embed="rId5">
                          <a14:imgEffect>
                            <a14:backgroundRemoval t="2500" b="35100" l="37700" r="63200"/>
                          </a14:imgEffect>
                        </a14:imgLayer>
                      </a14:imgProps>
                    </a:ext>
                  </a:extLst>
                </a:blip>
                <a:srcRect b="62362"/>
                <a:stretch/>
              </p:blipFill>
              <p:spPr>
                <a:xfrm>
                  <a:off x="-205133" y="1113688"/>
                  <a:ext cx="3322348" cy="1250466"/>
                </a:xfrm>
                <a:prstGeom prst="rect">
                  <a:avLst/>
                </a:prstGeom>
              </p:spPr>
            </p:pic>
            <p:pic>
              <p:nvPicPr>
                <p:cNvPr id="11" name="Picture 10"/>
                <p:cNvPicPr>
                  <a:picLocks noChangeAspect="1"/>
                </p:cNvPicPr>
                <p:nvPr/>
              </p:nvPicPr>
              <p:blipFill rotWithShape="1">
                <a:blip r:embed="rId6">
                  <a:duotone>
                    <a:schemeClr val="accent5">
                      <a:shade val="45000"/>
                      <a:satMod val="135000"/>
                    </a:schemeClr>
                    <a:prstClr val="white"/>
                  </a:duotone>
                  <a:extLst>
                    <a:ext uri="{BEBA8EAE-BF5A-486C-A8C5-ECC9F3942E4B}">
                      <a14:imgProps xmlns:a14="http://schemas.microsoft.com/office/drawing/2010/main">
                        <a14:imgLayer r:embed="rId5">
                          <a14:imgEffect>
                            <a14:backgroundRemoval t="0" b="98500" l="10000" r="93700"/>
                          </a14:imgEffect>
                        </a14:imgLayer>
                      </a14:imgProps>
                    </a:ext>
                  </a:extLst>
                </a:blip>
                <a:srcRect b="30017"/>
                <a:stretch/>
              </p:blipFill>
              <p:spPr>
                <a:xfrm>
                  <a:off x="-194911" y="1113688"/>
                  <a:ext cx="3322348" cy="2325081"/>
                </a:xfrm>
                <a:prstGeom prst="rect">
                  <a:avLst/>
                </a:prstGeom>
              </p:spPr>
            </p:pic>
          </p:grpSp>
          <p:pic>
            <p:nvPicPr>
              <p:cNvPr id="9" name="Picture 8"/>
              <p:cNvPicPr>
                <a:picLocks noChangeAspect="1"/>
              </p:cNvPicPr>
              <p:nvPr/>
            </p:nvPicPr>
            <p:blipFill>
              <a:blip r:embed="rId7"/>
              <a:stretch>
                <a:fillRect/>
              </a:stretch>
            </p:blipFill>
            <p:spPr>
              <a:xfrm>
                <a:off x="2753610" y="2121588"/>
                <a:ext cx="6172202" cy="2527300"/>
              </a:xfrm>
              <a:prstGeom prst="rect">
                <a:avLst/>
              </a:prstGeom>
            </p:spPr>
          </p:pic>
        </p:grpSp>
      </p:grpSp>
    </p:spTree>
    <p:extLst>
      <p:ext uri="{BB962C8B-B14F-4D97-AF65-F5344CB8AC3E}">
        <p14:creationId xmlns:p14="http://schemas.microsoft.com/office/powerpoint/2010/main" val="92631664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egister.png"/>
          <p:cNvPicPr>
            <a:picLocks noChangeAspect="1"/>
          </p:cNvPicPr>
          <p:nvPr/>
        </p:nvPicPr>
        <p:blipFill rotWithShape="1">
          <a:blip r:embed="rId2">
            <a:extLst>
              <a:ext uri="{28A0092B-C50C-407E-A947-70E740481C1C}">
                <a14:useLocalDpi xmlns:a14="http://schemas.microsoft.com/office/drawing/2010/main" val="0"/>
              </a:ext>
            </a:extLst>
          </a:blip>
          <a:srcRect r="41179"/>
          <a:stretch/>
        </p:blipFill>
        <p:spPr>
          <a:xfrm>
            <a:off x="1774179" y="901601"/>
            <a:ext cx="5378549" cy="5143500"/>
          </a:xfrm>
          <a:prstGeom prst="rect">
            <a:avLst/>
          </a:prstGeom>
        </p:spPr>
      </p:pic>
      <p:sp>
        <p:nvSpPr>
          <p:cNvPr id="3" name="Rectangle 2"/>
          <p:cNvSpPr/>
          <p:nvPr/>
        </p:nvSpPr>
        <p:spPr>
          <a:xfrm>
            <a:off x="3910539" y="331201"/>
            <a:ext cx="949411" cy="369332"/>
          </a:xfrm>
          <a:prstGeom prst="rect">
            <a:avLst/>
          </a:prstGeom>
        </p:spPr>
        <p:txBody>
          <a:bodyPr wrap="none">
            <a:spAutoFit/>
          </a:bodyPr>
          <a:lstStyle/>
          <a:p>
            <a:r>
              <a:rPr lang="en-US" dirty="0"/>
              <a:t>Register</a:t>
            </a:r>
          </a:p>
        </p:txBody>
      </p:sp>
    </p:spTree>
    <p:extLst>
      <p:ext uri="{BB962C8B-B14F-4D97-AF65-F5344CB8AC3E}">
        <p14:creationId xmlns:p14="http://schemas.microsoft.com/office/powerpoint/2010/main" val="396592004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ofile_wi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739" y="933351"/>
            <a:ext cx="8128000" cy="5080000"/>
          </a:xfrm>
          <a:prstGeom prst="rect">
            <a:avLst/>
          </a:prstGeom>
        </p:spPr>
      </p:pic>
      <p:sp>
        <p:nvSpPr>
          <p:cNvPr id="3" name="Rectangle 2"/>
          <p:cNvSpPr/>
          <p:nvPr/>
        </p:nvSpPr>
        <p:spPr>
          <a:xfrm>
            <a:off x="3669532" y="331202"/>
            <a:ext cx="1282022" cy="369332"/>
          </a:xfrm>
          <a:prstGeom prst="rect">
            <a:avLst/>
          </a:prstGeom>
        </p:spPr>
        <p:txBody>
          <a:bodyPr wrap="none">
            <a:spAutoFit/>
          </a:bodyPr>
          <a:lstStyle/>
          <a:p>
            <a:r>
              <a:rPr lang="en-US" dirty="0"/>
              <a:t>User Profile</a:t>
            </a:r>
          </a:p>
        </p:txBody>
      </p:sp>
    </p:spTree>
    <p:extLst>
      <p:ext uri="{BB962C8B-B14F-4D97-AF65-F5344CB8AC3E}">
        <p14:creationId xmlns:p14="http://schemas.microsoft.com/office/powerpoint/2010/main" val="396592004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ecipeNotebookWirefram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060" y="1230339"/>
            <a:ext cx="6526533" cy="4371840"/>
          </a:xfrm>
          <a:prstGeom prst="rect">
            <a:avLst/>
          </a:prstGeom>
        </p:spPr>
      </p:pic>
      <p:sp>
        <p:nvSpPr>
          <p:cNvPr id="3" name="Rectangle 2"/>
          <p:cNvSpPr/>
          <p:nvPr/>
        </p:nvSpPr>
        <p:spPr>
          <a:xfrm>
            <a:off x="3197859" y="461918"/>
            <a:ext cx="2748281" cy="369332"/>
          </a:xfrm>
          <a:prstGeom prst="rect">
            <a:avLst/>
          </a:prstGeom>
        </p:spPr>
        <p:txBody>
          <a:bodyPr wrap="none">
            <a:spAutoFit/>
          </a:bodyPr>
          <a:lstStyle/>
          <a:p>
            <a:r>
              <a:rPr lang="en-US" dirty="0"/>
              <a:t>User's Notebook for Recipe</a:t>
            </a:r>
          </a:p>
        </p:txBody>
      </p:sp>
    </p:spTree>
    <p:extLst>
      <p:ext uri="{BB962C8B-B14F-4D97-AF65-F5344CB8AC3E}">
        <p14:creationId xmlns:p14="http://schemas.microsoft.com/office/powerpoint/2010/main" val="396592004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ddRecipeWirefram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3255" y="1232479"/>
            <a:ext cx="6665918" cy="4465208"/>
          </a:xfrm>
          <a:prstGeom prst="rect">
            <a:avLst/>
          </a:prstGeom>
        </p:spPr>
      </p:pic>
      <p:sp>
        <p:nvSpPr>
          <p:cNvPr id="3" name="Rectangle 2"/>
          <p:cNvSpPr/>
          <p:nvPr/>
        </p:nvSpPr>
        <p:spPr>
          <a:xfrm>
            <a:off x="2155270" y="573437"/>
            <a:ext cx="5109505" cy="369332"/>
          </a:xfrm>
          <a:prstGeom prst="rect">
            <a:avLst/>
          </a:prstGeom>
        </p:spPr>
        <p:txBody>
          <a:bodyPr wrap="square">
            <a:spAutoFit/>
          </a:bodyPr>
          <a:lstStyle/>
          <a:p>
            <a:r>
              <a:rPr lang="en-US" dirty="0"/>
              <a:t>User Interface to Personal Recipe to Recipe Diary</a:t>
            </a:r>
          </a:p>
        </p:txBody>
      </p:sp>
    </p:spTree>
    <p:extLst>
      <p:ext uri="{BB962C8B-B14F-4D97-AF65-F5344CB8AC3E}">
        <p14:creationId xmlns:p14="http://schemas.microsoft.com/office/powerpoint/2010/main" val="326509531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etPantryWirefram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1330" y="1192991"/>
            <a:ext cx="6534433" cy="4377132"/>
          </a:xfrm>
          <a:prstGeom prst="rect">
            <a:avLst/>
          </a:prstGeom>
        </p:spPr>
      </p:pic>
      <p:sp>
        <p:nvSpPr>
          <p:cNvPr id="3" name="Rectangle 2"/>
          <p:cNvSpPr/>
          <p:nvPr/>
        </p:nvSpPr>
        <p:spPr>
          <a:xfrm>
            <a:off x="3303808" y="517941"/>
            <a:ext cx="2536384" cy="369332"/>
          </a:xfrm>
          <a:prstGeom prst="rect">
            <a:avLst/>
          </a:prstGeom>
        </p:spPr>
        <p:txBody>
          <a:bodyPr wrap="none">
            <a:spAutoFit/>
          </a:bodyPr>
          <a:lstStyle/>
          <a:p>
            <a:r>
              <a:rPr lang="en-US" dirty="0"/>
              <a:t>Set Pantry Items for User</a:t>
            </a:r>
          </a:p>
        </p:txBody>
      </p:sp>
    </p:spTree>
    <p:extLst>
      <p:ext uri="{BB962C8B-B14F-4D97-AF65-F5344CB8AC3E}">
        <p14:creationId xmlns:p14="http://schemas.microsoft.com/office/powerpoint/2010/main" val="326509531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17242"/>
            <a:ext cx="7772400" cy="1470025"/>
          </a:xfrm>
        </p:spPr>
        <p:txBody>
          <a:bodyPr>
            <a:normAutofit/>
          </a:bodyPr>
          <a:lstStyle/>
          <a:p>
            <a:r>
              <a:rPr lang="en-US" sz="5400" dirty="0" smtClean="0">
                <a:latin typeface="Copperplate Gothic Bold"/>
                <a:cs typeface="Copperplate Gothic Bold"/>
              </a:rPr>
              <a:t>Thank You</a:t>
            </a:r>
            <a:endParaRPr lang="en-US" sz="5400" dirty="0">
              <a:latin typeface="Copperplate Gothic Bold"/>
              <a:cs typeface="Copperplate Gothic Bold"/>
            </a:endParaRPr>
          </a:p>
        </p:txBody>
      </p:sp>
      <p:grpSp>
        <p:nvGrpSpPr>
          <p:cNvPr id="5" name="Group 4"/>
          <p:cNvGrpSpPr/>
          <p:nvPr/>
        </p:nvGrpSpPr>
        <p:grpSpPr>
          <a:xfrm>
            <a:off x="0" y="6199477"/>
            <a:ext cx="9065848" cy="658524"/>
            <a:chOff x="0" y="6199477"/>
            <a:chExt cx="9065848" cy="658524"/>
          </a:xfrm>
        </p:grpSpPr>
        <p:pic>
          <p:nvPicPr>
            <p:cNvPr id="6" name="Picture 5"/>
            <p:cNvPicPr>
              <a:picLocks noChangeAspect="1"/>
            </p:cNvPicPr>
            <p:nvPr/>
          </p:nvPicPr>
          <p:blipFill>
            <a:blip r:embed="rId2">
              <a:duotone>
                <a:schemeClr val="accent6">
                  <a:shade val="45000"/>
                  <a:satMod val="135000"/>
                </a:schemeClr>
                <a:prstClr val="white"/>
              </a:duotone>
              <a:alphaModFix/>
              <a:extLst>
                <a:ext uri="{BEBA8EAE-BF5A-486C-A8C5-ECC9F3942E4B}">
                  <a14:imgProps xmlns:a14="http://schemas.microsoft.com/office/drawing/2010/main">
                    <a14:imgLayer r:embed="rId3">
                      <a14:imgEffect>
                        <a14:sharpenSoften amount="100000"/>
                      </a14:imgEffect>
                      <a14:imgEffect>
                        <a14:colorTemperature colorTemp="8674"/>
                      </a14:imgEffect>
                      <a14:imgEffect>
                        <a14:saturation sat="304000"/>
                      </a14:imgEffect>
                      <a14:imgEffect>
                        <a14:brightnessContrast bright="72000" contrast="100000"/>
                      </a14:imgEffect>
                    </a14:imgLayer>
                  </a14:imgProps>
                </a:ext>
              </a:extLst>
            </a:blip>
            <a:stretch>
              <a:fillRect/>
            </a:stretch>
          </p:blipFill>
          <p:spPr>
            <a:xfrm>
              <a:off x="5490306" y="6199477"/>
              <a:ext cx="3575542" cy="658524"/>
            </a:xfrm>
            <a:prstGeom prst="rect">
              <a:avLst/>
            </a:prstGeom>
          </p:spPr>
        </p:pic>
        <p:grpSp>
          <p:nvGrpSpPr>
            <p:cNvPr id="7" name="Group 6"/>
            <p:cNvGrpSpPr/>
            <p:nvPr/>
          </p:nvGrpSpPr>
          <p:grpSpPr>
            <a:xfrm>
              <a:off x="0" y="6205356"/>
              <a:ext cx="2026123" cy="570549"/>
              <a:chOff x="-205138" y="2031974"/>
              <a:chExt cx="9130950" cy="2616914"/>
            </a:xfrm>
          </p:grpSpPr>
          <p:grpSp>
            <p:nvGrpSpPr>
              <p:cNvPr id="8" name="Group 7"/>
              <p:cNvGrpSpPr/>
              <p:nvPr/>
            </p:nvGrpSpPr>
            <p:grpSpPr>
              <a:xfrm>
                <a:off x="-205138" y="2031974"/>
                <a:ext cx="3463633" cy="2416521"/>
                <a:chOff x="-205133" y="1113688"/>
                <a:chExt cx="3332570" cy="2325081"/>
              </a:xfrm>
            </p:grpSpPr>
            <p:pic>
              <p:nvPicPr>
                <p:cNvPr id="10" name="Picture 9"/>
                <p:cNvPicPr>
                  <a:picLocks noChangeAspect="1"/>
                </p:cNvPicPr>
                <p:nvPr/>
              </p:nvPicPr>
              <p:blipFill rotWithShape="1">
                <a:blip r:embed="rId4">
                  <a:duotone>
                    <a:schemeClr val="accent5">
                      <a:shade val="45000"/>
                      <a:satMod val="135000"/>
                    </a:schemeClr>
                    <a:prstClr val="white"/>
                  </a:duotone>
                  <a:extLst>
                    <a:ext uri="{BEBA8EAE-BF5A-486C-A8C5-ECC9F3942E4B}">
                      <a14:imgProps xmlns:a14="http://schemas.microsoft.com/office/drawing/2010/main">
                        <a14:imgLayer r:embed="rId5">
                          <a14:imgEffect>
                            <a14:backgroundRemoval t="2500" b="35100" l="37700" r="63200"/>
                          </a14:imgEffect>
                        </a14:imgLayer>
                      </a14:imgProps>
                    </a:ext>
                  </a:extLst>
                </a:blip>
                <a:srcRect b="62362"/>
                <a:stretch/>
              </p:blipFill>
              <p:spPr>
                <a:xfrm>
                  <a:off x="-205133" y="1113688"/>
                  <a:ext cx="3322348" cy="1250466"/>
                </a:xfrm>
                <a:prstGeom prst="rect">
                  <a:avLst/>
                </a:prstGeom>
              </p:spPr>
            </p:pic>
            <p:pic>
              <p:nvPicPr>
                <p:cNvPr id="11" name="Picture 10"/>
                <p:cNvPicPr>
                  <a:picLocks noChangeAspect="1"/>
                </p:cNvPicPr>
                <p:nvPr/>
              </p:nvPicPr>
              <p:blipFill rotWithShape="1">
                <a:blip r:embed="rId6">
                  <a:duotone>
                    <a:schemeClr val="accent5">
                      <a:shade val="45000"/>
                      <a:satMod val="135000"/>
                    </a:schemeClr>
                    <a:prstClr val="white"/>
                  </a:duotone>
                  <a:extLst>
                    <a:ext uri="{BEBA8EAE-BF5A-486C-A8C5-ECC9F3942E4B}">
                      <a14:imgProps xmlns:a14="http://schemas.microsoft.com/office/drawing/2010/main">
                        <a14:imgLayer r:embed="rId7">
                          <a14:imgEffect>
                            <a14:backgroundRemoval t="0" b="98500" l="10000" r="93700"/>
                          </a14:imgEffect>
                        </a14:imgLayer>
                      </a14:imgProps>
                    </a:ext>
                  </a:extLst>
                </a:blip>
                <a:srcRect b="30017"/>
                <a:stretch/>
              </p:blipFill>
              <p:spPr>
                <a:xfrm>
                  <a:off x="-194911" y="1113688"/>
                  <a:ext cx="3322348" cy="2325081"/>
                </a:xfrm>
                <a:prstGeom prst="rect">
                  <a:avLst/>
                </a:prstGeom>
              </p:spPr>
            </p:pic>
          </p:grpSp>
          <p:pic>
            <p:nvPicPr>
              <p:cNvPr id="9" name="Picture 8"/>
              <p:cNvPicPr>
                <a:picLocks noChangeAspect="1"/>
              </p:cNvPicPr>
              <p:nvPr/>
            </p:nvPicPr>
            <p:blipFill>
              <a:blip r:embed="rId8"/>
              <a:stretch>
                <a:fillRect/>
              </a:stretch>
            </p:blipFill>
            <p:spPr>
              <a:xfrm>
                <a:off x="2753610" y="2121588"/>
                <a:ext cx="6172202" cy="2527300"/>
              </a:xfrm>
              <a:prstGeom prst="rect">
                <a:avLst/>
              </a:prstGeom>
            </p:spPr>
          </p:pic>
        </p:grpSp>
      </p:grpSp>
    </p:spTree>
    <p:extLst>
      <p:ext uri="{BB962C8B-B14F-4D97-AF65-F5344CB8AC3E}">
        <p14:creationId xmlns:p14="http://schemas.microsoft.com/office/powerpoint/2010/main" val="223554537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0826"/>
            <a:ext cx="8229600" cy="5715337"/>
          </a:xfrm>
        </p:spPr>
        <p:txBody>
          <a:bodyPr>
            <a:normAutofit fontScale="62500" lnSpcReduction="20000"/>
          </a:bodyPr>
          <a:lstStyle/>
          <a:p>
            <a:r>
              <a:rPr lang="en-US" dirty="0" smtClean="0"/>
              <a:t>Evan </a:t>
            </a:r>
            <a:r>
              <a:rPr lang="en-US" dirty="0"/>
              <a:t>and Isaac: Front-end developer (UI design)</a:t>
            </a:r>
          </a:p>
          <a:p>
            <a:endParaRPr lang="en-US" dirty="0"/>
          </a:p>
          <a:p>
            <a:r>
              <a:rPr lang="en-US" dirty="0"/>
              <a:t>Evan and Isaac are responsible for implement the of the website.</a:t>
            </a:r>
          </a:p>
          <a:p>
            <a:endParaRPr lang="en-US" dirty="0"/>
          </a:p>
          <a:p>
            <a:r>
              <a:rPr lang="en-US" dirty="0" smtClean="0"/>
              <a:t>Gabriel</a:t>
            </a:r>
            <a:r>
              <a:rPr lang="en-US" dirty="0"/>
              <a:t>: Server connection developer (server-side http connection request and database storage)</a:t>
            </a:r>
          </a:p>
          <a:p>
            <a:endParaRPr lang="en-US" dirty="0"/>
          </a:p>
          <a:p>
            <a:r>
              <a:rPr lang="en-US" dirty="0"/>
              <a:t>Gabriel is responsible for allowing http requests and databases storage to be handled within his own personal server.</a:t>
            </a:r>
          </a:p>
          <a:p>
            <a:endParaRPr lang="en-US" dirty="0"/>
          </a:p>
          <a:p>
            <a:r>
              <a:rPr lang="en-US" dirty="0" smtClean="0"/>
              <a:t>Mina </a:t>
            </a:r>
            <a:r>
              <a:rPr lang="en-US" dirty="0"/>
              <a:t>and Patrick: Backend developer (database and scheme creation)</a:t>
            </a:r>
          </a:p>
          <a:p>
            <a:endParaRPr lang="en-US" dirty="0"/>
          </a:p>
          <a:p>
            <a:r>
              <a:rPr lang="en-US" dirty="0"/>
              <a:t>Patrick and Mina are responsible for creating the </a:t>
            </a:r>
            <a:r>
              <a:rPr lang="en-US" dirty="0" err="1"/>
              <a:t>PostgreSQL</a:t>
            </a:r>
            <a:r>
              <a:rPr lang="en-US" dirty="0"/>
              <a:t> scheme and database on Gabriel's server</a:t>
            </a:r>
          </a:p>
          <a:p>
            <a:endParaRPr lang="en-US" dirty="0"/>
          </a:p>
          <a:p>
            <a:r>
              <a:rPr lang="en-US" dirty="0" smtClean="0"/>
              <a:t>Albert </a:t>
            </a:r>
            <a:r>
              <a:rPr lang="en-US" dirty="0"/>
              <a:t>and Jon: Backend Developer (UI to database connection)</a:t>
            </a:r>
          </a:p>
          <a:p>
            <a:endParaRPr lang="en-US" dirty="0"/>
          </a:p>
          <a:p>
            <a:r>
              <a:rPr lang="en-US" dirty="0"/>
              <a:t>Albert and Jon are responsible for creating </a:t>
            </a:r>
            <a:r>
              <a:rPr lang="en-US" dirty="0" err="1"/>
              <a:t>urls</a:t>
            </a:r>
            <a:r>
              <a:rPr lang="en-US" dirty="0"/>
              <a:t> in Express that corresponds to the correct functionality within the website</a:t>
            </a:r>
          </a:p>
        </p:txBody>
      </p:sp>
    </p:spTree>
    <p:extLst>
      <p:ext uri="{BB962C8B-B14F-4D97-AF65-F5344CB8AC3E}">
        <p14:creationId xmlns:p14="http://schemas.microsoft.com/office/powerpoint/2010/main" val="919681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17242"/>
            <a:ext cx="7772400" cy="1470025"/>
          </a:xfrm>
        </p:spPr>
        <p:txBody>
          <a:bodyPr>
            <a:normAutofit/>
          </a:bodyPr>
          <a:lstStyle/>
          <a:p>
            <a:r>
              <a:rPr lang="en-US" sz="5400" dirty="0" smtClean="0">
                <a:latin typeface="Copperplate Gothic Bold"/>
                <a:cs typeface="Copperplate Gothic Bold"/>
              </a:rPr>
              <a:t>Overview</a:t>
            </a:r>
            <a:endParaRPr lang="en-US" sz="5400" dirty="0">
              <a:latin typeface="Copperplate Gothic Bold"/>
              <a:cs typeface="Copperplate Gothic Bold"/>
            </a:endParaRPr>
          </a:p>
        </p:txBody>
      </p:sp>
      <p:grpSp>
        <p:nvGrpSpPr>
          <p:cNvPr id="5" name="Group 4"/>
          <p:cNvGrpSpPr/>
          <p:nvPr/>
        </p:nvGrpSpPr>
        <p:grpSpPr>
          <a:xfrm>
            <a:off x="0" y="6199477"/>
            <a:ext cx="9065848" cy="658524"/>
            <a:chOff x="0" y="6199477"/>
            <a:chExt cx="9065848" cy="658524"/>
          </a:xfrm>
        </p:grpSpPr>
        <p:pic>
          <p:nvPicPr>
            <p:cNvPr id="6" name="Picture 5"/>
            <p:cNvPicPr>
              <a:picLocks noChangeAspect="1"/>
            </p:cNvPicPr>
            <p:nvPr/>
          </p:nvPicPr>
          <p:blipFill>
            <a:blip r:embed="rId2">
              <a:duotone>
                <a:schemeClr val="accent6">
                  <a:shade val="45000"/>
                  <a:satMod val="135000"/>
                </a:schemeClr>
                <a:prstClr val="white"/>
              </a:duotone>
              <a:alphaModFix/>
              <a:extLst>
                <a:ext uri="{BEBA8EAE-BF5A-486C-A8C5-ECC9F3942E4B}">
                  <a14:imgProps xmlns:a14="http://schemas.microsoft.com/office/drawing/2010/main">
                    <a14:imgLayer r:embed="rId3">
                      <a14:imgEffect>
                        <a14:sharpenSoften amount="100000"/>
                      </a14:imgEffect>
                      <a14:imgEffect>
                        <a14:colorTemperature colorTemp="8674"/>
                      </a14:imgEffect>
                      <a14:imgEffect>
                        <a14:saturation sat="304000"/>
                      </a14:imgEffect>
                      <a14:imgEffect>
                        <a14:brightnessContrast bright="72000" contrast="100000"/>
                      </a14:imgEffect>
                    </a14:imgLayer>
                  </a14:imgProps>
                </a:ext>
              </a:extLst>
            </a:blip>
            <a:stretch>
              <a:fillRect/>
            </a:stretch>
          </p:blipFill>
          <p:spPr>
            <a:xfrm>
              <a:off x="5490306" y="6199477"/>
              <a:ext cx="3575542" cy="658524"/>
            </a:xfrm>
            <a:prstGeom prst="rect">
              <a:avLst/>
            </a:prstGeom>
          </p:spPr>
        </p:pic>
        <p:grpSp>
          <p:nvGrpSpPr>
            <p:cNvPr id="7" name="Group 6"/>
            <p:cNvGrpSpPr/>
            <p:nvPr/>
          </p:nvGrpSpPr>
          <p:grpSpPr>
            <a:xfrm>
              <a:off x="0" y="6205356"/>
              <a:ext cx="2026123" cy="570549"/>
              <a:chOff x="-205138" y="2031974"/>
              <a:chExt cx="9130950" cy="2616914"/>
            </a:xfrm>
          </p:grpSpPr>
          <p:grpSp>
            <p:nvGrpSpPr>
              <p:cNvPr id="8" name="Group 7"/>
              <p:cNvGrpSpPr/>
              <p:nvPr/>
            </p:nvGrpSpPr>
            <p:grpSpPr>
              <a:xfrm>
                <a:off x="-205138" y="2031974"/>
                <a:ext cx="3463633" cy="2416521"/>
                <a:chOff x="-205133" y="1113688"/>
                <a:chExt cx="3332570" cy="2325081"/>
              </a:xfrm>
            </p:grpSpPr>
            <p:pic>
              <p:nvPicPr>
                <p:cNvPr id="10" name="Picture 9"/>
                <p:cNvPicPr>
                  <a:picLocks noChangeAspect="1"/>
                </p:cNvPicPr>
                <p:nvPr/>
              </p:nvPicPr>
              <p:blipFill rotWithShape="1">
                <a:blip r:embed="rId4">
                  <a:duotone>
                    <a:schemeClr val="accent5">
                      <a:shade val="45000"/>
                      <a:satMod val="135000"/>
                    </a:schemeClr>
                    <a:prstClr val="white"/>
                  </a:duotone>
                  <a:extLst>
                    <a:ext uri="{BEBA8EAE-BF5A-486C-A8C5-ECC9F3942E4B}">
                      <a14:imgProps xmlns:a14="http://schemas.microsoft.com/office/drawing/2010/main">
                        <a14:imgLayer r:embed="rId5">
                          <a14:imgEffect>
                            <a14:backgroundRemoval t="2500" b="35100" l="37700" r="63200"/>
                          </a14:imgEffect>
                        </a14:imgLayer>
                      </a14:imgProps>
                    </a:ext>
                  </a:extLst>
                </a:blip>
                <a:srcRect b="62362"/>
                <a:stretch/>
              </p:blipFill>
              <p:spPr>
                <a:xfrm>
                  <a:off x="-205133" y="1113688"/>
                  <a:ext cx="3322348" cy="1250466"/>
                </a:xfrm>
                <a:prstGeom prst="rect">
                  <a:avLst/>
                </a:prstGeom>
              </p:spPr>
            </p:pic>
            <p:pic>
              <p:nvPicPr>
                <p:cNvPr id="11" name="Picture 10"/>
                <p:cNvPicPr>
                  <a:picLocks noChangeAspect="1"/>
                </p:cNvPicPr>
                <p:nvPr/>
              </p:nvPicPr>
              <p:blipFill rotWithShape="1">
                <a:blip r:embed="rId6">
                  <a:duotone>
                    <a:schemeClr val="accent5">
                      <a:shade val="45000"/>
                      <a:satMod val="135000"/>
                    </a:schemeClr>
                    <a:prstClr val="white"/>
                  </a:duotone>
                  <a:extLst>
                    <a:ext uri="{BEBA8EAE-BF5A-486C-A8C5-ECC9F3942E4B}">
                      <a14:imgProps xmlns:a14="http://schemas.microsoft.com/office/drawing/2010/main">
                        <a14:imgLayer r:embed="rId5">
                          <a14:imgEffect>
                            <a14:backgroundRemoval t="0" b="98500" l="10000" r="93700"/>
                          </a14:imgEffect>
                        </a14:imgLayer>
                      </a14:imgProps>
                    </a:ext>
                  </a:extLst>
                </a:blip>
                <a:srcRect b="30017"/>
                <a:stretch/>
              </p:blipFill>
              <p:spPr>
                <a:xfrm>
                  <a:off x="-194911" y="1113688"/>
                  <a:ext cx="3322348" cy="2325081"/>
                </a:xfrm>
                <a:prstGeom prst="rect">
                  <a:avLst/>
                </a:prstGeom>
              </p:spPr>
            </p:pic>
          </p:grpSp>
          <p:pic>
            <p:nvPicPr>
              <p:cNvPr id="9" name="Picture 8"/>
              <p:cNvPicPr>
                <a:picLocks noChangeAspect="1"/>
              </p:cNvPicPr>
              <p:nvPr/>
            </p:nvPicPr>
            <p:blipFill>
              <a:blip r:embed="rId7"/>
              <a:stretch>
                <a:fillRect/>
              </a:stretch>
            </p:blipFill>
            <p:spPr>
              <a:xfrm>
                <a:off x="2753610" y="2121588"/>
                <a:ext cx="6172202" cy="2527300"/>
              </a:xfrm>
              <a:prstGeom prst="rect">
                <a:avLst/>
              </a:prstGeom>
            </p:spPr>
          </p:pic>
        </p:grpSp>
      </p:grpSp>
    </p:spTree>
    <p:extLst>
      <p:ext uri="{BB962C8B-B14F-4D97-AF65-F5344CB8AC3E}">
        <p14:creationId xmlns:p14="http://schemas.microsoft.com/office/powerpoint/2010/main" val="235545414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0826"/>
            <a:ext cx="8229600" cy="5715337"/>
          </a:xfrm>
        </p:spPr>
        <p:txBody>
          <a:bodyPr>
            <a:normAutofit lnSpcReduction="10000"/>
          </a:bodyPr>
          <a:lstStyle/>
          <a:p>
            <a:pPr marL="0" indent="0">
              <a:buNone/>
            </a:pPr>
            <a:r>
              <a:rPr lang="en-US" dirty="0"/>
              <a:t>Think of </a:t>
            </a:r>
            <a:r>
              <a:rPr lang="en-US" dirty="0" err="1"/>
              <a:t>Cookups</a:t>
            </a:r>
            <a:r>
              <a:rPr lang="en-US" dirty="0"/>
              <a:t> as the "Google for Recipes"! </a:t>
            </a:r>
            <a:r>
              <a:rPr lang="en-US" dirty="0" err="1"/>
              <a:t>Cookups</a:t>
            </a:r>
            <a:r>
              <a:rPr lang="en-US" dirty="0"/>
              <a:t> allows you to search for recipes based on your available ingredients. </a:t>
            </a:r>
            <a:r>
              <a:rPr lang="en-US" dirty="0" err="1"/>
              <a:t>Cookup</a:t>
            </a:r>
            <a:r>
              <a:rPr lang="en-US" dirty="0"/>
              <a:t> users can rate recipes, add comments on recipes and also recipes on social networking sites. In addition, </a:t>
            </a:r>
            <a:r>
              <a:rPr lang="en-US" dirty="0" err="1"/>
              <a:t>Cookups</a:t>
            </a:r>
            <a:r>
              <a:rPr lang="en-US" dirty="0"/>
              <a:t> also allows users to signup and register on our website. Once user register with </a:t>
            </a:r>
            <a:r>
              <a:rPr lang="en-US" dirty="0" err="1"/>
              <a:t>Cookups</a:t>
            </a:r>
            <a:r>
              <a:rPr lang="en-US" dirty="0"/>
              <a:t>, they become </a:t>
            </a:r>
            <a:r>
              <a:rPr lang="en-US" dirty="0" err="1"/>
              <a:t>Cookup</a:t>
            </a:r>
            <a:r>
              <a:rPr lang="en-US" dirty="0"/>
              <a:t> members and they can create their own recipe diaries, add their personal recipes to their recipe diary, keep track of food they have cooked in past and bookmark their </a:t>
            </a:r>
            <a:r>
              <a:rPr lang="en-US" dirty="0" err="1"/>
              <a:t>favourite</a:t>
            </a:r>
            <a:r>
              <a:rPr lang="en-US" dirty="0"/>
              <a:t> recipes.</a:t>
            </a:r>
          </a:p>
        </p:txBody>
      </p:sp>
    </p:spTree>
    <p:extLst>
      <p:ext uri="{BB962C8B-B14F-4D97-AF65-F5344CB8AC3E}">
        <p14:creationId xmlns:p14="http://schemas.microsoft.com/office/powerpoint/2010/main" val="3259713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17242"/>
            <a:ext cx="7772400" cy="1470025"/>
          </a:xfrm>
        </p:spPr>
        <p:txBody>
          <a:bodyPr>
            <a:normAutofit/>
          </a:bodyPr>
          <a:lstStyle/>
          <a:p>
            <a:r>
              <a:rPr lang="en-US" sz="5400" dirty="0">
                <a:latin typeface="Copperplate Gothic Bold"/>
                <a:cs typeface="Copperplate Gothic Bold"/>
              </a:rPr>
              <a:t>Scenarios</a:t>
            </a:r>
            <a:endParaRPr lang="en-US" sz="5400" dirty="0">
              <a:latin typeface="Copperplate Gothic Bold"/>
              <a:cs typeface="Copperplate Gothic Bold"/>
            </a:endParaRPr>
          </a:p>
        </p:txBody>
      </p:sp>
      <p:grpSp>
        <p:nvGrpSpPr>
          <p:cNvPr id="5" name="Group 4"/>
          <p:cNvGrpSpPr/>
          <p:nvPr/>
        </p:nvGrpSpPr>
        <p:grpSpPr>
          <a:xfrm>
            <a:off x="0" y="6199477"/>
            <a:ext cx="9065848" cy="658524"/>
            <a:chOff x="0" y="6199477"/>
            <a:chExt cx="9065848" cy="658524"/>
          </a:xfrm>
        </p:grpSpPr>
        <p:pic>
          <p:nvPicPr>
            <p:cNvPr id="6" name="Picture 5"/>
            <p:cNvPicPr>
              <a:picLocks noChangeAspect="1"/>
            </p:cNvPicPr>
            <p:nvPr/>
          </p:nvPicPr>
          <p:blipFill>
            <a:blip r:embed="rId2">
              <a:duotone>
                <a:schemeClr val="accent6">
                  <a:shade val="45000"/>
                  <a:satMod val="135000"/>
                </a:schemeClr>
                <a:prstClr val="white"/>
              </a:duotone>
              <a:alphaModFix/>
              <a:extLst>
                <a:ext uri="{BEBA8EAE-BF5A-486C-A8C5-ECC9F3942E4B}">
                  <a14:imgProps xmlns:a14="http://schemas.microsoft.com/office/drawing/2010/main">
                    <a14:imgLayer r:embed="rId3">
                      <a14:imgEffect>
                        <a14:sharpenSoften amount="100000"/>
                      </a14:imgEffect>
                      <a14:imgEffect>
                        <a14:colorTemperature colorTemp="8674"/>
                      </a14:imgEffect>
                      <a14:imgEffect>
                        <a14:saturation sat="304000"/>
                      </a14:imgEffect>
                      <a14:imgEffect>
                        <a14:brightnessContrast bright="72000" contrast="100000"/>
                      </a14:imgEffect>
                    </a14:imgLayer>
                  </a14:imgProps>
                </a:ext>
              </a:extLst>
            </a:blip>
            <a:stretch>
              <a:fillRect/>
            </a:stretch>
          </p:blipFill>
          <p:spPr>
            <a:xfrm>
              <a:off x="5490306" y="6199477"/>
              <a:ext cx="3575542" cy="658524"/>
            </a:xfrm>
            <a:prstGeom prst="rect">
              <a:avLst/>
            </a:prstGeom>
          </p:spPr>
        </p:pic>
        <p:grpSp>
          <p:nvGrpSpPr>
            <p:cNvPr id="7" name="Group 6"/>
            <p:cNvGrpSpPr/>
            <p:nvPr/>
          </p:nvGrpSpPr>
          <p:grpSpPr>
            <a:xfrm>
              <a:off x="0" y="6205356"/>
              <a:ext cx="2026123" cy="570549"/>
              <a:chOff x="-205138" y="2031974"/>
              <a:chExt cx="9130950" cy="2616914"/>
            </a:xfrm>
          </p:grpSpPr>
          <p:grpSp>
            <p:nvGrpSpPr>
              <p:cNvPr id="8" name="Group 7"/>
              <p:cNvGrpSpPr/>
              <p:nvPr/>
            </p:nvGrpSpPr>
            <p:grpSpPr>
              <a:xfrm>
                <a:off x="-205138" y="2031974"/>
                <a:ext cx="3463633" cy="2416521"/>
                <a:chOff x="-205133" y="1113688"/>
                <a:chExt cx="3332570" cy="2325081"/>
              </a:xfrm>
            </p:grpSpPr>
            <p:pic>
              <p:nvPicPr>
                <p:cNvPr id="10" name="Picture 9"/>
                <p:cNvPicPr>
                  <a:picLocks noChangeAspect="1"/>
                </p:cNvPicPr>
                <p:nvPr/>
              </p:nvPicPr>
              <p:blipFill rotWithShape="1">
                <a:blip r:embed="rId4">
                  <a:duotone>
                    <a:schemeClr val="accent5">
                      <a:shade val="45000"/>
                      <a:satMod val="135000"/>
                    </a:schemeClr>
                    <a:prstClr val="white"/>
                  </a:duotone>
                  <a:extLst>
                    <a:ext uri="{BEBA8EAE-BF5A-486C-A8C5-ECC9F3942E4B}">
                      <a14:imgProps xmlns:a14="http://schemas.microsoft.com/office/drawing/2010/main">
                        <a14:imgLayer r:embed="rId5">
                          <a14:imgEffect>
                            <a14:backgroundRemoval t="2500" b="35100" l="37700" r="63200"/>
                          </a14:imgEffect>
                        </a14:imgLayer>
                      </a14:imgProps>
                    </a:ext>
                  </a:extLst>
                </a:blip>
                <a:srcRect b="62362"/>
                <a:stretch/>
              </p:blipFill>
              <p:spPr>
                <a:xfrm>
                  <a:off x="-205133" y="1113688"/>
                  <a:ext cx="3322348" cy="1250466"/>
                </a:xfrm>
                <a:prstGeom prst="rect">
                  <a:avLst/>
                </a:prstGeom>
              </p:spPr>
            </p:pic>
            <p:pic>
              <p:nvPicPr>
                <p:cNvPr id="11" name="Picture 10"/>
                <p:cNvPicPr>
                  <a:picLocks noChangeAspect="1"/>
                </p:cNvPicPr>
                <p:nvPr/>
              </p:nvPicPr>
              <p:blipFill rotWithShape="1">
                <a:blip r:embed="rId6">
                  <a:duotone>
                    <a:schemeClr val="accent5">
                      <a:shade val="45000"/>
                      <a:satMod val="135000"/>
                    </a:schemeClr>
                    <a:prstClr val="white"/>
                  </a:duotone>
                  <a:extLst>
                    <a:ext uri="{BEBA8EAE-BF5A-486C-A8C5-ECC9F3942E4B}">
                      <a14:imgProps xmlns:a14="http://schemas.microsoft.com/office/drawing/2010/main">
                        <a14:imgLayer r:embed="rId5">
                          <a14:imgEffect>
                            <a14:backgroundRemoval t="0" b="98500" l="10000" r="93700"/>
                          </a14:imgEffect>
                        </a14:imgLayer>
                      </a14:imgProps>
                    </a:ext>
                  </a:extLst>
                </a:blip>
                <a:srcRect b="30017"/>
                <a:stretch/>
              </p:blipFill>
              <p:spPr>
                <a:xfrm>
                  <a:off x="-194911" y="1113688"/>
                  <a:ext cx="3322348" cy="2325081"/>
                </a:xfrm>
                <a:prstGeom prst="rect">
                  <a:avLst/>
                </a:prstGeom>
              </p:spPr>
            </p:pic>
          </p:grpSp>
          <p:pic>
            <p:nvPicPr>
              <p:cNvPr id="9" name="Picture 8"/>
              <p:cNvPicPr>
                <a:picLocks noChangeAspect="1"/>
              </p:cNvPicPr>
              <p:nvPr/>
            </p:nvPicPr>
            <p:blipFill>
              <a:blip r:embed="rId7"/>
              <a:stretch>
                <a:fillRect/>
              </a:stretch>
            </p:blipFill>
            <p:spPr>
              <a:xfrm>
                <a:off x="2753610" y="2121588"/>
                <a:ext cx="6172202" cy="2527300"/>
              </a:xfrm>
              <a:prstGeom prst="rect">
                <a:avLst/>
              </a:prstGeom>
            </p:spPr>
          </p:pic>
        </p:grpSp>
      </p:grpSp>
    </p:spTree>
    <p:extLst>
      <p:ext uri="{BB962C8B-B14F-4D97-AF65-F5344CB8AC3E}">
        <p14:creationId xmlns:p14="http://schemas.microsoft.com/office/powerpoint/2010/main" val="75913482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0826"/>
            <a:ext cx="8229600" cy="5715337"/>
          </a:xfrm>
        </p:spPr>
        <p:txBody>
          <a:bodyPr>
            <a:normAutofit fontScale="70000" lnSpcReduction="20000"/>
          </a:bodyPr>
          <a:lstStyle/>
          <a:p>
            <a:pPr marL="0" indent="0">
              <a:buNone/>
            </a:pPr>
            <a:r>
              <a:rPr lang="en-US" dirty="0" smtClean="0"/>
              <a:t>1. Jasper </a:t>
            </a:r>
            <a:r>
              <a:rPr lang="en-US" dirty="0"/>
              <a:t>is new in town and has been a cooking enthusiast for years, she has cookbooks lining the shelves of her house, but recently she's been getting a little bored with the new stuff, but she has all these delicious ingredients she wants to make into something wonderful, but isn't sure how to mix them, look no farther, as she opens our cite, she simply types the ingredients she wants to use and BOOM! an assortment of culinary masterpieces bestow her eyes and all she needs to do now is pick one...</a:t>
            </a:r>
          </a:p>
          <a:p>
            <a:pPr marL="0" indent="0">
              <a:buNone/>
            </a:pPr>
            <a:endParaRPr lang="en-US" dirty="0"/>
          </a:p>
          <a:p>
            <a:pPr marL="0" indent="0">
              <a:buNone/>
            </a:pPr>
            <a:r>
              <a:rPr lang="en-US" dirty="0" smtClean="0"/>
              <a:t>2. Frank </a:t>
            </a:r>
            <a:r>
              <a:rPr lang="en-US" dirty="0"/>
              <a:t>is home alone again and once again needs to whip up something delicious to put him back into the mood. Luckily, he has been a member of cook </a:t>
            </a:r>
            <a:r>
              <a:rPr lang="en-US" dirty="0" err="1"/>
              <a:t>ups.org</a:t>
            </a:r>
            <a:r>
              <a:rPr lang="en-US" dirty="0"/>
              <a:t> for a long time now, since he gets into this situation all the time! But all he has is bread butter and cheese and wants to know what he can make, and he's had the same exact ingredients many time before. So he looks into his favorites and o wow! He totally forgot he could make cheesy bread with mayo on top! Luckily the instructions are here for him to use again, great job Frank.</a:t>
            </a:r>
          </a:p>
        </p:txBody>
      </p:sp>
    </p:spTree>
    <p:extLst>
      <p:ext uri="{BB962C8B-B14F-4D97-AF65-F5344CB8AC3E}">
        <p14:creationId xmlns:p14="http://schemas.microsoft.com/office/powerpoint/2010/main" val="2086029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0826"/>
            <a:ext cx="8229600" cy="5715337"/>
          </a:xfrm>
        </p:spPr>
        <p:txBody>
          <a:bodyPr>
            <a:normAutofit fontScale="62500" lnSpcReduction="20000"/>
          </a:bodyPr>
          <a:lstStyle/>
          <a:p>
            <a:pPr marL="0" indent="0">
              <a:buNone/>
            </a:pPr>
            <a:r>
              <a:rPr lang="en-US" dirty="0" smtClean="0"/>
              <a:t>3. Kerry </a:t>
            </a:r>
            <a:r>
              <a:rPr lang="en-US" dirty="0"/>
              <a:t>is in one of her moods again. "Nothing is cool enough for me", she always pouts. "I want something cool". She enters the world of the internet and stumbles upon our site. "Wow, how lame, I have too many ingredients I don't want to bother to type". Well no fear Kerry, as she realizes she can browse immediately when she gets on the scene. "But all I want to see is salty </a:t>
            </a:r>
            <a:r>
              <a:rPr lang="en-US" dirty="0" err="1"/>
              <a:t>italian</a:t>
            </a:r>
            <a:r>
              <a:rPr lang="en-US" dirty="0"/>
              <a:t> food". STILL FEARLESS, with our easy to use </a:t>
            </a:r>
            <a:r>
              <a:rPr lang="en-US" dirty="0" err="1"/>
              <a:t>categorial</a:t>
            </a:r>
            <a:r>
              <a:rPr lang="en-US" dirty="0"/>
              <a:t> tabs, you can search for foods based on whatever specifications you have, now Kerry is felling cooler than she's felt in years.</a:t>
            </a:r>
          </a:p>
          <a:p>
            <a:pPr marL="0" indent="0">
              <a:buNone/>
            </a:pPr>
            <a:endParaRPr lang="en-US" dirty="0"/>
          </a:p>
          <a:p>
            <a:pPr marL="0" indent="0">
              <a:buNone/>
            </a:pPr>
            <a:r>
              <a:rPr lang="en-US" dirty="0" smtClean="0"/>
              <a:t>4. Tim </a:t>
            </a:r>
            <a:r>
              <a:rPr lang="en-US" dirty="0"/>
              <a:t>is a UMA </a:t>
            </a:r>
            <a:r>
              <a:rPr lang="en-US" dirty="0" err="1"/>
              <a:t>CompSci</a:t>
            </a:r>
            <a:r>
              <a:rPr lang="en-US" dirty="0"/>
              <a:t> 326 teacher and wants to check out this new site some of his students were praising. So he goes to </a:t>
            </a:r>
            <a:r>
              <a:rPr lang="en-US" dirty="0" err="1"/>
              <a:t>cookups.org</a:t>
            </a:r>
            <a:r>
              <a:rPr lang="en-US" dirty="0"/>
              <a:t> and checks out </a:t>
            </a:r>
            <a:r>
              <a:rPr lang="en-US" dirty="0" err="1"/>
              <a:t>whats</a:t>
            </a:r>
            <a:r>
              <a:rPr lang="en-US" dirty="0"/>
              <a:t> going on. He sees a whole bunch of foods, tries them out, and loves them. His mind was totally blown by the food, but mostly the beauty of the site. He wants to leave comments for some of the foods he tried to let both other users and the people who made the recipe how good it was, so he clicks in the comment section and.... O no.... What is happening, the site must be broken he cannot comment. All seems lost, but then out of the corner of his eye, Tim sees something popped up in the comment section. "You must be a user to comment, register now!". What a brilliant site! It knew he would be confused if he could just not comment and asks him to sign up! So Tim registers and is now free to comment (and rate and save and other such things) foods as he pleases! A's all around!</a:t>
            </a:r>
          </a:p>
        </p:txBody>
      </p:sp>
    </p:spTree>
    <p:extLst>
      <p:ext uri="{BB962C8B-B14F-4D97-AF65-F5344CB8AC3E}">
        <p14:creationId xmlns:p14="http://schemas.microsoft.com/office/powerpoint/2010/main" val="3573206314"/>
      </p:ext>
    </p:extLst>
  </p:cSld>
  <p:clrMapOvr>
    <a:masterClrMapping/>
  </p:clrMapOvr>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524</TotalTime>
  <Words>2737</Words>
  <Application>Microsoft Macintosh PowerPoint</Application>
  <PresentationFormat>On-screen Show (4:3)</PresentationFormat>
  <Paragraphs>102</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Black</vt:lpstr>
      <vt:lpstr>PowerPoint Presentation</vt:lpstr>
      <vt:lpstr>PowerPoint Presentation</vt:lpstr>
      <vt:lpstr>Team Organization </vt:lpstr>
      <vt:lpstr>PowerPoint Presentation</vt:lpstr>
      <vt:lpstr>Overview</vt:lpstr>
      <vt:lpstr>PowerPoint Presentation</vt:lpstr>
      <vt:lpstr>Scenarios</vt:lpstr>
      <vt:lpstr>PowerPoint Presentation</vt:lpstr>
      <vt:lpstr>PowerPoint Presentation</vt:lpstr>
      <vt:lpstr>PowerPoint Presentation</vt:lpstr>
      <vt:lpstr>PowerPoint Presentation</vt:lpstr>
      <vt:lpstr>Website features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Non-Goals</vt:lpstr>
      <vt:lpstr>PowerPoint Presentation</vt:lpstr>
      <vt:lpstr>FlowChart</vt:lpstr>
      <vt:lpstr>PowerPoint Presentation</vt:lpstr>
      <vt:lpstr>Wireframes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Mina Khan</dc:creator>
  <cp:lastModifiedBy>Mina Khan</cp:lastModifiedBy>
  <cp:revision>128</cp:revision>
  <dcterms:created xsi:type="dcterms:W3CDTF">2014-10-02T16:05:53Z</dcterms:created>
  <dcterms:modified xsi:type="dcterms:W3CDTF">2014-10-17T03:00:49Z</dcterms:modified>
</cp:coreProperties>
</file>