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HK Grotesk Bold" panose="020B0604020202020204" charset="-94"/>
      <p:regular r:id="rId11"/>
    </p:embeddedFont>
    <p:embeddedFont>
      <p:font typeface="HK Grotesk Light" panose="020B0604020202020204" charset="-94"/>
      <p:regular r:id="rId12"/>
    </p:embeddedFont>
    <p:embeddedFont>
      <p:font typeface="HK Grotesk" panose="020B0604020202020204" charset="-94"/>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16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rot="-1914912">
            <a:off x="-173624" y="1706268"/>
            <a:ext cx="21356206" cy="6874465"/>
          </a:xfrm>
          <a:custGeom>
            <a:avLst/>
            <a:gdLst/>
            <a:ahLst/>
            <a:cxnLst/>
            <a:rect l="l" t="t" r="r" b="b"/>
            <a:pathLst>
              <a:path w="21356206" h="6874465">
                <a:moveTo>
                  <a:pt x="0" y="0"/>
                </a:moveTo>
                <a:lnTo>
                  <a:pt x="21356206" y="0"/>
                </a:lnTo>
                <a:lnTo>
                  <a:pt x="21356206" y="6874464"/>
                </a:lnTo>
                <a:lnTo>
                  <a:pt x="0" y="687446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1107281"/>
            <a:ext cx="12915900" cy="5081665"/>
            <a:chOff x="0" y="104775"/>
            <a:chExt cx="17221200" cy="6775552"/>
          </a:xfrm>
        </p:grpSpPr>
        <p:sp>
          <p:nvSpPr>
            <p:cNvPr id="4" name="TextBox 4"/>
            <p:cNvSpPr txBox="1"/>
            <p:nvPr/>
          </p:nvSpPr>
          <p:spPr>
            <a:xfrm>
              <a:off x="0" y="104775"/>
              <a:ext cx="17221200" cy="4924424"/>
            </a:xfrm>
            <a:prstGeom prst="rect">
              <a:avLst/>
            </a:prstGeom>
          </p:spPr>
          <p:txBody>
            <a:bodyPr wrap="square" lIns="0" tIns="0" rIns="0" bIns="0" rtlCol="0" anchor="t">
              <a:spAutoFit/>
            </a:bodyPr>
            <a:lstStyle/>
            <a:p>
              <a:pPr>
                <a:lnSpc>
                  <a:spcPts val="14430"/>
                </a:lnSpc>
              </a:pPr>
              <a:r>
                <a:rPr lang="tr-TR" sz="7200" spc="-390" dirty="0" smtClean="0">
                  <a:solidFill>
                    <a:srgbClr val="FFFFFF"/>
                  </a:solidFill>
                  <a:latin typeface="HK Grotesk Bold"/>
                </a:rPr>
                <a:t>KAPI VURMA SESİNİN KODUNU ÇÖZEREK KAPIYI AÇAN SİSTEM</a:t>
              </a:r>
              <a:endParaRPr lang="en-US" sz="7200" spc="-390" dirty="0" smtClean="0">
                <a:solidFill>
                  <a:srgbClr val="FFFFFF"/>
                </a:solidFill>
                <a:latin typeface="HK Grotesk Bold"/>
              </a:endParaRPr>
            </a:p>
          </p:txBody>
        </p:sp>
        <p:sp>
          <p:nvSpPr>
            <p:cNvPr id="5" name="TextBox 5"/>
            <p:cNvSpPr txBox="1"/>
            <p:nvPr/>
          </p:nvSpPr>
          <p:spPr>
            <a:xfrm>
              <a:off x="0" y="5639132"/>
              <a:ext cx="9178144" cy="1241195"/>
            </a:xfrm>
            <a:prstGeom prst="rect">
              <a:avLst/>
            </a:prstGeom>
          </p:spPr>
          <p:txBody>
            <a:bodyPr lIns="0" tIns="0" rIns="0" bIns="0" rtlCol="0" anchor="t">
              <a:spAutoFit/>
            </a:bodyPr>
            <a:lstStyle/>
            <a:p>
              <a:pPr>
                <a:lnSpc>
                  <a:spcPts val="3551"/>
                </a:lnSpc>
              </a:pPr>
              <a:r>
                <a:rPr lang="tr-TR" sz="3199" dirty="0" smtClean="0">
                  <a:solidFill>
                    <a:srgbClr val="57FFDC"/>
                  </a:solidFill>
                  <a:latin typeface="HK Grotesk Light"/>
                </a:rPr>
                <a:t>Yunus Altın – 210541072</a:t>
              </a:r>
            </a:p>
            <a:p>
              <a:pPr>
                <a:lnSpc>
                  <a:spcPts val="3551"/>
                </a:lnSpc>
              </a:pPr>
              <a:r>
                <a:rPr lang="tr-TR" sz="3199" dirty="0" smtClean="0">
                  <a:solidFill>
                    <a:srgbClr val="57FFDC"/>
                  </a:solidFill>
                  <a:latin typeface="HK Grotesk Light"/>
                </a:rPr>
                <a:t>Okan </a:t>
              </a:r>
              <a:r>
                <a:rPr lang="tr-TR" sz="3199" dirty="0" err="1" smtClean="0">
                  <a:solidFill>
                    <a:srgbClr val="57FFDC"/>
                  </a:solidFill>
                  <a:latin typeface="HK Grotesk Light"/>
                </a:rPr>
                <a:t>Kılıçarslan</a:t>
              </a:r>
              <a:r>
                <a:rPr lang="tr-TR" sz="3199" dirty="0" smtClean="0">
                  <a:solidFill>
                    <a:srgbClr val="57FFDC"/>
                  </a:solidFill>
                  <a:latin typeface="HK Grotesk Light"/>
                </a:rPr>
                <a:t> - 210541042</a:t>
              </a:r>
              <a:endParaRPr lang="en-US" sz="3199" dirty="0">
                <a:solidFill>
                  <a:srgbClr val="57FFDC"/>
                </a:solidFill>
                <a:latin typeface="HK Grotesk Light"/>
              </a:endParaRPr>
            </a:p>
          </p:txBody>
        </p:sp>
      </p:grpSp>
      <p:grpSp>
        <p:nvGrpSpPr>
          <p:cNvPr id="6" name="Group 6"/>
          <p:cNvGrpSpPr/>
          <p:nvPr/>
        </p:nvGrpSpPr>
        <p:grpSpPr>
          <a:xfrm>
            <a:off x="15330652" y="7061766"/>
            <a:ext cx="1928648" cy="2064687"/>
            <a:chOff x="0" y="0"/>
            <a:chExt cx="2571531" cy="2752917"/>
          </a:xfrm>
        </p:grpSpPr>
        <p:sp>
          <p:nvSpPr>
            <p:cNvPr id="7" name="AutoShape 7"/>
            <p:cNvSpPr/>
            <p:nvPr/>
          </p:nvSpPr>
          <p:spPr>
            <a:xfrm>
              <a:off x="2508031" y="0"/>
              <a:ext cx="63500" cy="1767642"/>
            </a:xfrm>
            <a:prstGeom prst="rect">
              <a:avLst/>
            </a:prstGeom>
            <a:solidFill>
              <a:srgbClr val="57FFDC"/>
            </a:solidFill>
          </p:spPr>
        </p:sp>
        <p:sp>
          <p:nvSpPr>
            <p:cNvPr id="8" name="TextBox 8"/>
            <p:cNvSpPr txBox="1"/>
            <p:nvPr/>
          </p:nvSpPr>
          <p:spPr>
            <a:xfrm>
              <a:off x="0" y="2310295"/>
              <a:ext cx="2571531" cy="455628"/>
            </a:xfrm>
            <a:prstGeom prst="rect">
              <a:avLst/>
            </a:prstGeom>
          </p:spPr>
          <p:txBody>
            <a:bodyPr lIns="0" tIns="0" rIns="0" bIns="0" rtlCol="0" anchor="t">
              <a:spAutoFit/>
            </a:bodyPr>
            <a:lstStyle/>
            <a:p>
              <a:pPr algn="r">
                <a:lnSpc>
                  <a:spcPts val="2663"/>
                </a:lnSpc>
              </a:pPr>
              <a:r>
                <a:rPr lang="en-US" sz="2399">
                  <a:solidFill>
                    <a:srgbClr val="FFFFFF"/>
                  </a:solidFill>
                  <a:latin typeface="HK Grotesk Bold"/>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336527" y="408131"/>
            <a:ext cx="18959768" cy="9716393"/>
            <a:chOff x="0" y="0"/>
            <a:chExt cx="25279690" cy="12955191"/>
          </a:xfrm>
        </p:grpSpPr>
        <p:sp>
          <p:nvSpPr>
            <p:cNvPr id="3" name="TextBox 3"/>
            <p:cNvSpPr txBox="1"/>
            <p:nvPr/>
          </p:nvSpPr>
          <p:spPr>
            <a:xfrm>
              <a:off x="0" y="57150"/>
              <a:ext cx="25279690" cy="1302135"/>
            </a:xfrm>
            <a:prstGeom prst="rect">
              <a:avLst/>
            </a:prstGeom>
          </p:spPr>
          <p:txBody>
            <a:bodyPr lIns="0" tIns="0" rIns="0" bIns="0" rtlCol="0" anchor="t">
              <a:spAutoFit/>
            </a:bodyPr>
            <a:lstStyle/>
            <a:p>
              <a:pPr>
                <a:lnSpc>
                  <a:spcPts val="7428"/>
                </a:lnSpc>
              </a:pPr>
              <a:r>
                <a:rPr lang="en-US" sz="6691" spc="-200">
                  <a:solidFill>
                    <a:srgbClr val="FFFFFF"/>
                  </a:solidFill>
                  <a:latin typeface="HK Grotesk Bold"/>
                </a:rPr>
                <a:t>PROJE HAKKINDA</a:t>
              </a:r>
            </a:p>
          </p:txBody>
        </p:sp>
        <p:sp>
          <p:nvSpPr>
            <p:cNvPr id="4" name="TextBox 4"/>
            <p:cNvSpPr txBox="1"/>
            <p:nvPr/>
          </p:nvSpPr>
          <p:spPr>
            <a:xfrm>
              <a:off x="0" y="1817266"/>
              <a:ext cx="21046476" cy="11147498"/>
            </a:xfrm>
            <a:prstGeom prst="rect">
              <a:avLst/>
            </a:prstGeom>
          </p:spPr>
          <p:txBody>
            <a:bodyPr lIns="0" tIns="0" rIns="0" bIns="0" rtlCol="0" anchor="t">
              <a:spAutoFit/>
            </a:bodyPr>
            <a:lstStyle/>
            <a:p>
              <a:pPr>
                <a:lnSpc>
                  <a:spcPts val="3895"/>
                </a:lnSpc>
              </a:pPr>
              <a:r>
                <a:rPr lang="en-US" sz="2996" spc="-59">
                  <a:solidFill>
                    <a:srgbClr val="FFFFFF"/>
                  </a:solidFill>
                  <a:latin typeface="HK Grotesk"/>
                </a:rPr>
                <a:t>Bu projede, ev güvenliğini yeniden tanımlamayı hedefleyen bir Arduino tabanlı bir sistemden bahsedeceğiz. Geleneksel anahtarların yerine geçen bu sistem, kapıya belirli bir ritimle vurularak çalışır. Arduino, ses sensörü aracılığıyla kapıya vurulan ritmi algılar ve tanıdığında solenoid kilit ile kapıyı açar.</a:t>
              </a:r>
            </a:p>
            <a:p>
              <a:pPr>
                <a:lnSpc>
                  <a:spcPts val="3895"/>
                </a:lnSpc>
              </a:pPr>
              <a:endParaRPr lang="en-US" sz="2996" spc="-59">
                <a:solidFill>
                  <a:srgbClr val="FFFFFF"/>
                </a:solidFill>
                <a:latin typeface="HK Grotesk"/>
              </a:endParaRPr>
            </a:p>
            <a:p>
              <a:pPr>
                <a:lnSpc>
                  <a:spcPts val="3895"/>
                </a:lnSpc>
              </a:pPr>
              <a:r>
                <a:rPr lang="en-US" sz="2996" spc="-59">
                  <a:solidFill>
                    <a:srgbClr val="FFFFFF"/>
                  </a:solidFill>
                  <a:latin typeface="HK Grotesk"/>
                </a:rPr>
                <a:t>Sistem, kullanıcı dostu bir programlama anahtarı içerir. Bu anahtar, kullanıcılara yeni desenleri öğrenme veya sistem ayarlarını değiştirme imkanı tanır. Yeşil LED, sistem normal çalışırken, kırmızı LED ise programlama modunu temsil eder.</a:t>
              </a:r>
            </a:p>
            <a:p>
              <a:pPr>
                <a:lnSpc>
                  <a:spcPts val="3895"/>
                </a:lnSpc>
              </a:pPr>
              <a:endParaRPr lang="en-US" sz="2996" spc="-59">
                <a:solidFill>
                  <a:srgbClr val="FFFFFF"/>
                </a:solidFill>
                <a:latin typeface="HK Grotesk"/>
              </a:endParaRPr>
            </a:p>
            <a:p>
              <a:pPr>
                <a:lnSpc>
                  <a:spcPts val="3895"/>
                </a:lnSpc>
              </a:pPr>
              <a:r>
                <a:rPr lang="en-US" sz="2996" spc="-59">
                  <a:solidFill>
                    <a:srgbClr val="FFFFFF"/>
                  </a:solidFill>
                  <a:latin typeface="HK Grotesk"/>
                </a:rPr>
                <a:t>Projede kullanılan solenoid kilitleme mekanizması, kapıyı kilitleme ve kilidi açma işlevini yerine getirir. Bu sayede, geleneksel anahtar kullanımına alternatif bir çözüm sunularak ev güvenliği daha modern ve akıllı bir hale getirilir.</a:t>
              </a:r>
            </a:p>
            <a:p>
              <a:pPr>
                <a:lnSpc>
                  <a:spcPts val="3895"/>
                </a:lnSpc>
              </a:pPr>
              <a:endParaRPr lang="en-US" sz="2996" spc="-59">
                <a:solidFill>
                  <a:srgbClr val="FFFFFF"/>
                </a:solidFill>
                <a:latin typeface="HK Grotesk"/>
              </a:endParaRPr>
            </a:p>
            <a:p>
              <a:pPr>
                <a:lnSpc>
                  <a:spcPts val="3895"/>
                </a:lnSpc>
              </a:pPr>
              <a:r>
                <a:rPr lang="en-US" sz="2996" spc="-59">
                  <a:solidFill>
                    <a:srgbClr val="FFFFFF"/>
                  </a:solidFill>
                  <a:latin typeface="HK Grotesk"/>
                </a:rPr>
                <a:t>Sistem, sadece kapıyı kilitlemekle kalmaz, aynı zamanda kullanıcılara esneklik sağlar. Programlama anahtarı aracılığıyla kullanıcılar, istedikleri zaman yeni ritimler ekleyebilir veya sistem ayarlarını kişiselleştirebilirler.</a:t>
              </a:r>
            </a:p>
            <a:p>
              <a:pPr>
                <a:lnSpc>
                  <a:spcPts val="3895"/>
                </a:lnSpc>
              </a:pPr>
              <a:endParaRPr lang="en-US" sz="2996" spc="-59">
                <a:solidFill>
                  <a:srgbClr val="FFFFFF"/>
                </a:solidFill>
                <a:latin typeface="HK Grotesk"/>
              </a:endParaRPr>
            </a:p>
          </p:txBody>
        </p:sp>
      </p:grpSp>
      <p:sp>
        <p:nvSpPr>
          <p:cNvPr id="5" name="Freeform 5"/>
          <p:cNvSpPr/>
          <p:nvPr/>
        </p:nvSpPr>
        <p:spPr>
          <a:xfrm rot="-2228806" flipV="1">
            <a:off x="937623" y="2679825"/>
            <a:ext cx="21356206" cy="6874465"/>
          </a:xfrm>
          <a:custGeom>
            <a:avLst/>
            <a:gdLst/>
            <a:ahLst/>
            <a:cxnLst/>
            <a:rect l="l" t="t" r="r" b="b"/>
            <a:pathLst>
              <a:path w="21356206" h="6874465">
                <a:moveTo>
                  <a:pt x="0" y="6874465"/>
                </a:moveTo>
                <a:lnTo>
                  <a:pt x="21356206" y="6874465"/>
                </a:lnTo>
                <a:lnTo>
                  <a:pt x="21356206" y="0"/>
                </a:lnTo>
                <a:lnTo>
                  <a:pt x="0" y="0"/>
                </a:lnTo>
                <a:lnTo>
                  <a:pt x="0" y="6874465"/>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16642343" y="7183858"/>
            <a:ext cx="616957" cy="2064687"/>
            <a:chOff x="0" y="0"/>
            <a:chExt cx="822610" cy="2752917"/>
          </a:xfrm>
        </p:grpSpPr>
        <p:sp>
          <p:nvSpPr>
            <p:cNvPr id="7" name="AutoShape 7"/>
            <p:cNvSpPr/>
            <p:nvPr/>
          </p:nvSpPr>
          <p:spPr>
            <a:xfrm>
              <a:off x="759110" y="0"/>
              <a:ext cx="63500" cy="1767642"/>
            </a:xfrm>
            <a:prstGeom prst="rect">
              <a:avLst/>
            </a:prstGeom>
            <a:solidFill>
              <a:srgbClr val="57FFDC"/>
            </a:solidFill>
          </p:spPr>
        </p:sp>
        <p:sp>
          <p:nvSpPr>
            <p:cNvPr id="8" name="TextBox 8"/>
            <p:cNvSpPr txBox="1"/>
            <p:nvPr/>
          </p:nvSpPr>
          <p:spPr>
            <a:xfrm>
              <a:off x="0" y="2310295"/>
              <a:ext cx="822610" cy="455628"/>
            </a:xfrm>
            <a:prstGeom prst="rect">
              <a:avLst/>
            </a:prstGeom>
          </p:spPr>
          <p:txBody>
            <a:bodyPr lIns="0" tIns="0" rIns="0" bIns="0" rtlCol="0" anchor="t">
              <a:spAutoFit/>
            </a:bodyPr>
            <a:lstStyle/>
            <a:p>
              <a:pPr algn="r">
                <a:lnSpc>
                  <a:spcPts val="2664"/>
                </a:lnSpc>
              </a:pPr>
              <a:r>
                <a:rPr lang="en-US" sz="2400">
                  <a:solidFill>
                    <a:srgbClr val="FFFFFF"/>
                  </a:solidFill>
                  <a:latin typeface="HK Grotesk Bold"/>
                </a:rPr>
                <a:t>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AutoShape 2"/>
          <p:cNvSpPr/>
          <p:nvPr/>
        </p:nvSpPr>
        <p:spPr>
          <a:xfrm>
            <a:off x="984960" y="7183858"/>
            <a:ext cx="47625" cy="1325731"/>
          </a:xfrm>
          <a:prstGeom prst="rect">
            <a:avLst/>
          </a:prstGeom>
          <a:solidFill>
            <a:srgbClr val="57FFDC"/>
          </a:solidFill>
        </p:spPr>
      </p:sp>
      <p:sp>
        <p:nvSpPr>
          <p:cNvPr id="3" name="Freeform 3"/>
          <p:cNvSpPr/>
          <p:nvPr/>
        </p:nvSpPr>
        <p:spPr>
          <a:xfrm rot="-792178">
            <a:off x="-3184334" y="-1644671"/>
            <a:ext cx="11135343" cy="3391383"/>
          </a:xfrm>
          <a:custGeom>
            <a:avLst/>
            <a:gdLst/>
            <a:ahLst/>
            <a:cxnLst/>
            <a:rect l="l" t="t" r="r" b="b"/>
            <a:pathLst>
              <a:path w="11135343" h="3391383">
                <a:moveTo>
                  <a:pt x="0" y="0"/>
                </a:moveTo>
                <a:lnTo>
                  <a:pt x="11135343" y="0"/>
                </a:lnTo>
                <a:lnTo>
                  <a:pt x="11135343" y="3391383"/>
                </a:lnTo>
                <a:lnTo>
                  <a:pt x="0" y="33913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AutoShape 4"/>
          <p:cNvSpPr/>
          <p:nvPr/>
        </p:nvSpPr>
        <p:spPr>
          <a:xfrm>
            <a:off x="8138756" y="1028700"/>
            <a:ext cx="52381" cy="8229600"/>
          </a:xfrm>
          <a:prstGeom prst="rect">
            <a:avLst/>
          </a:prstGeom>
          <a:solidFill>
            <a:srgbClr val="57FFDC"/>
          </a:solidFill>
        </p:spPr>
      </p:sp>
      <p:sp>
        <p:nvSpPr>
          <p:cNvPr id="5" name="TextBox 5"/>
          <p:cNvSpPr txBox="1"/>
          <p:nvPr/>
        </p:nvSpPr>
        <p:spPr>
          <a:xfrm>
            <a:off x="984960" y="4230200"/>
            <a:ext cx="6204453" cy="2263193"/>
          </a:xfrm>
          <a:prstGeom prst="rect">
            <a:avLst/>
          </a:prstGeom>
        </p:spPr>
        <p:txBody>
          <a:bodyPr lIns="0" tIns="0" rIns="0" bIns="0" rtlCol="0" anchor="t">
            <a:spAutoFit/>
          </a:bodyPr>
          <a:lstStyle/>
          <a:p>
            <a:pPr>
              <a:lnSpc>
                <a:spcPts val="8880"/>
              </a:lnSpc>
            </a:pPr>
            <a:r>
              <a:rPr lang="en-US" sz="8000" spc="-240">
                <a:solidFill>
                  <a:srgbClr val="FFFFFF"/>
                </a:solidFill>
                <a:latin typeface="HK Grotesk Bold"/>
              </a:rPr>
              <a:t>KULLANILAN EKİPMANLAR</a:t>
            </a:r>
          </a:p>
        </p:txBody>
      </p:sp>
      <p:sp>
        <p:nvSpPr>
          <p:cNvPr id="6" name="TextBox 6"/>
          <p:cNvSpPr txBox="1"/>
          <p:nvPr/>
        </p:nvSpPr>
        <p:spPr>
          <a:xfrm>
            <a:off x="9144000" y="1004732"/>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ARDUINO NANO</a:t>
            </a:r>
          </a:p>
        </p:txBody>
      </p:sp>
      <p:sp>
        <p:nvSpPr>
          <p:cNvPr id="7" name="TextBox 7"/>
          <p:cNvSpPr txBox="1"/>
          <p:nvPr/>
        </p:nvSpPr>
        <p:spPr>
          <a:xfrm>
            <a:off x="9144000" y="1915411"/>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RELAY MODÜL</a:t>
            </a:r>
          </a:p>
        </p:txBody>
      </p:sp>
      <p:sp>
        <p:nvSpPr>
          <p:cNvPr id="8" name="TextBox 8"/>
          <p:cNvSpPr txBox="1"/>
          <p:nvPr/>
        </p:nvSpPr>
        <p:spPr>
          <a:xfrm>
            <a:off x="9144000" y="2798801"/>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SOLENOİD KİLİT</a:t>
            </a:r>
          </a:p>
        </p:txBody>
      </p:sp>
      <p:sp>
        <p:nvSpPr>
          <p:cNvPr id="9" name="TextBox 9"/>
          <p:cNvSpPr txBox="1"/>
          <p:nvPr/>
        </p:nvSpPr>
        <p:spPr>
          <a:xfrm>
            <a:off x="9144000" y="4629150"/>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HOPARLÖR</a:t>
            </a:r>
          </a:p>
        </p:txBody>
      </p:sp>
      <p:sp>
        <p:nvSpPr>
          <p:cNvPr id="10" name="TextBox 10"/>
          <p:cNvSpPr txBox="1"/>
          <p:nvPr/>
        </p:nvSpPr>
        <p:spPr>
          <a:xfrm>
            <a:off x="9144000" y="7457416"/>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LED IŞIK (KIRMIZI-YEŞİL)</a:t>
            </a:r>
          </a:p>
        </p:txBody>
      </p:sp>
      <p:sp>
        <p:nvSpPr>
          <p:cNvPr id="11" name="TextBox 11"/>
          <p:cNvSpPr txBox="1"/>
          <p:nvPr/>
        </p:nvSpPr>
        <p:spPr>
          <a:xfrm>
            <a:off x="984960" y="8921341"/>
            <a:ext cx="616957" cy="336959"/>
          </a:xfrm>
          <a:prstGeom prst="rect">
            <a:avLst/>
          </a:prstGeom>
        </p:spPr>
        <p:txBody>
          <a:bodyPr lIns="0" tIns="0" rIns="0" bIns="0" rtlCol="0" anchor="t">
            <a:spAutoFit/>
          </a:bodyPr>
          <a:lstStyle/>
          <a:p>
            <a:pPr>
              <a:lnSpc>
                <a:spcPts val="2664"/>
              </a:lnSpc>
            </a:pPr>
            <a:r>
              <a:rPr lang="en-US" sz="2400">
                <a:solidFill>
                  <a:srgbClr val="FFFFFF"/>
                </a:solidFill>
                <a:latin typeface="HK Grotesk Bold"/>
              </a:rPr>
              <a:t>3</a:t>
            </a:r>
          </a:p>
        </p:txBody>
      </p:sp>
      <p:grpSp>
        <p:nvGrpSpPr>
          <p:cNvPr id="12" name="Group 12"/>
          <p:cNvGrpSpPr>
            <a:grpSpLocks noChangeAspect="1"/>
          </p:cNvGrpSpPr>
          <p:nvPr/>
        </p:nvGrpSpPr>
        <p:grpSpPr>
          <a:xfrm>
            <a:off x="7979987" y="1405820"/>
            <a:ext cx="369918" cy="369918"/>
            <a:chOff x="6705600" y="1371600"/>
            <a:chExt cx="10972800" cy="10972800"/>
          </a:xfrm>
        </p:grpSpPr>
        <p:sp>
          <p:nvSpPr>
            <p:cNvPr id="13" name="Freeform 13"/>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id="14" name="Group 14"/>
          <p:cNvGrpSpPr>
            <a:grpSpLocks noChangeAspect="1"/>
          </p:cNvGrpSpPr>
          <p:nvPr/>
        </p:nvGrpSpPr>
        <p:grpSpPr>
          <a:xfrm>
            <a:off x="7987128" y="3178922"/>
            <a:ext cx="369918" cy="369918"/>
            <a:chOff x="6705600" y="1371600"/>
            <a:chExt cx="10972800" cy="10972800"/>
          </a:xfrm>
        </p:grpSpPr>
        <p:sp>
          <p:nvSpPr>
            <p:cNvPr id="15" name="Freeform 1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097EE"/>
            </a:solidFill>
          </p:spPr>
        </p:sp>
      </p:grpSp>
      <p:grpSp>
        <p:nvGrpSpPr>
          <p:cNvPr id="16" name="Group 16"/>
          <p:cNvGrpSpPr>
            <a:grpSpLocks noChangeAspect="1"/>
          </p:cNvGrpSpPr>
          <p:nvPr/>
        </p:nvGrpSpPr>
        <p:grpSpPr>
          <a:xfrm>
            <a:off x="7979987" y="4958541"/>
            <a:ext cx="369918" cy="369918"/>
            <a:chOff x="6705600" y="1371600"/>
            <a:chExt cx="10972800" cy="10972800"/>
          </a:xfrm>
        </p:grpSpPr>
        <p:sp>
          <p:nvSpPr>
            <p:cNvPr id="17" name="Freeform 17"/>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id="18" name="Group 18"/>
          <p:cNvGrpSpPr>
            <a:grpSpLocks noChangeAspect="1"/>
          </p:cNvGrpSpPr>
          <p:nvPr/>
        </p:nvGrpSpPr>
        <p:grpSpPr>
          <a:xfrm>
            <a:off x="7979987" y="6734901"/>
            <a:ext cx="369918" cy="369918"/>
            <a:chOff x="6705600" y="1371600"/>
            <a:chExt cx="10972800" cy="10972800"/>
          </a:xfrm>
        </p:grpSpPr>
        <p:sp>
          <p:nvSpPr>
            <p:cNvPr id="19" name="Freeform 19"/>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097EE"/>
            </a:solidFill>
          </p:spPr>
        </p:sp>
      </p:grpSp>
      <p:grpSp>
        <p:nvGrpSpPr>
          <p:cNvPr id="20" name="Group 20"/>
          <p:cNvGrpSpPr>
            <a:grpSpLocks noChangeAspect="1"/>
          </p:cNvGrpSpPr>
          <p:nvPr/>
        </p:nvGrpSpPr>
        <p:grpSpPr>
          <a:xfrm>
            <a:off x="7979987" y="8511262"/>
            <a:ext cx="369918" cy="369918"/>
            <a:chOff x="6705600" y="1371600"/>
            <a:chExt cx="10972800" cy="10972800"/>
          </a:xfrm>
        </p:grpSpPr>
        <p:sp>
          <p:nvSpPr>
            <p:cNvPr id="21" name="Freeform 21"/>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sp>
        <p:nvSpPr>
          <p:cNvPr id="22" name="TextBox 22"/>
          <p:cNvSpPr txBox="1"/>
          <p:nvPr/>
        </p:nvSpPr>
        <p:spPr>
          <a:xfrm>
            <a:off x="9144000" y="5541115"/>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DİRENÇ (220-10K-1M)</a:t>
            </a:r>
          </a:p>
        </p:txBody>
      </p:sp>
      <p:sp>
        <p:nvSpPr>
          <p:cNvPr id="23" name="TextBox 23"/>
          <p:cNvSpPr txBox="1"/>
          <p:nvPr/>
        </p:nvSpPr>
        <p:spPr>
          <a:xfrm>
            <a:off x="9144000" y="3717185"/>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BUTON</a:t>
            </a:r>
          </a:p>
        </p:txBody>
      </p:sp>
      <p:sp>
        <p:nvSpPr>
          <p:cNvPr id="24" name="TextBox 24"/>
          <p:cNvSpPr txBox="1"/>
          <p:nvPr/>
        </p:nvSpPr>
        <p:spPr>
          <a:xfrm>
            <a:off x="9144000" y="6434030"/>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KABLO</a:t>
            </a:r>
          </a:p>
        </p:txBody>
      </p:sp>
      <p:sp>
        <p:nvSpPr>
          <p:cNvPr id="25" name="TextBox 25"/>
          <p:cNvSpPr txBox="1"/>
          <p:nvPr/>
        </p:nvSpPr>
        <p:spPr>
          <a:xfrm>
            <a:off x="9144000" y="9189564"/>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BREADBOARD</a:t>
            </a:r>
          </a:p>
        </p:txBody>
      </p:sp>
      <p:sp>
        <p:nvSpPr>
          <p:cNvPr id="26" name="TextBox 26"/>
          <p:cNvSpPr txBox="1"/>
          <p:nvPr/>
        </p:nvSpPr>
        <p:spPr>
          <a:xfrm>
            <a:off x="9144000" y="8340806"/>
            <a:ext cx="8115300"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PİL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rot="1461512" flipV="1">
            <a:off x="2845206" y="930678"/>
            <a:ext cx="14662108" cy="4465495"/>
          </a:xfrm>
          <a:custGeom>
            <a:avLst/>
            <a:gdLst/>
            <a:ahLst/>
            <a:cxnLst/>
            <a:rect l="l" t="t" r="r" b="b"/>
            <a:pathLst>
              <a:path w="14662108" h="4465495">
                <a:moveTo>
                  <a:pt x="0" y="4465495"/>
                </a:moveTo>
                <a:lnTo>
                  <a:pt x="14662108" y="4465495"/>
                </a:lnTo>
                <a:lnTo>
                  <a:pt x="14662108" y="0"/>
                </a:lnTo>
                <a:lnTo>
                  <a:pt x="0" y="0"/>
                </a:lnTo>
                <a:lnTo>
                  <a:pt x="0" y="4465495"/>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176260" y="-546591"/>
            <a:ext cx="8111740" cy="7085920"/>
            <a:chOff x="0" y="0"/>
            <a:chExt cx="5975350" cy="5219700"/>
          </a:xfrm>
        </p:grpSpPr>
        <p:sp>
          <p:nvSpPr>
            <p:cNvPr id="4" name="Freeform 4"/>
            <p:cNvSpPr/>
            <p:nvPr/>
          </p:nvSpPr>
          <p:spPr>
            <a:xfrm>
              <a:off x="-519430" y="-910590"/>
              <a:ext cx="7381240" cy="6188710"/>
            </a:xfrm>
            <a:custGeom>
              <a:avLst/>
              <a:gdLst/>
              <a:ahLst/>
              <a:cxnLst/>
              <a:rect l="l" t="t" r="r" b="b"/>
              <a:pathLst>
                <a:path w="7381240" h="618871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a:blip r:embed="rId4">
                <a:alphaModFix amt="49000"/>
              </a:blip>
              <a:stretch>
                <a:fillRect l="-15532" r="-15532"/>
              </a:stretch>
            </a:blipFill>
          </p:spPr>
        </p:sp>
      </p:grpSp>
      <p:sp>
        <p:nvSpPr>
          <p:cNvPr id="5" name="TextBox 5"/>
          <p:cNvSpPr txBox="1"/>
          <p:nvPr/>
        </p:nvSpPr>
        <p:spPr>
          <a:xfrm>
            <a:off x="1028700" y="1495177"/>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ARDUİNO NANO</a:t>
            </a:r>
          </a:p>
        </p:txBody>
      </p:sp>
      <p:sp>
        <p:nvSpPr>
          <p:cNvPr id="6" name="TextBox 6"/>
          <p:cNvSpPr txBox="1"/>
          <p:nvPr/>
        </p:nvSpPr>
        <p:spPr>
          <a:xfrm>
            <a:off x="1028700" y="2159779"/>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Ana kontrol ünitesi olarak kullanılır. Arduino, kapıyı kontrol etmek için gelen sinyalleri algılar, işler ve uygun aksiyonları başlatır.</a:t>
            </a:r>
          </a:p>
        </p:txBody>
      </p:sp>
      <p:sp>
        <p:nvSpPr>
          <p:cNvPr id="7" name="TextBox 7"/>
          <p:cNvSpPr txBox="1"/>
          <p:nvPr/>
        </p:nvSpPr>
        <p:spPr>
          <a:xfrm>
            <a:off x="1028700" y="3458058"/>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RELAY MODÜL</a:t>
            </a:r>
          </a:p>
        </p:txBody>
      </p:sp>
      <p:sp>
        <p:nvSpPr>
          <p:cNvPr id="8" name="TextBox 8"/>
          <p:cNvSpPr txBox="1"/>
          <p:nvPr/>
        </p:nvSpPr>
        <p:spPr>
          <a:xfrm>
            <a:off x="1028700" y="4122659"/>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Solenoid kilidi kontrol etmek için kullanılır. Arduino'nun düşük güç sinyallerini kullanarak daha yüksek güçlü bir cihazı (solenoid kilidi) kontrol etmesini sağlar.</a:t>
            </a:r>
          </a:p>
        </p:txBody>
      </p:sp>
      <p:sp>
        <p:nvSpPr>
          <p:cNvPr id="9" name="TextBox 9"/>
          <p:cNvSpPr txBox="1"/>
          <p:nvPr/>
        </p:nvSpPr>
        <p:spPr>
          <a:xfrm>
            <a:off x="1028700" y="5420938"/>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SOLENOİD KİLİT</a:t>
            </a:r>
          </a:p>
        </p:txBody>
      </p:sp>
      <p:sp>
        <p:nvSpPr>
          <p:cNvPr id="10" name="TextBox 10"/>
          <p:cNvSpPr txBox="1"/>
          <p:nvPr/>
        </p:nvSpPr>
        <p:spPr>
          <a:xfrm>
            <a:off x="1028700" y="6112403"/>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Kapıyı kilitlemek veya kilidi açmak için kullanılan elektromanyetik bir kilittir. Arduino'nun kontrolü altında, belirli bir deseni tanıdığında kapıyı açabilir.</a:t>
            </a:r>
          </a:p>
        </p:txBody>
      </p:sp>
      <p:sp>
        <p:nvSpPr>
          <p:cNvPr id="11" name="TextBox 11"/>
          <p:cNvSpPr txBox="1"/>
          <p:nvPr/>
        </p:nvSpPr>
        <p:spPr>
          <a:xfrm>
            <a:off x="1028700" y="647700"/>
            <a:ext cx="9985260" cy="885577"/>
          </a:xfrm>
          <a:prstGeom prst="rect">
            <a:avLst/>
          </a:prstGeom>
        </p:spPr>
        <p:txBody>
          <a:bodyPr lIns="0" tIns="0" rIns="0" bIns="0" rtlCol="0" anchor="t">
            <a:spAutoFit/>
          </a:bodyPr>
          <a:lstStyle/>
          <a:p>
            <a:pPr>
              <a:lnSpc>
                <a:spcPts val="6844"/>
              </a:lnSpc>
            </a:pPr>
            <a:r>
              <a:rPr lang="en-US" sz="6166" spc="-184">
                <a:solidFill>
                  <a:srgbClr val="FFFFFF"/>
                </a:solidFill>
                <a:latin typeface="HK Grotesk Bold"/>
              </a:rPr>
              <a:t>EKİPMANLARIN GÖREVLERİ</a:t>
            </a:r>
          </a:p>
        </p:txBody>
      </p:sp>
      <p:grpSp>
        <p:nvGrpSpPr>
          <p:cNvPr id="12" name="Group 12"/>
          <p:cNvGrpSpPr/>
          <p:nvPr/>
        </p:nvGrpSpPr>
        <p:grpSpPr>
          <a:xfrm>
            <a:off x="16642343" y="7183858"/>
            <a:ext cx="616957" cy="2064687"/>
            <a:chOff x="0" y="0"/>
            <a:chExt cx="822610" cy="2752917"/>
          </a:xfrm>
        </p:grpSpPr>
        <p:sp>
          <p:nvSpPr>
            <p:cNvPr id="13" name="AutoShape 13"/>
            <p:cNvSpPr/>
            <p:nvPr/>
          </p:nvSpPr>
          <p:spPr>
            <a:xfrm>
              <a:off x="759110" y="0"/>
              <a:ext cx="63500" cy="1767642"/>
            </a:xfrm>
            <a:prstGeom prst="rect">
              <a:avLst/>
            </a:prstGeom>
            <a:solidFill>
              <a:srgbClr val="57FFDC"/>
            </a:solidFill>
          </p:spPr>
        </p:sp>
        <p:sp>
          <p:nvSpPr>
            <p:cNvPr id="14" name="TextBox 14"/>
            <p:cNvSpPr txBox="1"/>
            <p:nvPr/>
          </p:nvSpPr>
          <p:spPr>
            <a:xfrm>
              <a:off x="0" y="2310295"/>
              <a:ext cx="822610" cy="455628"/>
            </a:xfrm>
            <a:prstGeom prst="rect">
              <a:avLst/>
            </a:prstGeom>
          </p:spPr>
          <p:txBody>
            <a:bodyPr lIns="0" tIns="0" rIns="0" bIns="0" rtlCol="0" anchor="t">
              <a:spAutoFit/>
            </a:bodyPr>
            <a:lstStyle/>
            <a:p>
              <a:pPr algn="r">
                <a:lnSpc>
                  <a:spcPts val="2664"/>
                </a:lnSpc>
              </a:pPr>
              <a:r>
                <a:rPr lang="en-US" sz="2400">
                  <a:solidFill>
                    <a:srgbClr val="FFFFFF"/>
                  </a:solidFill>
                  <a:latin typeface="HK Grotesk Bold"/>
                </a:rPr>
                <a:t>4</a:t>
              </a:r>
            </a:p>
          </p:txBody>
        </p:sp>
      </p:grpSp>
      <p:sp>
        <p:nvSpPr>
          <p:cNvPr id="15" name="TextBox 15"/>
          <p:cNvSpPr txBox="1"/>
          <p:nvPr/>
        </p:nvSpPr>
        <p:spPr>
          <a:xfrm>
            <a:off x="1028700" y="1495177"/>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ARDUİNO NANO</a:t>
            </a:r>
          </a:p>
        </p:txBody>
      </p:sp>
      <p:sp>
        <p:nvSpPr>
          <p:cNvPr id="16" name="TextBox 16"/>
          <p:cNvSpPr txBox="1"/>
          <p:nvPr/>
        </p:nvSpPr>
        <p:spPr>
          <a:xfrm>
            <a:off x="1028700" y="2159779"/>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Ana kontrol ünitesi olarak kullanılır. Arduino, kapıyı kontrol etmek için gelen sinyalleri algılar, işler ve uygun aksiyonları başlatır.</a:t>
            </a:r>
          </a:p>
        </p:txBody>
      </p:sp>
      <p:sp>
        <p:nvSpPr>
          <p:cNvPr id="17" name="TextBox 17"/>
          <p:cNvSpPr txBox="1"/>
          <p:nvPr/>
        </p:nvSpPr>
        <p:spPr>
          <a:xfrm>
            <a:off x="1028700" y="3458058"/>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RELAY MODÜL</a:t>
            </a:r>
          </a:p>
        </p:txBody>
      </p:sp>
      <p:sp>
        <p:nvSpPr>
          <p:cNvPr id="18" name="TextBox 18"/>
          <p:cNvSpPr txBox="1"/>
          <p:nvPr/>
        </p:nvSpPr>
        <p:spPr>
          <a:xfrm>
            <a:off x="1028700" y="4122659"/>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Solenoid kilidi kontrol etmek için kullanılır. Arduino'nun düşük güç sinyallerini kullanarak daha yüksek güçlü bir cihazı (solenoid kilidi) kontrol etmesini sağlar.</a:t>
            </a:r>
          </a:p>
        </p:txBody>
      </p:sp>
      <p:sp>
        <p:nvSpPr>
          <p:cNvPr id="19" name="TextBox 19"/>
          <p:cNvSpPr txBox="1"/>
          <p:nvPr/>
        </p:nvSpPr>
        <p:spPr>
          <a:xfrm>
            <a:off x="1028700" y="5422714"/>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SOLENOİD KİLİT</a:t>
            </a:r>
          </a:p>
        </p:txBody>
      </p:sp>
      <p:sp>
        <p:nvSpPr>
          <p:cNvPr id="20" name="TextBox 20"/>
          <p:cNvSpPr txBox="1"/>
          <p:nvPr/>
        </p:nvSpPr>
        <p:spPr>
          <a:xfrm>
            <a:off x="1028700" y="7484430"/>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HOPARLÖR</a:t>
            </a:r>
          </a:p>
        </p:txBody>
      </p:sp>
      <p:sp>
        <p:nvSpPr>
          <p:cNvPr id="21" name="TextBox 21"/>
          <p:cNvSpPr txBox="1"/>
          <p:nvPr/>
        </p:nvSpPr>
        <p:spPr>
          <a:xfrm>
            <a:off x="1028700" y="8148745"/>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Kapı vurulduğunda oluşan sesleri algılamak için kullanılır. Arduino, bu ses desenlerini analiz eder ve doğru deseni tanıdığında kilidi açar.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rot="1461512" flipV="1">
            <a:off x="2845206" y="930678"/>
            <a:ext cx="14662108" cy="4465495"/>
          </a:xfrm>
          <a:custGeom>
            <a:avLst/>
            <a:gdLst/>
            <a:ahLst/>
            <a:cxnLst/>
            <a:rect l="l" t="t" r="r" b="b"/>
            <a:pathLst>
              <a:path w="14662108" h="4465495">
                <a:moveTo>
                  <a:pt x="0" y="4465495"/>
                </a:moveTo>
                <a:lnTo>
                  <a:pt x="14662108" y="4465495"/>
                </a:lnTo>
                <a:lnTo>
                  <a:pt x="14662108" y="0"/>
                </a:lnTo>
                <a:lnTo>
                  <a:pt x="0" y="0"/>
                </a:lnTo>
                <a:lnTo>
                  <a:pt x="0" y="4465495"/>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176260" y="-546591"/>
            <a:ext cx="8111740" cy="7085920"/>
            <a:chOff x="0" y="0"/>
            <a:chExt cx="5975350" cy="5219700"/>
          </a:xfrm>
        </p:grpSpPr>
        <p:sp>
          <p:nvSpPr>
            <p:cNvPr id="4" name="Freeform 4"/>
            <p:cNvSpPr/>
            <p:nvPr/>
          </p:nvSpPr>
          <p:spPr>
            <a:xfrm>
              <a:off x="-519430" y="-910590"/>
              <a:ext cx="7381240" cy="6188710"/>
            </a:xfrm>
            <a:custGeom>
              <a:avLst/>
              <a:gdLst/>
              <a:ahLst/>
              <a:cxnLst/>
              <a:rect l="l" t="t" r="r" b="b"/>
              <a:pathLst>
                <a:path w="7381240" h="6188710">
                  <a:moveTo>
                    <a:pt x="2861310" y="5034280"/>
                  </a:moveTo>
                  <a:cubicBezTo>
                    <a:pt x="4353560" y="5034280"/>
                    <a:pt x="3549650" y="6188710"/>
                    <a:pt x="5092700" y="6121400"/>
                  </a:cubicBezTo>
                  <a:cubicBezTo>
                    <a:pt x="6408420" y="6064250"/>
                    <a:pt x="7381240" y="3489960"/>
                    <a:pt x="5207000" y="2288540"/>
                  </a:cubicBezTo>
                  <a:cubicBezTo>
                    <a:pt x="3470910" y="1328420"/>
                    <a:pt x="629920" y="0"/>
                    <a:pt x="1029970" y="1830070"/>
                  </a:cubicBezTo>
                  <a:cubicBezTo>
                    <a:pt x="1430020" y="3660140"/>
                    <a:pt x="0" y="4232910"/>
                    <a:pt x="744220" y="5205730"/>
                  </a:cubicBezTo>
                  <a:cubicBezTo>
                    <a:pt x="1488440" y="6178550"/>
                    <a:pt x="1544320" y="5034280"/>
                    <a:pt x="2861310" y="5034280"/>
                  </a:cubicBezTo>
                  <a:close/>
                </a:path>
              </a:pathLst>
            </a:custGeom>
            <a:blipFill>
              <a:blip r:embed="rId4">
                <a:alphaModFix amt="47000"/>
              </a:blip>
              <a:stretch>
                <a:fillRect l="-15532" r="-15532"/>
              </a:stretch>
            </a:blipFill>
          </p:spPr>
        </p:sp>
      </p:grpSp>
      <p:sp>
        <p:nvSpPr>
          <p:cNvPr id="5" name="TextBox 5"/>
          <p:cNvSpPr txBox="1"/>
          <p:nvPr/>
        </p:nvSpPr>
        <p:spPr>
          <a:xfrm>
            <a:off x="1028700" y="1495177"/>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LED (YEŞIL VE KIRMIZI)</a:t>
            </a:r>
          </a:p>
        </p:txBody>
      </p:sp>
      <p:sp>
        <p:nvSpPr>
          <p:cNvPr id="6" name="TextBox 6"/>
          <p:cNvSpPr txBox="1"/>
          <p:nvPr/>
        </p:nvSpPr>
        <p:spPr>
          <a:xfrm>
            <a:off x="1028700" y="2158003"/>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Projenin durumunu göstermek için kullanılır. Yeşil LED, normal çalışma durumunu, kırmızı LED ise programlama modunu gösterir.</a:t>
            </a:r>
          </a:p>
        </p:txBody>
      </p:sp>
      <p:sp>
        <p:nvSpPr>
          <p:cNvPr id="7" name="TextBox 7"/>
          <p:cNvSpPr txBox="1"/>
          <p:nvPr/>
        </p:nvSpPr>
        <p:spPr>
          <a:xfrm>
            <a:off x="1028700" y="3458058"/>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DIRENÇ (220Ω, 10KΩ, 1MΩ)</a:t>
            </a:r>
          </a:p>
        </p:txBody>
      </p:sp>
      <p:sp>
        <p:nvSpPr>
          <p:cNvPr id="8" name="TextBox 8"/>
          <p:cNvSpPr txBox="1"/>
          <p:nvPr/>
        </p:nvSpPr>
        <p:spPr>
          <a:xfrm>
            <a:off x="1028700" y="4179523"/>
            <a:ext cx="15256219" cy="492865"/>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LED'lerin ve diğer bileşenlerin doğru çalışması için kullanılır.</a:t>
            </a:r>
          </a:p>
        </p:txBody>
      </p:sp>
      <p:sp>
        <p:nvSpPr>
          <p:cNvPr id="9" name="TextBox 9"/>
          <p:cNvSpPr txBox="1"/>
          <p:nvPr/>
        </p:nvSpPr>
        <p:spPr>
          <a:xfrm>
            <a:off x="1028700" y="5048250"/>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BUTON</a:t>
            </a:r>
          </a:p>
        </p:txBody>
      </p:sp>
      <p:sp>
        <p:nvSpPr>
          <p:cNvPr id="10" name="TextBox 10"/>
          <p:cNvSpPr txBox="1"/>
          <p:nvPr/>
        </p:nvSpPr>
        <p:spPr>
          <a:xfrm>
            <a:off x="1028700" y="5739715"/>
            <a:ext cx="15256219" cy="985730"/>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Kullanıcının programlama moduna geçmesini sağlar. Programlama modu, yeni bir kilitleme deseni öğrenmek veya sistem ayarlarını değiştirmek için kullanılır.</a:t>
            </a:r>
          </a:p>
        </p:txBody>
      </p:sp>
      <p:sp>
        <p:nvSpPr>
          <p:cNvPr id="11" name="TextBox 11"/>
          <p:cNvSpPr txBox="1"/>
          <p:nvPr/>
        </p:nvSpPr>
        <p:spPr>
          <a:xfrm>
            <a:off x="1028700" y="647700"/>
            <a:ext cx="9985260" cy="885577"/>
          </a:xfrm>
          <a:prstGeom prst="rect">
            <a:avLst/>
          </a:prstGeom>
        </p:spPr>
        <p:txBody>
          <a:bodyPr lIns="0" tIns="0" rIns="0" bIns="0" rtlCol="0" anchor="t">
            <a:spAutoFit/>
          </a:bodyPr>
          <a:lstStyle/>
          <a:p>
            <a:pPr>
              <a:lnSpc>
                <a:spcPts val="6844"/>
              </a:lnSpc>
            </a:pPr>
            <a:r>
              <a:rPr lang="en-US" sz="6166" spc="-184">
                <a:solidFill>
                  <a:srgbClr val="FFFFFF"/>
                </a:solidFill>
                <a:latin typeface="HK Grotesk Bold"/>
              </a:rPr>
              <a:t>EKİPMANLARIN GÖREVLERİ</a:t>
            </a:r>
          </a:p>
        </p:txBody>
      </p:sp>
      <p:grpSp>
        <p:nvGrpSpPr>
          <p:cNvPr id="12" name="Group 12"/>
          <p:cNvGrpSpPr/>
          <p:nvPr/>
        </p:nvGrpSpPr>
        <p:grpSpPr>
          <a:xfrm>
            <a:off x="16642343" y="7183858"/>
            <a:ext cx="616957" cy="2064687"/>
            <a:chOff x="0" y="0"/>
            <a:chExt cx="822610" cy="2752917"/>
          </a:xfrm>
        </p:grpSpPr>
        <p:sp>
          <p:nvSpPr>
            <p:cNvPr id="13" name="AutoShape 13"/>
            <p:cNvSpPr/>
            <p:nvPr/>
          </p:nvSpPr>
          <p:spPr>
            <a:xfrm>
              <a:off x="759110" y="0"/>
              <a:ext cx="63500" cy="1767642"/>
            </a:xfrm>
            <a:prstGeom prst="rect">
              <a:avLst/>
            </a:prstGeom>
            <a:solidFill>
              <a:srgbClr val="57FFDC"/>
            </a:solidFill>
          </p:spPr>
        </p:sp>
        <p:sp>
          <p:nvSpPr>
            <p:cNvPr id="14" name="TextBox 14"/>
            <p:cNvSpPr txBox="1"/>
            <p:nvPr/>
          </p:nvSpPr>
          <p:spPr>
            <a:xfrm>
              <a:off x="0" y="2310295"/>
              <a:ext cx="822610" cy="455628"/>
            </a:xfrm>
            <a:prstGeom prst="rect">
              <a:avLst/>
            </a:prstGeom>
          </p:spPr>
          <p:txBody>
            <a:bodyPr lIns="0" tIns="0" rIns="0" bIns="0" rtlCol="0" anchor="t">
              <a:spAutoFit/>
            </a:bodyPr>
            <a:lstStyle/>
            <a:p>
              <a:pPr algn="r">
                <a:lnSpc>
                  <a:spcPts val="2664"/>
                </a:lnSpc>
              </a:pPr>
              <a:r>
                <a:rPr lang="en-US" sz="2400">
                  <a:solidFill>
                    <a:srgbClr val="FFFFFF"/>
                  </a:solidFill>
                  <a:latin typeface="HK Grotesk Bold"/>
                </a:rPr>
                <a:t>5</a:t>
              </a:r>
            </a:p>
          </p:txBody>
        </p:sp>
      </p:grpSp>
      <p:sp>
        <p:nvSpPr>
          <p:cNvPr id="15" name="TextBox 15"/>
          <p:cNvSpPr txBox="1"/>
          <p:nvPr/>
        </p:nvSpPr>
        <p:spPr>
          <a:xfrm>
            <a:off x="1028700" y="7111742"/>
            <a:ext cx="15256219" cy="492865"/>
          </a:xfrm>
          <a:prstGeom prst="rect">
            <a:avLst/>
          </a:prstGeom>
        </p:spPr>
        <p:txBody>
          <a:bodyPr lIns="0" tIns="0" rIns="0" bIns="0" rtlCol="0" anchor="t">
            <a:spAutoFit/>
          </a:bodyPr>
          <a:lstStyle/>
          <a:p>
            <a:pPr>
              <a:lnSpc>
                <a:spcPts val="3900"/>
              </a:lnSpc>
            </a:pPr>
            <a:r>
              <a:rPr lang="en-US" sz="2999">
                <a:solidFill>
                  <a:srgbClr val="57FFDC"/>
                </a:solidFill>
                <a:latin typeface="HK Grotesk Bold"/>
              </a:rPr>
              <a:t>BREADBOARD VE JUMPER KABLO</a:t>
            </a:r>
          </a:p>
        </p:txBody>
      </p:sp>
      <p:sp>
        <p:nvSpPr>
          <p:cNvPr id="16" name="TextBox 16"/>
          <p:cNvSpPr txBox="1"/>
          <p:nvPr/>
        </p:nvSpPr>
        <p:spPr>
          <a:xfrm>
            <a:off x="1028700" y="7899882"/>
            <a:ext cx="15256219" cy="492865"/>
          </a:xfrm>
          <a:prstGeom prst="rect">
            <a:avLst/>
          </a:prstGeom>
        </p:spPr>
        <p:txBody>
          <a:bodyPr lIns="0" tIns="0" rIns="0" bIns="0" rtlCol="0" anchor="t">
            <a:spAutoFit/>
          </a:bodyPr>
          <a:lstStyle/>
          <a:p>
            <a:pPr>
              <a:lnSpc>
                <a:spcPts val="3900"/>
              </a:lnSpc>
            </a:pPr>
            <a:r>
              <a:rPr lang="en-US" sz="2999" spc="-59">
                <a:solidFill>
                  <a:srgbClr val="FFFFFF"/>
                </a:solidFill>
                <a:latin typeface="HK Grotesk Light"/>
              </a:rPr>
              <a:t>Devre elemanlarını bir araya getirmek için kullanılır.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52821"/>
            <a:ext cx="18288000" cy="8981358"/>
          </a:xfrm>
          <a:custGeom>
            <a:avLst/>
            <a:gdLst/>
            <a:ahLst/>
            <a:cxnLst/>
            <a:rect l="l" t="t" r="r" b="b"/>
            <a:pathLst>
              <a:path w="18288000" h="8981358">
                <a:moveTo>
                  <a:pt x="0" y="0"/>
                </a:moveTo>
                <a:lnTo>
                  <a:pt x="18288000" y="0"/>
                </a:lnTo>
                <a:lnTo>
                  <a:pt x="18288000" y="8981358"/>
                </a:lnTo>
                <a:lnTo>
                  <a:pt x="0" y="8981358"/>
                </a:lnTo>
                <a:lnTo>
                  <a:pt x="0" y="0"/>
                </a:lnTo>
                <a:close/>
              </a:path>
            </a:pathLst>
          </a:custGeom>
          <a:blipFill>
            <a:blip r:embed="rId2"/>
            <a:stretch>
              <a:fillRect t="-77" b="-77"/>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0" y="-9525"/>
            <a:ext cx="18288000" cy="10674220"/>
          </a:xfrm>
          <a:custGeom>
            <a:avLst/>
            <a:gdLst/>
            <a:ahLst/>
            <a:cxnLst/>
            <a:rect l="l" t="t" r="r" b="b"/>
            <a:pathLst>
              <a:path w="18288000" h="10674220">
                <a:moveTo>
                  <a:pt x="0" y="0"/>
                </a:moveTo>
                <a:lnTo>
                  <a:pt x="18288000" y="0"/>
                </a:lnTo>
                <a:lnTo>
                  <a:pt x="18288000" y="10674220"/>
                </a:lnTo>
                <a:lnTo>
                  <a:pt x="0" y="1067422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7998" cy="10286999"/>
          </a:xfrm>
          <a:prstGeom prst="rect">
            <a:avLst/>
          </a:prstGeom>
        </p:spPr>
      </p:pic>
    </p:spTree>
    <p:extLst>
      <p:ext uri="{BB962C8B-B14F-4D97-AF65-F5344CB8AC3E}">
        <p14:creationId xmlns:p14="http://schemas.microsoft.com/office/powerpoint/2010/main" val="5160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7998" cy="10286999"/>
          </a:xfrm>
          <a:prstGeom prst="rect">
            <a:avLst/>
          </a:prstGeom>
        </p:spPr>
      </p:pic>
    </p:spTree>
    <p:extLst>
      <p:ext uri="{BB962C8B-B14F-4D97-AF65-F5344CB8AC3E}">
        <p14:creationId xmlns:p14="http://schemas.microsoft.com/office/powerpoint/2010/main" val="27769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424</Words>
  <Application>Microsoft Office PowerPoint</Application>
  <PresentationFormat>Özel</PresentationFormat>
  <Paragraphs>50</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HK Grotesk Bold</vt:lpstr>
      <vt:lpstr>Arial</vt:lpstr>
      <vt:lpstr>HK Grotesk Light</vt:lpstr>
      <vt:lpstr>HK Grotesk</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Mavi ve Beyaz Modern Teknoloji Portfolyo Sunum</dc:title>
  <cp:lastModifiedBy>yunus altın</cp:lastModifiedBy>
  <cp:revision>3</cp:revision>
  <dcterms:created xsi:type="dcterms:W3CDTF">2006-08-16T00:00:00Z</dcterms:created>
  <dcterms:modified xsi:type="dcterms:W3CDTF">2024-04-06T23:06:01Z</dcterms:modified>
  <dc:identifier>DAF5PM46_r4</dc:identifier>
</cp:coreProperties>
</file>