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73" r:id="rId5"/>
    <p:sldId id="288" r:id="rId6"/>
    <p:sldId id="289" r:id="rId7"/>
    <p:sldId id="290" r:id="rId8"/>
    <p:sldId id="291" r:id="rId9"/>
    <p:sldId id="292" r:id="rId10"/>
    <p:sldId id="293" r:id="rId11"/>
    <p:sldId id="295" r:id="rId12"/>
    <p:sldId id="294" r:id="rId13"/>
    <p:sldId id="297" r:id="rId14"/>
    <p:sldId id="296" r:id="rId15"/>
    <p:sldId id="298" r:id="rId16"/>
    <p:sldId id="299" r:id="rId17"/>
    <p:sldId id="300" r:id="rId18"/>
    <p:sldId id="303" r:id="rId19"/>
    <p:sldId id="304" r:id="rId20"/>
    <p:sldId id="305" r:id="rId21"/>
    <p:sldId id="306" r:id="rId22"/>
    <p:sldId id="307" r:id="rId23"/>
    <p:sldId id="301" r:id="rId24"/>
    <p:sldId id="302"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F6F9A20-C561-4616-AD0D-9EA9E2A1D427}" v="31" dt="2022-06-16T06:28:31.07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3" autoAdjust="0"/>
    <p:restoredTop sz="94619" autoAdjust="0"/>
  </p:normalViewPr>
  <p:slideViewPr>
    <p:cSldViewPr snapToGrid="0">
      <p:cViewPr varScale="1">
        <p:scale>
          <a:sx n="115" d="100"/>
          <a:sy n="115" d="100"/>
        </p:scale>
        <p:origin x="512"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 Id="rId30"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1/30/23</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295861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1/30/23</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699067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1/30/23</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312241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1/30/23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37849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1/30/23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975562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1/30/23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414612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1/30/23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505994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1/30/23</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0209866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1/30/23</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890517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1/30/23</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30082440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42D4960A-896E-4F6B-BF65-B4662AC9DE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Gill Sans MT" panose="020B0502020104020203"/>
              <a:ea typeface="+mn-ea"/>
              <a:cs typeface="+mn-cs"/>
            </a:endParaRPr>
          </a:p>
        </p:txBody>
      </p:sp>
      <p:sp>
        <p:nvSpPr>
          <p:cNvPr id="40" name="Rectangle 39">
            <a:extLst>
              <a:ext uri="{FF2B5EF4-FFF2-40B4-BE49-F238E27FC236}">
                <a16:creationId xmlns:a16="http://schemas.microsoft.com/office/drawing/2014/main" id="{5684944A-8803-462C-84C5-4576C56A77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9870" y="457199"/>
            <a:ext cx="3618827" cy="482246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8119870" y="850791"/>
            <a:ext cx="3454869" cy="4198288"/>
          </a:xfrm>
        </p:spPr>
        <p:txBody>
          <a:bodyPr anchor="ctr">
            <a:normAutofit/>
          </a:bodyPr>
          <a:lstStyle/>
          <a:p>
            <a:r>
              <a:rPr lang="en-US" sz="4800" dirty="0">
                <a:solidFill>
                  <a:srgbClr val="FFFFFF"/>
                </a:solidFill>
              </a:rPr>
              <a:t>Hospital BED </a:t>
            </a:r>
            <a:r>
              <a:rPr lang="en-US" sz="4400" dirty="0">
                <a:solidFill>
                  <a:srgbClr val="FFFFFF"/>
                </a:solidFill>
              </a:rPr>
              <a:t>MANAGEMET</a:t>
            </a:r>
            <a:br>
              <a:rPr lang="en-US" sz="4800" dirty="0">
                <a:solidFill>
                  <a:srgbClr val="FFFFFF"/>
                </a:solidFill>
              </a:rPr>
            </a:br>
            <a:r>
              <a:rPr lang="en-US" sz="4800" dirty="0">
                <a:solidFill>
                  <a:srgbClr val="FFFFFF"/>
                </a:solidFill>
              </a:rPr>
              <a:t>SYSTEM</a:t>
            </a:r>
          </a:p>
        </p:txBody>
      </p:sp>
      <p:sp>
        <p:nvSpPr>
          <p:cNvPr id="42" name="Rectangle 41">
            <a:extLst>
              <a:ext uri="{FF2B5EF4-FFF2-40B4-BE49-F238E27FC236}">
                <a16:creationId xmlns:a16="http://schemas.microsoft.com/office/drawing/2014/main" id="{E07F3B49-8C20-42F5-831D-59306D05F6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9870" y="5367338"/>
            <a:ext cx="3618828" cy="989513"/>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5" name="Subtitle 4">
            <a:extLst>
              <a:ext uri="{FF2B5EF4-FFF2-40B4-BE49-F238E27FC236}">
                <a16:creationId xmlns:a16="http://schemas.microsoft.com/office/drawing/2014/main" id="{54C752B2-A788-5543-65B9-52FF25034E7A}"/>
              </a:ext>
            </a:extLst>
          </p:cNvPr>
          <p:cNvSpPr>
            <a:spLocks noGrp="1"/>
          </p:cNvSpPr>
          <p:nvPr>
            <p:ph type="subTitle" idx="1"/>
          </p:nvPr>
        </p:nvSpPr>
        <p:spPr>
          <a:xfrm>
            <a:off x="453302" y="1301127"/>
            <a:ext cx="7020518" cy="4175942"/>
          </a:xfrm>
        </p:spPr>
        <p:txBody>
          <a:bodyPr>
            <a:noAutofit/>
          </a:bodyPr>
          <a:lstStyle/>
          <a:p>
            <a:endParaRPr lang="en-US" sz="32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7A35D5BA-4F82-EE0A-0158-1C57E04F7D42}"/>
              </a:ext>
            </a:extLst>
          </p:cNvPr>
          <p:cNvPicPr>
            <a:picLocks noChangeAspect="1"/>
          </p:cNvPicPr>
          <p:nvPr/>
        </p:nvPicPr>
        <p:blipFill>
          <a:blip r:embed="rId2"/>
          <a:stretch>
            <a:fillRect/>
          </a:stretch>
        </p:blipFill>
        <p:spPr>
          <a:xfrm>
            <a:off x="442897" y="1301127"/>
            <a:ext cx="7030923" cy="4175942"/>
          </a:xfrm>
          <a:prstGeom prst="rect">
            <a:avLst/>
          </a:prstGeom>
        </p:spPr>
      </p:pic>
    </p:spTree>
    <p:extLst>
      <p:ext uri="{BB962C8B-B14F-4D97-AF65-F5344CB8AC3E}">
        <p14:creationId xmlns:p14="http://schemas.microsoft.com/office/powerpoint/2010/main" val="24240037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48C9163-D729-9E32-52C1-6C2600AFB234}"/>
              </a:ext>
            </a:extLst>
          </p:cNvPr>
          <p:cNvSpPr txBox="1">
            <a:spLocks/>
          </p:cNvSpPr>
          <p:nvPr/>
        </p:nvSpPr>
        <p:spPr>
          <a:xfrm>
            <a:off x="267479" y="1050499"/>
            <a:ext cx="2637869" cy="1188720"/>
          </a:xfrm>
          <a:prstGeom prst="rect">
            <a:avLst/>
          </a:prstGeom>
        </p:spPr>
        <p:txBody>
          <a:bodyPr vert="horz" lIns="91440" tIns="45720" rIns="91440" bIns="45720" rtlCol="0" anchor="b">
            <a:normAutofit fontScale="97500" lnSpcReduction="1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000">
                <a:solidFill>
                  <a:schemeClr val="tx1">
                    <a:lumMod val="85000"/>
                    <a:lumOff val="15000"/>
                  </a:schemeClr>
                </a:solidFill>
                <a:latin typeface="Times New Roman" panose="02020603050405020304" pitchFamily="18" charset="0"/>
                <a:cs typeface="Times New Roman" panose="02020603050405020304" pitchFamily="18" charset="0"/>
              </a:rPr>
              <a:t>ACTIVITY</a:t>
            </a:r>
            <a:br>
              <a:rPr lang="en-US" sz="4000">
                <a:solidFill>
                  <a:schemeClr val="tx1">
                    <a:lumMod val="85000"/>
                    <a:lumOff val="15000"/>
                  </a:schemeClr>
                </a:solidFill>
                <a:latin typeface="Times New Roman" panose="02020603050405020304" pitchFamily="18" charset="0"/>
                <a:cs typeface="Times New Roman" panose="02020603050405020304" pitchFamily="18" charset="0"/>
              </a:rPr>
            </a:br>
            <a:r>
              <a:rPr lang="en-US" sz="4000">
                <a:solidFill>
                  <a:schemeClr val="tx1">
                    <a:lumMod val="85000"/>
                    <a:lumOff val="15000"/>
                  </a:schemeClr>
                </a:solidFill>
                <a:latin typeface="Times New Roman" panose="02020603050405020304" pitchFamily="18" charset="0"/>
                <a:cs typeface="Times New Roman" panose="02020603050405020304" pitchFamily="18" charset="0"/>
              </a:rPr>
              <a:t>diagram</a:t>
            </a:r>
            <a:endParaRPr lang="en-US" sz="4000" dirty="0">
              <a:solidFill>
                <a:schemeClr val="tx1">
                  <a:lumMod val="85000"/>
                  <a:lumOff val="15000"/>
                </a:schemeClr>
              </a:solidFill>
              <a:latin typeface="Times New Roman" panose="02020603050405020304" pitchFamily="18" charset="0"/>
              <a:cs typeface="Times New Roman" panose="02020603050405020304" pitchFamily="18" charset="0"/>
            </a:endParaRPr>
          </a:p>
        </p:txBody>
      </p:sp>
      <p:pic>
        <p:nvPicPr>
          <p:cNvPr id="7" name="Picture 6" descr="Diagram&#10;&#10;Description automatically generated">
            <a:extLst>
              <a:ext uri="{FF2B5EF4-FFF2-40B4-BE49-F238E27FC236}">
                <a16:creationId xmlns:a16="http://schemas.microsoft.com/office/drawing/2014/main" id="{EBA06C74-94CD-9C20-D87C-5A5C32B2C10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051109" y="765110"/>
            <a:ext cx="8873411" cy="5856239"/>
          </a:xfrm>
          <a:prstGeom prst="rect">
            <a:avLst/>
          </a:prstGeom>
          <a:noFill/>
          <a:ln>
            <a:noFill/>
          </a:ln>
        </p:spPr>
      </p:pic>
    </p:spTree>
    <p:extLst>
      <p:ext uri="{BB962C8B-B14F-4D97-AF65-F5344CB8AC3E}">
        <p14:creationId xmlns:p14="http://schemas.microsoft.com/office/powerpoint/2010/main" val="13854919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D539EE-4A36-4CA3-94D4-F7FEA2D2411B}"/>
              </a:ext>
            </a:extLst>
          </p:cNvPr>
          <p:cNvSpPr>
            <a:spLocks noGrp="1"/>
          </p:cNvSpPr>
          <p:nvPr>
            <p:ph type="title"/>
          </p:nvPr>
        </p:nvSpPr>
        <p:spPr>
          <a:xfrm>
            <a:off x="581192" y="702156"/>
            <a:ext cx="2637869" cy="1188720"/>
          </a:xfrm>
        </p:spPr>
        <p:txBody>
          <a:bodyPr>
            <a:normAutofit fontScale="90000"/>
          </a:bodyPr>
          <a:lstStyle/>
          <a:p>
            <a:r>
              <a:rPr lang="en-US" sz="4000" dirty="0">
                <a:solidFill>
                  <a:schemeClr val="tx1">
                    <a:lumMod val="85000"/>
                    <a:lumOff val="15000"/>
                  </a:schemeClr>
                </a:solidFill>
                <a:latin typeface="Times New Roman" panose="02020603050405020304" pitchFamily="18" charset="0"/>
                <a:cs typeface="Times New Roman" panose="02020603050405020304" pitchFamily="18" charset="0"/>
              </a:rPr>
              <a:t>ACTIVITY</a:t>
            </a:r>
            <a:br>
              <a:rPr lang="en-US" sz="4000" dirty="0">
                <a:solidFill>
                  <a:schemeClr val="tx1">
                    <a:lumMod val="85000"/>
                    <a:lumOff val="15000"/>
                  </a:schemeClr>
                </a:solidFill>
                <a:latin typeface="Times New Roman" panose="02020603050405020304" pitchFamily="18" charset="0"/>
                <a:cs typeface="Times New Roman" panose="02020603050405020304" pitchFamily="18" charset="0"/>
              </a:rPr>
            </a:br>
            <a:r>
              <a:rPr lang="en-US" sz="4000" dirty="0">
                <a:solidFill>
                  <a:schemeClr val="tx1">
                    <a:lumMod val="85000"/>
                    <a:lumOff val="15000"/>
                  </a:schemeClr>
                </a:solidFill>
                <a:latin typeface="Times New Roman" panose="02020603050405020304" pitchFamily="18" charset="0"/>
                <a:cs typeface="Times New Roman" panose="02020603050405020304" pitchFamily="18" charset="0"/>
              </a:rPr>
              <a:t>diagram</a:t>
            </a:r>
          </a:p>
        </p:txBody>
      </p:sp>
      <p:pic>
        <p:nvPicPr>
          <p:cNvPr id="4" name="Picture 3" descr="Diagram&#10;&#10;Description automatically generated">
            <a:extLst>
              <a:ext uri="{FF2B5EF4-FFF2-40B4-BE49-F238E27FC236}">
                <a16:creationId xmlns:a16="http://schemas.microsoft.com/office/drawing/2014/main" id="{5A93C182-8083-7EF8-4187-8F712376E76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124200" y="597159"/>
            <a:ext cx="8486608" cy="5936866"/>
          </a:xfrm>
          <a:prstGeom prst="rect">
            <a:avLst/>
          </a:prstGeom>
          <a:noFill/>
          <a:ln>
            <a:noFill/>
          </a:ln>
        </p:spPr>
      </p:pic>
    </p:spTree>
    <p:extLst>
      <p:ext uri="{BB962C8B-B14F-4D97-AF65-F5344CB8AC3E}">
        <p14:creationId xmlns:p14="http://schemas.microsoft.com/office/powerpoint/2010/main" val="26829719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D539EE-4A36-4CA3-94D4-F7FEA2D2411B}"/>
              </a:ext>
            </a:extLst>
          </p:cNvPr>
          <p:cNvSpPr>
            <a:spLocks noGrp="1"/>
          </p:cNvSpPr>
          <p:nvPr>
            <p:ph type="title"/>
          </p:nvPr>
        </p:nvSpPr>
        <p:spPr>
          <a:xfrm>
            <a:off x="581192" y="702156"/>
            <a:ext cx="2637869" cy="1188720"/>
          </a:xfrm>
        </p:spPr>
        <p:txBody>
          <a:bodyPr>
            <a:normAutofit/>
          </a:bodyPr>
          <a:lstStyle/>
          <a:p>
            <a:r>
              <a:rPr lang="en-US" sz="4000" dirty="0">
                <a:solidFill>
                  <a:schemeClr val="tx1">
                    <a:lumMod val="85000"/>
                    <a:lumOff val="15000"/>
                  </a:schemeClr>
                </a:solidFill>
                <a:latin typeface="Times New Roman" panose="02020603050405020304" pitchFamily="18" charset="0"/>
                <a:cs typeface="Times New Roman" panose="02020603050405020304" pitchFamily="18" charset="0"/>
              </a:rPr>
              <a:t>DFD</a:t>
            </a:r>
          </a:p>
        </p:txBody>
      </p:sp>
      <p:pic>
        <p:nvPicPr>
          <p:cNvPr id="40" name="Picture 39">
            <a:extLst>
              <a:ext uri="{FF2B5EF4-FFF2-40B4-BE49-F238E27FC236}">
                <a16:creationId xmlns:a16="http://schemas.microsoft.com/office/drawing/2014/main" id="{4238F573-56F7-D0BB-058D-77A537F79FED}"/>
              </a:ext>
            </a:extLst>
          </p:cNvPr>
          <p:cNvPicPr>
            <a:picLocks noChangeAspect="1"/>
          </p:cNvPicPr>
          <p:nvPr/>
        </p:nvPicPr>
        <p:blipFill>
          <a:blip r:embed="rId2"/>
          <a:stretch>
            <a:fillRect/>
          </a:stretch>
        </p:blipFill>
        <p:spPr>
          <a:xfrm>
            <a:off x="2155372" y="712234"/>
            <a:ext cx="9545216" cy="5603852"/>
          </a:xfrm>
          <a:prstGeom prst="rect">
            <a:avLst/>
          </a:prstGeom>
        </p:spPr>
      </p:pic>
    </p:spTree>
    <p:extLst>
      <p:ext uri="{BB962C8B-B14F-4D97-AF65-F5344CB8AC3E}">
        <p14:creationId xmlns:p14="http://schemas.microsoft.com/office/powerpoint/2010/main" val="22739199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D539EE-4A36-4CA3-94D4-F7FEA2D2411B}"/>
              </a:ext>
            </a:extLst>
          </p:cNvPr>
          <p:cNvSpPr>
            <a:spLocks noGrp="1"/>
          </p:cNvSpPr>
          <p:nvPr>
            <p:ph type="title"/>
          </p:nvPr>
        </p:nvSpPr>
        <p:spPr>
          <a:xfrm>
            <a:off x="522514" y="1010065"/>
            <a:ext cx="9843795" cy="566808"/>
          </a:xfrm>
        </p:spPr>
        <p:txBody>
          <a:bodyPr>
            <a:normAutofit fontScale="90000"/>
          </a:bodyPr>
          <a:lstStyle/>
          <a:p>
            <a:br>
              <a:rPr lang="en-US" sz="4000" dirty="0">
                <a:solidFill>
                  <a:schemeClr val="tx1">
                    <a:lumMod val="85000"/>
                    <a:lumOff val="15000"/>
                  </a:schemeClr>
                </a:solidFill>
                <a:latin typeface="Times New Roman" panose="02020603050405020304" pitchFamily="18" charset="0"/>
                <a:cs typeface="Times New Roman" panose="02020603050405020304" pitchFamily="18" charset="0"/>
              </a:rPr>
            </a:br>
            <a:r>
              <a:rPr lang="en-US" sz="4000" dirty="0">
                <a:solidFill>
                  <a:schemeClr val="tx1">
                    <a:lumMod val="85000"/>
                    <a:lumOff val="15000"/>
                  </a:schemeClr>
                </a:solidFill>
                <a:latin typeface="Times New Roman" panose="02020603050405020304" pitchFamily="18" charset="0"/>
                <a:cs typeface="Times New Roman" panose="02020603050405020304" pitchFamily="18" charset="0"/>
              </a:rPr>
              <a:t> Proposed  Database view</a:t>
            </a:r>
          </a:p>
        </p:txBody>
      </p:sp>
      <p:pic>
        <p:nvPicPr>
          <p:cNvPr id="4" name="Picture 3">
            <a:extLst>
              <a:ext uri="{FF2B5EF4-FFF2-40B4-BE49-F238E27FC236}">
                <a16:creationId xmlns:a16="http://schemas.microsoft.com/office/drawing/2014/main" id="{7ED73BF2-929D-D371-A1C4-44452364F10B}"/>
              </a:ext>
            </a:extLst>
          </p:cNvPr>
          <p:cNvPicPr>
            <a:picLocks noChangeAspect="1"/>
          </p:cNvPicPr>
          <p:nvPr/>
        </p:nvPicPr>
        <p:blipFill>
          <a:blip r:embed="rId2"/>
          <a:stretch>
            <a:fillRect/>
          </a:stretch>
        </p:blipFill>
        <p:spPr>
          <a:xfrm>
            <a:off x="522514" y="1643827"/>
            <a:ext cx="11224727" cy="4698629"/>
          </a:xfrm>
          <a:prstGeom prst="rect">
            <a:avLst/>
          </a:prstGeom>
        </p:spPr>
      </p:pic>
    </p:spTree>
    <p:extLst>
      <p:ext uri="{BB962C8B-B14F-4D97-AF65-F5344CB8AC3E}">
        <p14:creationId xmlns:p14="http://schemas.microsoft.com/office/powerpoint/2010/main" val="34970360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D539EE-4A36-4CA3-94D4-F7FEA2D2411B}"/>
              </a:ext>
            </a:extLst>
          </p:cNvPr>
          <p:cNvSpPr>
            <a:spLocks noGrp="1"/>
          </p:cNvSpPr>
          <p:nvPr>
            <p:ph type="title"/>
          </p:nvPr>
        </p:nvSpPr>
        <p:spPr>
          <a:xfrm>
            <a:off x="581192" y="702156"/>
            <a:ext cx="2637869" cy="1188720"/>
          </a:xfrm>
        </p:spPr>
        <p:txBody>
          <a:bodyPr>
            <a:normAutofit/>
          </a:bodyPr>
          <a:lstStyle/>
          <a:p>
            <a:r>
              <a:rPr lang="en-US" sz="4000" dirty="0">
                <a:solidFill>
                  <a:schemeClr val="tx1">
                    <a:lumMod val="85000"/>
                    <a:lumOff val="15000"/>
                  </a:schemeClr>
                </a:solidFill>
                <a:latin typeface="Times New Roman" panose="02020603050405020304" pitchFamily="18" charset="0"/>
                <a:cs typeface="Times New Roman" panose="02020603050405020304" pitchFamily="18" charset="0"/>
              </a:rPr>
              <a:t>Patient</a:t>
            </a:r>
          </a:p>
        </p:txBody>
      </p:sp>
      <p:pic>
        <p:nvPicPr>
          <p:cNvPr id="4" name="Picture 3">
            <a:extLst>
              <a:ext uri="{FF2B5EF4-FFF2-40B4-BE49-F238E27FC236}">
                <a16:creationId xmlns:a16="http://schemas.microsoft.com/office/drawing/2014/main" id="{1F60A800-262D-6ED9-2C79-A12E2FBAF122}"/>
              </a:ext>
            </a:extLst>
          </p:cNvPr>
          <p:cNvPicPr>
            <a:picLocks noChangeAspect="1"/>
          </p:cNvPicPr>
          <p:nvPr/>
        </p:nvPicPr>
        <p:blipFill>
          <a:blip r:embed="rId2"/>
          <a:stretch>
            <a:fillRect/>
          </a:stretch>
        </p:blipFill>
        <p:spPr>
          <a:xfrm>
            <a:off x="674221" y="2132761"/>
            <a:ext cx="10410546" cy="3791384"/>
          </a:xfrm>
          <a:prstGeom prst="rect">
            <a:avLst/>
          </a:prstGeom>
        </p:spPr>
      </p:pic>
    </p:spTree>
    <p:extLst>
      <p:ext uri="{BB962C8B-B14F-4D97-AF65-F5344CB8AC3E}">
        <p14:creationId xmlns:p14="http://schemas.microsoft.com/office/powerpoint/2010/main" val="16411026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D539EE-4A36-4CA3-94D4-F7FEA2D2411B}"/>
              </a:ext>
            </a:extLst>
          </p:cNvPr>
          <p:cNvSpPr>
            <a:spLocks noGrp="1"/>
          </p:cNvSpPr>
          <p:nvPr>
            <p:ph type="title"/>
          </p:nvPr>
        </p:nvSpPr>
        <p:spPr>
          <a:xfrm>
            <a:off x="581192" y="702156"/>
            <a:ext cx="2637869" cy="1188720"/>
          </a:xfrm>
        </p:spPr>
        <p:txBody>
          <a:bodyPr>
            <a:normAutofit/>
          </a:bodyPr>
          <a:lstStyle/>
          <a:p>
            <a:r>
              <a:rPr lang="en-US" sz="4000" dirty="0">
                <a:solidFill>
                  <a:schemeClr val="tx1">
                    <a:lumMod val="85000"/>
                    <a:lumOff val="15000"/>
                  </a:schemeClr>
                </a:solidFill>
                <a:latin typeface="Times New Roman" panose="02020603050405020304" pitchFamily="18" charset="0"/>
                <a:cs typeface="Times New Roman" panose="02020603050405020304" pitchFamily="18" charset="0"/>
              </a:rPr>
              <a:t>DOCTOR</a:t>
            </a:r>
          </a:p>
        </p:txBody>
      </p:sp>
      <p:pic>
        <p:nvPicPr>
          <p:cNvPr id="5" name="Picture 4">
            <a:extLst>
              <a:ext uri="{FF2B5EF4-FFF2-40B4-BE49-F238E27FC236}">
                <a16:creationId xmlns:a16="http://schemas.microsoft.com/office/drawing/2014/main" id="{05BF0358-79F2-E5DD-D6C1-565B5509E26E}"/>
              </a:ext>
            </a:extLst>
          </p:cNvPr>
          <p:cNvPicPr>
            <a:picLocks noChangeAspect="1"/>
          </p:cNvPicPr>
          <p:nvPr/>
        </p:nvPicPr>
        <p:blipFill>
          <a:blip r:embed="rId2"/>
          <a:stretch>
            <a:fillRect/>
          </a:stretch>
        </p:blipFill>
        <p:spPr>
          <a:xfrm>
            <a:off x="914701" y="2167780"/>
            <a:ext cx="10801865" cy="4055738"/>
          </a:xfrm>
          <a:prstGeom prst="rect">
            <a:avLst/>
          </a:prstGeom>
        </p:spPr>
      </p:pic>
    </p:spTree>
    <p:extLst>
      <p:ext uri="{BB962C8B-B14F-4D97-AF65-F5344CB8AC3E}">
        <p14:creationId xmlns:p14="http://schemas.microsoft.com/office/powerpoint/2010/main" val="27669272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D539EE-4A36-4CA3-94D4-F7FEA2D2411B}"/>
              </a:ext>
            </a:extLst>
          </p:cNvPr>
          <p:cNvSpPr>
            <a:spLocks noGrp="1"/>
          </p:cNvSpPr>
          <p:nvPr>
            <p:ph type="title"/>
          </p:nvPr>
        </p:nvSpPr>
        <p:spPr>
          <a:xfrm>
            <a:off x="674221" y="339495"/>
            <a:ext cx="3766873" cy="1188720"/>
          </a:xfrm>
        </p:spPr>
        <p:txBody>
          <a:bodyPr>
            <a:normAutofit fontScale="90000"/>
          </a:bodyPr>
          <a:lstStyle/>
          <a:p>
            <a:r>
              <a:rPr lang="en-US" sz="4000" dirty="0" err="1">
                <a:solidFill>
                  <a:schemeClr val="tx1">
                    <a:lumMod val="85000"/>
                    <a:lumOff val="15000"/>
                  </a:schemeClr>
                </a:solidFill>
                <a:latin typeface="Times New Roman" panose="02020603050405020304" pitchFamily="18" charset="0"/>
                <a:cs typeface="Times New Roman" panose="02020603050405020304" pitchFamily="18" charset="0"/>
              </a:rPr>
              <a:t>Hospital_Bed</a:t>
            </a:r>
            <a:endParaRPr lang="en-US" sz="4000" dirty="0">
              <a:solidFill>
                <a:schemeClr val="tx1">
                  <a:lumMod val="85000"/>
                  <a:lumOff val="15000"/>
                </a:schemeClr>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3474DAA5-5097-7B7F-0133-7BB597AFD956}"/>
              </a:ext>
            </a:extLst>
          </p:cNvPr>
          <p:cNvPicPr>
            <a:picLocks noChangeAspect="1"/>
          </p:cNvPicPr>
          <p:nvPr/>
        </p:nvPicPr>
        <p:blipFill>
          <a:blip r:embed="rId2"/>
          <a:stretch>
            <a:fillRect/>
          </a:stretch>
        </p:blipFill>
        <p:spPr>
          <a:xfrm>
            <a:off x="674221" y="1672438"/>
            <a:ext cx="11212979" cy="4728362"/>
          </a:xfrm>
          <a:prstGeom prst="rect">
            <a:avLst/>
          </a:prstGeom>
        </p:spPr>
      </p:pic>
    </p:spTree>
    <p:extLst>
      <p:ext uri="{BB962C8B-B14F-4D97-AF65-F5344CB8AC3E}">
        <p14:creationId xmlns:p14="http://schemas.microsoft.com/office/powerpoint/2010/main" val="6691463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D539EE-4A36-4CA3-94D4-F7FEA2D2411B}"/>
              </a:ext>
            </a:extLst>
          </p:cNvPr>
          <p:cNvSpPr>
            <a:spLocks noGrp="1"/>
          </p:cNvSpPr>
          <p:nvPr>
            <p:ph type="title"/>
          </p:nvPr>
        </p:nvSpPr>
        <p:spPr>
          <a:xfrm>
            <a:off x="599853" y="0"/>
            <a:ext cx="4531984" cy="1188720"/>
          </a:xfrm>
        </p:spPr>
        <p:txBody>
          <a:bodyPr>
            <a:normAutofit fontScale="90000"/>
          </a:bodyPr>
          <a:lstStyle/>
          <a:p>
            <a:r>
              <a:rPr lang="en-US" sz="4000" dirty="0" err="1">
                <a:solidFill>
                  <a:schemeClr val="tx1">
                    <a:lumMod val="85000"/>
                    <a:lumOff val="15000"/>
                  </a:schemeClr>
                </a:solidFill>
                <a:latin typeface="Times New Roman" panose="02020603050405020304" pitchFamily="18" charset="0"/>
                <a:cs typeface="Times New Roman" panose="02020603050405020304" pitchFamily="18" charset="0"/>
              </a:rPr>
              <a:t>Medical_record</a:t>
            </a:r>
            <a:endParaRPr lang="en-US" sz="4000" dirty="0">
              <a:solidFill>
                <a:schemeClr val="tx1">
                  <a:lumMod val="85000"/>
                  <a:lumOff val="15000"/>
                </a:schemeClr>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59713A98-BDEF-B72B-03C3-D7EECB5915EE}"/>
              </a:ext>
            </a:extLst>
          </p:cNvPr>
          <p:cNvPicPr>
            <a:picLocks noChangeAspect="1"/>
          </p:cNvPicPr>
          <p:nvPr/>
        </p:nvPicPr>
        <p:blipFill>
          <a:blip r:embed="rId2"/>
          <a:stretch>
            <a:fillRect/>
          </a:stretch>
        </p:blipFill>
        <p:spPr>
          <a:xfrm>
            <a:off x="455503" y="1483567"/>
            <a:ext cx="11797498" cy="4702629"/>
          </a:xfrm>
          <a:prstGeom prst="rect">
            <a:avLst/>
          </a:prstGeom>
        </p:spPr>
      </p:pic>
    </p:spTree>
    <p:extLst>
      <p:ext uri="{BB962C8B-B14F-4D97-AF65-F5344CB8AC3E}">
        <p14:creationId xmlns:p14="http://schemas.microsoft.com/office/powerpoint/2010/main" val="25316730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D539EE-4A36-4CA3-94D4-F7FEA2D2411B}"/>
              </a:ext>
            </a:extLst>
          </p:cNvPr>
          <p:cNvSpPr>
            <a:spLocks noGrp="1"/>
          </p:cNvSpPr>
          <p:nvPr>
            <p:ph type="title"/>
          </p:nvPr>
        </p:nvSpPr>
        <p:spPr>
          <a:xfrm>
            <a:off x="599853" y="0"/>
            <a:ext cx="4531984" cy="1188720"/>
          </a:xfrm>
        </p:spPr>
        <p:txBody>
          <a:bodyPr>
            <a:normAutofit/>
          </a:bodyPr>
          <a:lstStyle/>
          <a:p>
            <a:r>
              <a:rPr lang="en-US" sz="4000" dirty="0">
                <a:solidFill>
                  <a:schemeClr val="tx1">
                    <a:lumMod val="85000"/>
                    <a:lumOff val="15000"/>
                  </a:schemeClr>
                </a:solidFill>
                <a:latin typeface="Times New Roman" panose="02020603050405020304" pitchFamily="18" charset="0"/>
                <a:cs typeface="Times New Roman" panose="02020603050405020304" pitchFamily="18" charset="0"/>
              </a:rPr>
              <a:t>Registration</a:t>
            </a:r>
          </a:p>
        </p:txBody>
      </p:sp>
      <p:pic>
        <p:nvPicPr>
          <p:cNvPr id="4" name="Picture 3">
            <a:extLst>
              <a:ext uri="{FF2B5EF4-FFF2-40B4-BE49-F238E27FC236}">
                <a16:creationId xmlns:a16="http://schemas.microsoft.com/office/drawing/2014/main" id="{5E30DD34-8522-FBBE-D67B-CFFA4C2376DC}"/>
              </a:ext>
            </a:extLst>
          </p:cNvPr>
          <p:cNvPicPr>
            <a:picLocks noChangeAspect="1"/>
          </p:cNvPicPr>
          <p:nvPr/>
        </p:nvPicPr>
        <p:blipFill>
          <a:blip r:embed="rId2"/>
          <a:stretch>
            <a:fillRect/>
          </a:stretch>
        </p:blipFill>
        <p:spPr>
          <a:xfrm>
            <a:off x="599852" y="1285330"/>
            <a:ext cx="11302001" cy="4928858"/>
          </a:xfrm>
          <a:prstGeom prst="rect">
            <a:avLst/>
          </a:prstGeom>
        </p:spPr>
      </p:pic>
    </p:spTree>
    <p:extLst>
      <p:ext uri="{BB962C8B-B14F-4D97-AF65-F5344CB8AC3E}">
        <p14:creationId xmlns:p14="http://schemas.microsoft.com/office/powerpoint/2010/main" val="33360991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D539EE-4A36-4CA3-94D4-F7FEA2D2411B}"/>
              </a:ext>
            </a:extLst>
          </p:cNvPr>
          <p:cNvSpPr>
            <a:spLocks noGrp="1"/>
          </p:cNvSpPr>
          <p:nvPr>
            <p:ph type="title"/>
          </p:nvPr>
        </p:nvSpPr>
        <p:spPr>
          <a:xfrm>
            <a:off x="599853" y="0"/>
            <a:ext cx="4531984" cy="1188720"/>
          </a:xfrm>
        </p:spPr>
        <p:txBody>
          <a:bodyPr>
            <a:normAutofit/>
          </a:bodyPr>
          <a:lstStyle/>
          <a:p>
            <a:r>
              <a:rPr lang="en-US" sz="4000" dirty="0" err="1">
                <a:solidFill>
                  <a:schemeClr val="tx1">
                    <a:lumMod val="85000"/>
                    <a:lumOff val="15000"/>
                  </a:schemeClr>
                </a:solidFill>
                <a:latin typeface="Times New Roman" panose="02020603050405020304" pitchFamily="18" charset="0"/>
                <a:cs typeface="Times New Roman" panose="02020603050405020304" pitchFamily="18" charset="0"/>
              </a:rPr>
              <a:t>Health_office</a:t>
            </a:r>
            <a:endParaRPr lang="en-US" sz="4000" dirty="0">
              <a:solidFill>
                <a:schemeClr val="tx1">
                  <a:lumMod val="85000"/>
                  <a:lumOff val="15000"/>
                </a:schemeClr>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53D15405-0A70-1232-F7E5-08EF37C1F564}"/>
              </a:ext>
            </a:extLst>
          </p:cNvPr>
          <p:cNvPicPr>
            <a:picLocks noChangeAspect="1"/>
          </p:cNvPicPr>
          <p:nvPr/>
        </p:nvPicPr>
        <p:blipFill>
          <a:blip r:embed="rId2"/>
          <a:stretch>
            <a:fillRect/>
          </a:stretch>
        </p:blipFill>
        <p:spPr>
          <a:xfrm>
            <a:off x="599853" y="1257433"/>
            <a:ext cx="11232788" cy="5218011"/>
          </a:xfrm>
          <a:prstGeom prst="rect">
            <a:avLst/>
          </a:prstGeom>
        </p:spPr>
      </p:pic>
    </p:spTree>
    <p:extLst>
      <p:ext uri="{BB962C8B-B14F-4D97-AF65-F5344CB8AC3E}">
        <p14:creationId xmlns:p14="http://schemas.microsoft.com/office/powerpoint/2010/main" val="12569023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D539EE-4A36-4CA3-94D4-F7FEA2D2411B}"/>
              </a:ext>
            </a:extLst>
          </p:cNvPr>
          <p:cNvSpPr>
            <a:spLocks noGrp="1"/>
          </p:cNvSpPr>
          <p:nvPr>
            <p:ph type="title"/>
          </p:nvPr>
        </p:nvSpPr>
        <p:spPr>
          <a:xfrm>
            <a:off x="581192" y="702156"/>
            <a:ext cx="11029616" cy="1188720"/>
          </a:xfrm>
        </p:spPr>
        <p:txBody>
          <a:bodyPr>
            <a:normAutofit/>
          </a:bodyPr>
          <a:lstStyle/>
          <a:p>
            <a:r>
              <a:rPr lang="en-US" sz="7200" dirty="0">
                <a:solidFill>
                  <a:schemeClr val="tx1">
                    <a:lumMod val="85000"/>
                    <a:lumOff val="15000"/>
                  </a:schemeClr>
                </a:solidFill>
                <a:latin typeface="Times New Roman" panose="02020603050405020304" pitchFamily="18" charset="0"/>
                <a:cs typeface="Times New Roman" panose="02020603050405020304" pitchFamily="18" charset="0"/>
              </a:rPr>
              <a:t>Agenda</a:t>
            </a:r>
          </a:p>
        </p:txBody>
      </p:sp>
      <p:sp>
        <p:nvSpPr>
          <p:cNvPr id="4" name="Content Placeholder 3">
            <a:extLst>
              <a:ext uri="{FF2B5EF4-FFF2-40B4-BE49-F238E27FC236}">
                <a16:creationId xmlns:a16="http://schemas.microsoft.com/office/drawing/2014/main" id="{E340B7E2-A1B4-D2BF-FADD-FBDF09E29508}"/>
              </a:ext>
            </a:extLst>
          </p:cNvPr>
          <p:cNvSpPr>
            <a:spLocks noGrp="1"/>
          </p:cNvSpPr>
          <p:nvPr>
            <p:ph idx="1"/>
          </p:nvPr>
        </p:nvSpPr>
        <p:spPr/>
        <p:txBody>
          <a:bodyPr>
            <a:normAutofit fontScale="92500" lnSpcReduction="20000"/>
          </a:bodyPr>
          <a:lstStyle/>
          <a:p>
            <a:r>
              <a:rPr lang="en-US" sz="5400" dirty="0">
                <a:latin typeface="Times New Roman" panose="02020603050405020304" pitchFamily="18" charset="0"/>
                <a:cs typeface="Times New Roman" panose="02020603050405020304" pitchFamily="18" charset="0"/>
              </a:rPr>
              <a:t>Why Hospital Bed Management?</a:t>
            </a:r>
          </a:p>
          <a:p>
            <a:r>
              <a:rPr lang="en-US" sz="5400" dirty="0">
                <a:latin typeface="Times New Roman" panose="02020603050405020304" pitchFamily="18" charset="0"/>
                <a:cs typeface="Times New Roman" panose="02020603050405020304" pitchFamily="18" charset="0"/>
              </a:rPr>
              <a:t>Proposed System</a:t>
            </a:r>
          </a:p>
          <a:p>
            <a:r>
              <a:rPr lang="en-US" sz="5400" dirty="0">
                <a:latin typeface="Times New Roman" panose="02020603050405020304" pitchFamily="18" charset="0"/>
                <a:cs typeface="Times New Roman" panose="02020603050405020304" pitchFamily="18" charset="0"/>
              </a:rPr>
              <a:t>UML Diagrams</a:t>
            </a:r>
          </a:p>
          <a:p>
            <a:r>
              <a:rPr lang="en-US" sz="5400">
                <a:latin typeface="Times New Roman" panose="02020603050405020304" pitchFamily="18" charset="0"/>
                <a:cs typeface="Times New Roman" panose="02020603050405020304" pitchFamily="18" charset="0"/>
              </a:rPr>
              <a:t>Proposed Database View</a:t>
            </a:r>
            <a:endParaRPr lang="en-US" sz="5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660938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D539EE-4A36-4CA3-94D4-F7FEA2D2411B}"/>
              </a:ext>
            </a:extLst>
          </p:cNvPr>
          <p:cNvSpPr>
            <a:spLocks noGrp="1"/>
          </p:cNvSpPr>
          <p:nvPr>
            <p:ph type="title"/>
          </p:nvPr>
        </p:nvSpPr>
        <p:spPr>
          <a:xfrm>
            <a:off x="665167" y="819578"/>
            <a:ext cx="7377820" cy="1188720"/>
          </a:xfrm>
        </p:spPr>
        <p:txBody>
          <a:bodyPr>
            <a:normAutofit/>
          </a:bodyPr>
          <a:lstStyle/>
          <a:p>
            <a:r>
              <a:rPr lang="en-US" sz="6600" dirty="0">
                <a:solidFill>
                  <a:schemeClr val="tx1">
                    <a:lumMod val="85000"/>
                    <a:lumOff val="15000"/>
                  </a:schemeClr>
                </a:solidFill>
                <a:latin typeface="Times New Roman" panose="02020603050405020304" pitchFamily="18" charset="0"/>
                <a:cs typeface="Times New Roman" panose="02020603050405020304" pitchFamily="18" charset="0"/>
              </a:rPr>
              <a:t>Summary</a:t>
            </a:r>
          </a:p>
        </p:txBody>
      </p:sp>
      <p:sp>
        <p:nvSpPr>
          <p:cNvPr id="5" name="TextBox 4">
            <a:extLst>
              <a:ext uri="{FF2B5EF4-FFF2-40B4-BE49-F238E27FC236}">
                <a16:creationId xmlns:a16="http://schemas.microsoft.com/office/drawing/2014/main" id="{49030848-7E61-1D57-BBB2-347069C601F9}"/>
              </a:ext>
            </a:extLst>
          </p:cNvPr>
          <p:cNvSpPr txBox="1"/>
          <p:nvPr/>
        </p:nvSpPr>
        <p:spPr>
          <a:xfrm>
            <a:off x="550505" y="2068104"/>
            <a:ext cx="11402009" cy="4031873"/>
          </a:xfrm>
          <a:prstGeom prst="rect">
            <a:avLst/>
          </a:prstGeom>
          <a:noFill/>
        </p:spPr>
        <p:txBody>
          <a:bodyPr wrap="square">
            <a:spAutoFit/>
          </a:bodyPr>
          <a:lstStyle/>
          <a:p>
            <a:r>
              <a:rPr lang="en-US" sz="3200" dirty="0">
                <a:latin typeface="Times New Roman" panose="02020603050405020304" pitchFamily="18" charset="0"/>
                <a:cs typeface="Times New Roman" panose="02020603050405020304" pitchFamily="18" charset="0"/>
              </a:rPr>
              <a:t>Bed management refers to the capacity of a healthcare facility or system to be operationally aware of the state of all of its available beds in real-time and to be able to plan for the quick utilization of beds through coordination of the bed turnover process. Because beds are a limited resource, access restrictions cause delays and inefficiency in the healthcare industry.</a:t>
            </a:r>
          </a:p>
          <a:p>
            <a:r>
              <a:rPr lang="en-US" sz="3200" dirty="0">
                <a:latin typeface="Times New Roman" panose="02020603050405020304" pitchFamily="18" charset="0"/>
                <a:cs typeface="Times New Roman" panose="02020603050405020304" pitchFamily="18" charset="0"/>
              </a:rPr>
              <a:t>Front end will be using CSS,HTML and JAVA SCRIPT and for backend we will be using JAVA and DATABASE</a:t>
            </a:r>
          </a:p>
        </p:txBody>
      </p:sp>
    </p:spTree>
    <p:extLst>
      <p:ext uri="{BB962C8B-B14F-4D97-AF65-F5344CB8AC3E}">
        <p14:creationId xmlns:p14="http://schemas.microsoft.com/office/powerpoint/2010/main" val="21950163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D539EE-4A36-4CA3-94D4-F7FEA2D2411B}"/>
              </a:ext>
            </a:extLst>
          </p:cNvPr>
          <p:cNvSpPr>
            <a:spLocks noGrp="1"/>
          </p:cNvSpPr>
          <p:nvPr>
            <p:ph type="title"/>
          </p:nvPr>
        </p:nvSpPr>
        <p:spPr>
          <a:xfrm>
            <a:off x="758474" y="1845156"/>
            <a:ext cx="3449632" cy="1583844"/>
          </a:xfrm>
        </p:spPr>
        <p:txBody>
          <a:bodyPr>
            <a:noAutofit/>
          </a:bodyPr>
          <a:lstStyle/>
          <a:p>
            <a:r>
              <a:rPr lang="en-US" sz="5400" dirty="0">
                <a:solidFill>
                  <a:schemeClr val="tx1">
                    <a:lumMod val="85000"/>
                    <a:lumOff val="15000"/>
                  </a:schemeClr>
                </a:solidFill>
                <a:latin typeface="Times New Roman" panose="02020603050405020304" pitchFamily="18" charset="0"/>
                <a:cs typeface="Times New Roman" panose="02020603050405020304" pitchFamily="18" charset="0"/>
              </a:rPr>
              <a:t>Thank</a:t>
            </a:r>
            <a:br>
              <a:rPr lang="en-US" sz="5400" dirty="0">
                <a:solidFill>
                  <a:schemeClr val="tx1">
                    <a:lumMod val="85000"/>
                    <a:lumOff val="15000"/>
                  </a:schemeClr>
                </a:solidFill>
                <a:latin typeface="Times New Roman" panose="02020603050405020304" pitchFamily="18" charset="0"/>
                <a:cs typeface="Times New Roman" panose="02020603050405020304" pitchFamily="18" charset="0"/>
              </a:rPr>
            </a:br>
            <a:r>
              <a:rPr lang="en-US" sz="5400" dirty="0">
                <a:solidFill>
                  <a:schemeClr val="tx1">
                    <a:lumMod val="85000"/>
                    <a:lumOff val="15000"/>
                  </a:schemeClr>
                </a:solidFill>
                <a:latin typeface="Times New Roman" panose="02020603050405020304" pitchFamily="18" charset="0"/>
                <a:cs typeface="Times New Roman" panose="02020603050405020304" pitchFamily="18" charset="0"/>
              </a:rPr>
              <a:t>you</a:t>
            </a:r>
          </a:p>
        </p:txBody>
      </p:sp>
      <p:sp>
        <p:nvSpPr>
          <p:cNvPr id="5" name="Content Placeholder 2">
            <a:extLst>
              <a:ext uri="{FF2B5EF4-FFF2-40B4-BE49-F238E27FC236}">
                <a16:creationId xmlns:a16="http://schemas.microsoft.com/office/drawing/2014/main" id="{B0C74BB5-C561-FCD8-D780-E5CCA41AF7D0}"/>
              </a:ext>
            </a:extLst>
          </p:cNvPr>
          <p:cNvSpPr>
            <a:spLocks noGrp="1"/>
          </p:cNvSpPr>
          <p:nvPr>
            <p:ph idx="1"/>
          </p:nvPr>
        </p:nvSpPr>
        <p:spPr>
          <a:xfrm>
            <a:off x="758474" y="2816226"/>
            <a:ext cx="4607484" cy="2273710"/>
          </a:xfrm>
        </p:spPr>
        <p:txBody>
          <a:bodyPr>
            <a:noAutofit/>
          </a:bodyPr>
          <a:lstStyle/>
          <a:p>
            <a:pPr marL="0" indent="0">
              <a:buNone/>
            </a:pPr>
            <a:r>
              <a:rPr lang="en-US" sz="2800" b="1" dirty="0">
                <a:latin typeface="Times New Roman" panose="02020603050405020304" pitchFamily="18" charset="0"/>
                <a:ea typeface="Times New Roman" panose="02020603050405020304" pitchFamily="18" charset="0"/>
              </a:rPr>
              <a:t>NANDAN VARMA YADLA</a:t>
            </a:r>
          </a:p>
          <a:p>
            <a:pPr marL="0" indent="0">
              <a:buNone/>
            </a:pPr>
            <a:r>
              <a:rPr lang="en-US" sz="2800" b="1" dirty="0">
                <a:effectLst/>
                <a:latin typeface="Times New Roman" panose="02020603050405020304" pitchFamily="18" charset="0"/>
                <a:ea typeface="Times New Roman" panose="02020603050405020304" pitchFamily="18" charset="0"/>
              </a:rPr>
              <a:t>ID : 1139150</a:t>
            </a:r>
          </a:p>
        </p:txBody>
      </p:sp>
      <p:sp>
        <p:nvSpPr>
          <p:cNvPr id="4" name="TextBox 3">
            <a:extLst>
              <a:ext uri="{FF2B5EF4-FFF2-40B4-BE49-F238E27FC236}">
                <a16:creationId xmlns:a16="http://schemas.microsoft.com/office/drawing/2014/main" id="{A52D35C9-F5E7-8567-4AA9-17FD364E2792}"/>
              </a:ext>
            </a:extLst>
          </p:cNvPr>
          <p:cNvSpPr txBox="1"/>
          <p:nvPr/>
        </p:nvSpPr>
        <p:spPr>
          <a:xfrm>
            <a:off x="5106572" y="3953022"/>
            <a:ext cx="184731" cy="646331"/>
          </a:xfrm>
          <a:prstGeom prst="rect">
            <a:avLst/>
          </a:prstGeom>
          <a:noFill/>
        </p:spPr>
        <p:txBody>
          <a:bodyPr wrap="none" rtlCol="0">
            <a:spAutoFit/>
          </a:bodyPr>
          <a:lstStyle/>
          <a:p>
            <a:endParaRPr lang="en-US" dirty="0"/>
          </a:p>
          <a:p>
            <a:endParaRPr lang="en-US" dirty="0"/>
          </a:p>
        </p:txBody>
      </p:sp>
    </p:spTree>
    <p:extLst>
      <p:ext uri="{BB962C8B-B14F-4D97-AF65-F5344CB8AC3E}">
        <p14:creationId xmlns:p14="http://schemas.microsoft.com/office/powerpoint/2010/main" val="26869278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D539EE-4A36-4CA3-94D4-F7FEA2D2411B}"/>
              </a:ext>
            </a:extLst>
          </p:cNvPr>
          <p:cNvSpPr>
            <a:spLocks noGrp="1"/>
          </p:cNvSpPr>
          <p:nvPr>
            <p:ph type="title"/>
          </p:nvPr>
        </p:nvSpPr>
        <p:spPr>
          <a:xfrm>
            <a:off x="581192" y="702156"/>
            <a:ext cx="11029616" cy="1919746"/>
          </a:xfrm>
        </p:spPr>
        <p:txBody>
          <a:bodyPr>
            <a:noAutofit/>
          </a:bodyPr>
          <a:lstStyle/>
          <a:p>
            <a:r>
              <a:rPr lang="en-US" sz="4800" dirty="0">
                <a:latin typeface="Times New Roman" panose="02020603050405020304" pitchFamily="18" charset="0"/>
                <a:cs typeface="Times New Roman" panose="02020603050405020304" pitchFamily="18" charset="0"/>
              </a:rPr>
              <a:t>Why Hospital Bed Management?</a:t>
            </a:r>
            <a:br>
              <a:rPr lang="en-US" sz="4800" dirty="0">
                <a:latin typeface="Times New Roman" panose="02020603050405020304" pitchFamily="18" charset="0"/>
                <a:cs typeface="Times New Roman" panose="02020603050405020304" pitchFamily="18" charset="0"/>
              </a:rPr>
            </a:br>
            <a:endParaRPr lang="en-US" sz="4800" dirty="0">
              <a:solidFill>
                <a:schemeClr val="tx1">
                  <a:lumMod val="85000"/>
                  <a:lumOff val="15000"/>
                </a:schemeClr>
              </a:solidFill>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E340B7E2-A1B4-D2BF-FADD-FBDF09E29508}"/>
              </a:ext>
            </a:extLst>
          </p:cNvPr>
          <p:cNvSpPr>
            <a:spLocks noGrp="1"/>
          </p:cNvSpPr>
          <p:nvPr>
            <p:ph idx="1"/>
          </p:nvPr>
        </p:nvSpPr>
        <p:spPr>
          <a:xfrm>
            <a:off x="581192" y="1978090"/>
            <a:ext cx="11029615" cy="4879910"/>
          </a:xfrm>
        </p:spPr>
        <p:txBody>
          <a:bodyPr>
            <a:normAutofit/>
          </a:bodyPr>
          <a:lstStyle/>
          <a:p>
            <a:r>
              <a:rPr lang="en-US" sz="2400" dirty="0">
                <a:effectLst/>
                <a:latin typeface="Times New Roman" panose="02020603050405020304" pitchFamily="18" charset="0"/>
                <a:ea typeface="Calibri" panose="020F0502020204030204" pitchFamily="34" charset="0"/>
              </a:rPr>
              <a:t>It saves time for workers and management by counting and recording the number of beds available.</a:t>
            </a:r>
          </a:p>
          <a:p>
            <a:r>
              <a:rPr lang="en-US" sz="2400" dirty="0">
                <a:effectLst/>
                <a:latin typeface="Times New Roman" panose="02020603050405020304" pitchFamily="18" charset="0"/>
                <a:ea typeface="Calibri" panose="020F0502020204030204" pitchFamily="34" charset="0"/>
              </a:rPr>
              <a:t>This application aid in reduce the amount of time patients must wait during an emergency.</a:t>
            </a:r>
            <a:endParaRPr lang="en-US" sz="2400" dirty="0">
              <a:latin typeface="Times New Roman" panose="02020603050405020304" pitchFamily="18" charset="0"/>
              <a:ea typeface="Calibri" panose="020F0502020204030204" pitchFamily="34" charset="0"/>
            </a:endParaRPr>
          </a:p>
          <a:p>
            <a:r>
              <a:rPr lang="en-US" sz="2400" dirty="0">
                <a:effectLst/>
                <a:latin typeface="Times New Roman" panose="02020603050405020304" pitchFamily="18" charset="0"/>
                <a:ea typeface="Calibri" panose="020F0502020204030204" pitchFamily="34" charset="0"/>
              </a:rPr>
              <a:t>The most challenging task to the hospital staff is the make bed available promptly after the surgery. </a:t>
            </a:r>
          </a:p>
          <a:p>
            <a:r>
              <a:rPr lang="en-US" sz="2400" dirty="0">
                <a:effectLst/>
                <a:latin typeface="Times New Roman" panose="02020603050405020304" pitchFamily="18" charset="0"/>
                <a:ea typeface="Calibri" panose="020F0502020204030204" pitchFamily="34" charset="0"/>
                <a:cs typeface="Times New Roman" panose="02020603050405020304" pitchFamily="18" charset="0"/>
              </a:rPr>
              <a:t>The hospital bed management system can cope with this difficult situation and smooth the operation of allocating beds to the patients.</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032788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D539EE-4A36-4CA3-94D4-F7FEA2D2411B}"/>
              </a:ext>
            </a:extLst>
          </p:cNvPr>
          <p:cNvSpPr>
            <a:spLocks noGrp="1"/>
          </p:cNvSpPr>
          <p:nvPr>
            <p:ph type="title"/>
          </p:nvPr>
        </p:nvSpPr>
        <p:spPr>
          <a:xfrm>
            <a:off x="581192" y="702156"/>
            <a:ext cx="11029616" cy="1188720"/>
          </a:xfrm>
        </p:spPr>
        <p:txBody>
          <a:bodyPr>
            <a:normAutofit/>
          </a:bodyPr>
          <a:lstStyle/>
          <a:p>
            <a:r>
              <a:rPr lang="en-US" sz="7200" dirty="0">
                <a:solidFill>
                  <a:schemeClr val="tx1">
                    <a:lumMod val="85000"/>
                    <a:lumOff val="15000"/>
                  </a:schemeClr>
                </a:solidFill>
                <a:latin typeface="Times New Roman" panose="02020603050405020304" pitchFamily="18" charset="0"/>
                <a:cs typeface="Times New Roman" panose="02020603050405020304" pitchFamily="18" charset="0"/>
              </a:rPr>
              <a:t>Proposed system</a:t>
            </a:r>
          </a:p>
        </p:txBody>
      </p:sp>
      <p:sp>
        <p:nvSpPr>
          <p:cNvPr id="4" name="Content Placeholder 3">
            <a:extLst>
              <a:ext uri="{FF2B5EF4-FFF2-40B4-BE49-F238E27FC236}">
                <a16:creationId xmlns:a16="http://schemas.microsoft.com/office/drawing/2014/main" id="{E340B7E2-A1B4-D2BF-FADD-FBDF09E29508}"/>
              </a:ext>
            </a:extLst>
          </p:cNvPr>
          <p:cNvSpPr>
            <a:spLocks noGrp="1"/>
          </p:cNvSpPr>
          <p:nvPr>
            <p:ph idx="1"/>
          </p:nvPr>
        </p:nvSpPr>
        <p:spPr>
          <a:xfrm>
            <a:off x="581192" y="2780522"/>
            <a:ext cx="11222032" cy="3900196"/>
          </a:xfrm>
        </p:spPr>
        <p:txBody>
          <a:bodyPr>
            <a:noAutofit/>
          </a:bodyPr>
          <a:lstStyle/>
          <a:p>
            <a:pPr marL="0" indent="0">
              <a:buNone/>
            </a:pPr>
            <a:r>
              <a:rPr lang="en-US" sz="2400" dirty="0">
                <a:latin typeface="Times New Roman" panose="02020603050405020304" pitchFamily="18" charset="0"/>
                <a:cs typeface="Times New Roman" panose="02020603050405020304" pitchFamily="18" charset="0"/>
              </a:rPr>
              <a:t>In order to plan for the effective use of beds, the hospital bed management system keeps track of all the available beds and the beds that are currently occupied. By cutting down on the time needed to count and record the number of beds available, it benefits the staff and management.</a:t>
            </a: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To effectively monitor and manage patient flow through the hospital, the software gives you real-time status information on bed occupancy. The technology smoothly interacts with other solutions to reduce the possibility of double data entry.</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020961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D539EE-4A36-4CA3-94D4-F7FEA2D2411B}"/>
              </a:ext>
            </a:extLst>
          </p:cNvPr>
          <p:cNvSpPr>
            <a:spLocks noGrp="1"/>
          </p:cNvSpPr>
          <p:nvPr>
            <p:ph type="title"/>
          </p:nvPr>
        </p:nvSpPr>
        <p:spPr>
          <a:xfrm>
            <a:off x="581192" y="702155"/>
            <a:ext cx="11029616" cy="3086073"/>
          </a:xfrm>
        </p:spPr>
        <p:txBody>
          <a:bodyPr>
            <a:normAutofit/>
          </a:bodyPr>
          <a:lstStyle/>
          <a:p>
            <a:r>
              <a:rPr lang="en-US" sz="7200"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sz="7200" dirty="0" err="1">
                <a:solidFill>
                  <a:schemeClr val="tx1">
                    <a:lumMod val="85000"/>
                    <a:lumOff val="15000"/>
                  </a:schemeClr>
                </a:solidFill>
                <a:latin typeface="Times New Roman" panose="02020603050405020304" pitchFamily="18" charset="0"/>
                <a:cs typeface="Times New Roman" panose="02020603050405020304" pitchFamily="18" charset="0"/>
              </a:rPr>
              <a:t>Uml</a:t>
            </a:r>
            <a:r>
              <a:rPr lang="en-US" sz="7200" dirty="0">
                <a:solidFill>
                  <a:schemeClr val="tx1">
                    <a:lumMod val="85000"/>
                    <a:lumOff val="15000"/>
                  </a:schemeClr>
                </a:solidFill>
                <a:latin typeface="Times New Roman" panose="02020603050405020304" pitchFamily="18" charset="0"/>
                <a:cs typeface="Times New Roman" panose="02020603050405020304" pitchFamily="18" charset="0"/>
              </a:rPr>
              <a:t> Diagrams</a:t>
            </a:r>
          </a:p>
        </p:txBody>
      </p:sp>
    </p:spTree>
    <p:extLst>
      <p:ext uri="{BB962C8B-B14F-4D97-AF65-F5344CB8AC3E}">
        <p14:creationId xmlns:p14="http://schemas.microsoft.com/office/powerpoint/2010/main" val="28974549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D539EE-4A36-4CA3-94D4-F7FEA2D2411B}"/>
              </a:ext>
            </a:extLst>
          </p:cNvPr>
          <p:cNvSpPr>
            <a:spLocks noGrp="1"/>
          </p:cNvSpPr>
          <p:nvPr>
            <p:ph type="title"/>
          </p:nvPr>
        </p:nvSpPr>
        <p:spPr>
          <a:xfrm>
            <a:off x="186612" y="1588563"/>
            <a:ext cx="11029616" cy="1188720"/>
          </a:xfrm>
        </p:spPr>
        <p:txBody>
          <a:bodyPr>
            <a:normAutofit fontScale="90000"/>
          </a:bodyPr>
          <a:lstStyle/>
          <a:p>
            <a:r>
              <a:rPr lang="en-US" sz="6000" dirty="0">
                <a:solidFill>
                  <a:schemeClr val="tx1">
                    <a:lumMod val="85000"/>
                    <a:lumOff val="15000"/>
                  </a:schemeClr>
                </a:solidFill>
                <a:latin typeface="Times New Roman" panose="02020603050405020304" pitchFamily="18" charset="0"/>
                <a:cs typeface="Times New Roman" panose="02020603050405020304" pitchFamily="18" charset="0"/>
              </a:rPr>
              <a:t>USE </a:t>
            </a:r>
            <a:br>
              <a:rPr lang="en-US" sz="6000" dirty="0">
                <a:solidFill>
                  <a:schemeClr val="tx1">
                    <a:lumMod val="85000"/>
                    <a:lumOff val="15000"/>
                  </a:schemeClr>
                </a:solidFill>
                <a:latin typeface="Times New Roman" panose="02020603050405020304" pitchFamily="18" charset="0"/>
                <a:cs typeface="Times New Roman" panose="02020603050405020304" pitchFamily="18" charset="0"/>
              </a:rPr>
            </a:br>
            <a:r>
              <a:rPr lang="en-US" sz="6000" dirty="0">
                <a:solidFill>
                  <a:schemeClr val="tx1">
                    <a:lumMod val="85000"/>
                    <a:lumOff val="15000"/>
                  </a:schemeClr>
                </a:solidFill>
                <a:latin typeface="Times New Roman" panose="02020603050405020304" pitchFamily="18" charset="0"/>
                <a:cs typeface="Times New Roman" panose="02020603050405020304" pitchFamily="18" charset="0"/>
              </a:rPr>
              <a:t>CASE</a:t>
            </a:r>
          </a:p>
        </p:txBody>
      </p:sp>
      <p:pic>
        <p:nvPicPr>
          <p:cNvPr id="5" name="Content Placeholder 4" descr="Diagram&#10;&#10;Description automatically generated">
            <a:extLst>
              <a:ext uri="{FF2B5EF4-FFF2-40B4-BE49-F238E27FC236}">
                <a16:creationId xmlns:a16="http://schemas.microsoft.com/office/drawing/2014/main" id="{0445F905-B8A1-27ED-4A9D-0199D3F2EB58}"/>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39347" y="646171"/>
            <a:ext cx="9843795" cy="5950571"/>
          </a:xfrm>
          <a:prstGeom prst="rect">
            <a:avLst/>
          </a:prstGeom>
          <a:noFill/>
          <a:ln>
            <a:noFill/>
          </a:ln>
        </p:spPr>
      </p:pic>
    </p:spTree>
    <p:extLst>
      <p:ext uri="{BB962C8B-B14F-4D97-AF65-F5344CB8AC3E}">
        <p14:creationId xmlns:p14="http://schemas.microsoft.com/office/powerpoint/2010/main" val="35472399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D539EE-4A36-4CA3-94D4-F7FEA2D2411B}"/>
              </a:ext>
            </a:extLst>
          </p:cNvPr>
          <p:cNvSpPr>
            <a:spLocks noGrp="1"/>
          </p:cNvSpPr>
          <p:nvPr>
            <p:ph type="title"/>
          </p:nvPr>
        </p:nvSpPr>
        <p:spPr>
          <a:xfrm>
            <a:off x="38068" y="1592580"/>
            <a:ext cx="2955110" cy="1673134"/>
          </a:xfrm>
        </p:spPr>
        <p:txBody>
          <a:bodyPr>
            <a:normAutofit/>
          </a:bodyPr>
          <a:lstStyle/>
          <a:p>
            <a:r>
              <a:rPr lang="en-US" sz="4000" dirty="0">
                <a:solidFill>
                  <a:schemeClr val="tx1">
                    <a:lumMod val="85000"/>
                    <a:lumOff val="15000"/>
                  </a:schemeClr>
                </a:solidFill>
                <a:latin typeface="Times New Roman" panose="02020603050405020304" pitchFamily="18" charset="0"/>
                <a:cs typeface="Times New Roman" panose="02020603050405020304" pitchFamily="18" charset="0"/>
              </a:rPr>
              <a:t>ER</a:t>
            </a:r>
            <a:br>
              <a:rPr lang="en-US" sz="4000" dirty="0">
                <a:solidFill>
                  <a:schemeClr val="tx1">
                    <a:lumMod val="85000"/>
                    <a:lumOff val="15000"/>
                  </a:schemeClr>
                </a:solidFill>
                <a:latin typeface="Times New Roman" panose="02020603050405020304" pitchFamily="18" charset="0"/>
                <a:cs typeface="Times New Roman" panose="02020603050405020304" pitchFamily="18" charset="0"/>
              </a:rPr>
            </a:br>
            <a:r>
              <a:rPr lang="en-US" sz="4000" dirty="0">
                <a:solidFill>
                  <a:schemeClr val="tx1">
                    <a:lumMod val="85000"/>
                    <a:lumOff val="15000"/>
                  </a:schemeClr>
                </a:solidFill>
                <a:latin typeface="Times New Roman" panose="02020603050405020304" pitchFamily="18" charset="0"/>
                <a:cs typeface="Times New Roman" panose="02020603050405020304" pitchFamily="18" charset="0"/>
              </a:rPr>
              <a:t>Diagram</a:t>
            </a:r>
          </a:p>
        </p:txBody>
      </p:sp>
      <p:pic>
        <p:nvPicPr>
          <p:cNvPr id="5" name="Content Placeholder 4" descr="Diagram&#10;&#10;Description automatically generated">
            <a:extLst>
              <a:ext uri="{FF2B5EF4-FFF2-40B4-BE49-F238E27FC236}">
                <a16:creationId xmlns:a16="http://schemas.microsoft.com/office/drawing/2014/main" id="{0AB23D6D-D4E9-BCD7-ACA7-808D57347820}"/>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185265" y="802433"/>
            <a:ext cx="8291388" cy="5877767"/>
          </a:xfrm>
          <a:prstGeom prst="rect">
            <a:avLst/>
          </a:prstGeom>
          <a:noFill/>
          <a:ln>
            <a:noFill/>
          </a:ln>
        </p:spPr>
      </p:pic>
    </p:spTree>
    <p:extLst>
      <p:ext uri="{BB962C8B-B14F-4D97-AF65-F5344CB8AC3E}">
        <p14:creationId xmlns:p14="http://schemas.microsoft.com/office/powerpoint/2010/main" val="41674438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D539EE-4A36-4CA3-94D4-F7FEA2D2411B}"/>
              </a:ext>
            </a:extLst>
          </p:cNvPr>
          <p:cNvSpPr>
            <a:spLocks noGrp="1"/>
          </p:cNvSpPr>
          <p:nvPr>
            <p:ph type="title"/>
          </p:nvPr>
        </p:nvSpPr>
        <p:spPr>
          <a:xfrm>
            <a:off x="581192" y="702156"/>
            <a:ext cx="2637869" cy="1188720"/>
          </a:xfrm>
        </p:spPr>
        <p:txBody>
          <a:bodyPr>
            <a:normAutofit fontScale="90000"/>
          </a:bodyPr>
          <a:lstStyle/>
          <a:p>
            <a:r>
              <a:rPr lang="en-US" sz="4000" dirty="0">
                <a:solidFill>
                  <a:schemeClr val="tx1">
                    <a:lumMod val="85000"/>
                    <a:lumOff val="15000"/>
                  </a:schemeClr>
                </a:solidFill>
                <a:latin typeface="Times New Roman" panose="02020603050405020304" pitchFamily="18" charset="0"/>
                <a:cs typeface="Times New Roman" panose="02020603050405020304" pitchFamily="18" charset="0"/>
              </a:rPr>
              <a:t>Sequence</a:t>
            </a:r>
            <a:br>
              <a:rPr lang="en-US" sz="4000" dirty="0">
                <a:solidFill>
                  <a:schemeClr val="tx1">
                    <a:lumMod val="85000"/>
                    <a:lumOff val="15000"/>
                  </a:schemeClr>
                </a:solidFill>
                <a:latin typeface="Times New Roman" panose="02020603050405020304" pitchFamily="18" charset="0"/>
                <a:cs typeface="Times New Roman" panose="02020603050405020304" pitchFamily="18" charset="0"/>
              </a:rPr>
            </a:br>
            <a:r>
              <a:rPr lang="en-US" sz="4000" dirty="0">
                <a:solidFill>
                  <a:schemeClr val="tx1">
                    <a:lumMod val="85000"/>
                    <a:lumOff val="15000"/>
                  </a:schemeClr>
                </a:solidFill>
                <a:latin typeface="Times New Roman" panose="02020603050405020304" pitchFamily="18" charset="0"/>
                <a:cs typeface="Times New Roman" panose="02020603050405020304" pitchFamily="18" charset="0"/>
              </a:rPr>
              <a:t>diagram</a:t>
            </a:r>
          </a:p>
        </p:txBody>
      </p:sp>
      <p:pic>
        <p:nvPicPr>
          <p:cNvPr id="6" name="Picture 5" descr="Diagram&#10;&#10;Description automatically generated">
            <a:extLst>
              <a:ext uri="{FF2B5EF4-FFF2-40B4-BE49-F238E27FC236}">
                <a16:creationId xmlns:a16="http://schemas.microsoft.com/office/drawing/2014/main" id="{AFA94D34-B29B-C4FD-B609-5BA7503F2A69}"/>
              </a:ext>
            </a:extLst>
          </p:cNvPr>
          <p:cNvPicPr>
            <a:picLocks noChangeAspect="1"/>
          </p:cNvPicPr>
          <p:nvPr/>
        </p:nvPicPr>
        <p:blipFill>
          <a:blip r:embed="rId2"/>
          <a:stretch>
            <a:fillRect/>
          </a:stretch>
        </p:blipFill>
        <p:spPr>
          <a:xfrm>
            <a:off x="3489492" y="812929"/>
            <a:ext cx="8435029" cy="5829300"/>
          </a:xfrm>
          <a:prstGeom prst="rect">
            <a:avLst/>
          </a:prstGeom>
        </p:spPr>
      </p:pic>
    </p:spTree>
    <p:extLst>
      <p:ext uri="{BB962C8B-B14F-4D97-AF65-F5344CB8AC3E}">
        <p14:creationId xmlns:p14="http://schemas.microsoft.com/office/powerpoint/2010/main" val="30019608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D539EE-4A36-4CA3-94D4-F7FEA2D2411B}"/>
              </a:ext>
            </a:extLst>
          </p:cNvPr>
          <p:cNvSpPr>
            <a:spLocks noGrp="1"/>
          </p:cNvSpPr>
          <p:nvPr>
            <p:ph type="title"/>
          </p:nvPr>
        </p:nvSpPr>
        <p:spPr>
          <a:xfrm>
            <a:off x="581192" y="702156"/>
            <a:ext cx="2637869" cy="1188720"/>
          </a:xfrm>
        </p:spPr>
        <p:txBody>
          <a:bodyPr>
            <a:normAutofit fontScale="90000"/>
          </a:bodyPr>
          <a:lstStyle/>
          <a:p>
            <a:r>
              <a:rPr lang="en-US" sz="4000" dirty="0">
                <a:solidFill>
                  <a:schemeClr val="tx1">
                    <a:lumMod val="85000"/>
                    <a:lumOff val="15000"/>
                  </a:schemeClr>
                </a:solidFill>
                <a:latin typeface="Times New Roman" panose="02020603050405020304" pitchFamily="18" charset="0"/>
                <a:cs typeface="Times New Roman" panose="02020603050405020304" pitchFamily="18" charset="0"/>
              </a:rPr>
              <a:t>Sequence</a:t>
            </a:r>
            <a:br>
              <a:rPr lang="en-US" sz="4000" dirty="0">
                <a:solidFill>
                  <a:schemeClr val="tx1">
                    <a:lumMod val="85000"/>
                    <a:lumOff val="15000"/>
                  </a:schemeClr>
                </a:solidFill>
                <a:latin typeface="Times New Roman" panose="02020603050405020304" pitchFamily="18" charset="0"/>
                <a:cs typeface="Times New Roman" panose="02020603050405020304" pitchFamily="18" charset="0"/>
              </a:rPr>
            </a:br>
            <a:r>
              <a:rPr lang="en-US" sz="4000" dirty="0">
                <a:solidFill>
                  <a:schemeClr val="tx1">
                    <a:lumMod val="85000"/>
                    <a:lumOff val="15000"/>
                  </a:schemeClr>
                </a:solidFill>
                <a:latin typeface="Times New Roman" panose="02020603050405020304" pitchFamily="18" charset="0"/>
                <a:cs typeface="Times New Roman" panose="02020603050405020304" pitchFamily="18" charset="0"/>
              </a:rPr>
              <a:t>diagram</a:t>
            </a:r>
          </a:p>
        </p:txBody>
      </p:sp>
      <p:pic>
        <p:nvPicPr>
          <p:cNvPr id="5" name="Content Placeholder 4" descr="Diagram&#10;&#10;Description automatically generated">
            <a:extLst>
              <a:ext uri="{FF2B5EF4-FFF2-40B4-BE49-F238E27FC236}">
                <a16:creationId xmlns:a16="http://schemas.microsoft.com/office/drawing/2014/main" id="{5C4E79AF-3C7F-5C38-6E69-4B373BC8ABC0}"/>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299555" y="830424"/>
            <a:ext cx="8466348" cy="5739778"/>
          </a:xfrm>
          <a:prstGeom prst="rect">
            <a:avLst/>
          </a:prstGeom>
          <a:noFill/>
          <a:ln>
            <a:noFill/>
          </a:ln>
        </p:spPr>
      </p:pic>
    </p:spTree>
    <p:extLst>
      <p:ext uri="{BB962C8B-B14F-4D97-AF65-F5344CB8AC3E}">
        <p14:creationId xmlns:p14="http://schemas.microsoft.com/office/powerpoint/2010/main" val="1007312045"/>
      </p:ext>
    </p:extLst>
  </p:cSld>
  <p:clrMapOvr>
    <a:masterClrMapping/>
  </p:clrMapOvr>
</p:sld>
</file>

<file path=ppt/theme/theme1.xml><?xml version="1.0" encoding="utf-8"?>
<a:theme xmlns:a="http://schemas.openxmlformats.org/drawingml/2006/main" name="DividendVTI">
  <a:themeElements>
    <a:clrScheme name="Aspect">
      <a:dk1>
        <a:sysClr val="windowText" lastClr="000000"/>
      </a:dk1>
      <a:lt1>
        <a:sysClr val="window" lastClr="FFFFFF"/>
      </a:lt1>
      <a:dk2>
        <a:srgbClr val="585753"/>
      </a:dk2>
      <a:lt2>
        <a:srgbClr val="EBDDC3"/>
      </a:lt2>
      <a:accent1>
        <a:srgbClr val="71B9E4"/>
      </a:accent1>
      <a:accent2>
        <a:srgbClr val="E25D3C"/>
      </a:accent2>
      <a:accent3>
        <a:srgbClr val="BDB59D"/>
      </a:accent3>
      <a:accent4>
        <a:srgbClr val="A5AB81"/>
      </a:accent4>
      <a:accent5>
        <a:srgbClr val="7BA79D"/>
      </a:accent5>
      <a:accent6>
        <a:srgbClr val="968C8C"/>
      </a:accent6>
      <a:hlink>
        <a:srgbClr val="F7B615"/>
      </a:hlink>
      <a:folHlink>
        <a:srgbClr val="704404"/>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BD2D995-20F0-4C14-BF62-1248AB4B484D}">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BB3242A4-1E6A-4E02-809C-4A24066EC01D}">
  <ds:schemaRefs>
    <ds:schemaRef ds:uri="http://schemas.microsoft.com/sharepoint/v3/contenttype/forms"/>
  </ds:schemaRefs>
</ds:datastoreItem>
</file>

<file path=customXml/itemProps3.xml><?xml version="1.0" encoding="utf-8"?>
<ds:datastoreItem xmlns:ds="http://schemas.openxmlformats.org/officeDocument/2006/customXml" ds:itemID="{965255AC-12AC-4323-AA35-9BAC798B66B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{8E25A84F-78FD-4C6C-9A96-8F3786D68459}tf67061901_win32</Template>
  <TotalTime>138</TotalTime>
  <Words>327</Words>
  <Application>Microsoft Macintosh PowerPoint</Application>
  <PresentationFormat>Widescreen</PresentationFormat>
  <Paragraphs>37</Paragraphs>
  <Slides>21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Calibri</vt:lpstr>
      <vt:lpstr>Franklin Gothic Book</vt:lpstr>
      <vt:lpstr>Franklin Gothic Demi</vt:lpstr>
      <vt:lpstr>Gill Sans MT</vt:lpstr>
      <vt:lpstr>Times New Roman</vt:lpstr>
      <vt:lpstr>Wingdings 2</vt:lpstr>
      <vt:lpstr>DividendVTI</vt:lpstr>
      <vt:lpstr>Hospital BED MANAGEMET SYSTEM</vt:lpstr>
      <vt:lpstr>Agenda</vt:lpstr>
      <vt:lpstr>Why Hospital Bed Management? </vt:lpstr>
      <vt:lpstr>Proposed system</vt:lpstr>
      <vt:lpstr>             Uml Diagrams</vt:lpstr>
      <vt:lpstr>USE  CASE</vt:lpstr>
      <vt:lpstr>ER Diagram</vt:lpstr>
      <vt:lpstr>Sequence diagram</vt:lpstr>
      <vt:lpstr>Sequence diagram</vt:lpstr>
      <vt:lpstr>PowerPoint Presentation</vt:lpstr>
      <vt:lpstr>ACTIVITY diagram</vt:lpstr>
      <vt:lpstr>DFD</vt:lpstr>
      <vt:lpstr>  Proposed  Database view</vt:lpstr>
      <vt:lpstr>Patient</vt:lpstr>
      <vt:lpstr>DOCTOR</vt:lpstr>
      <vt:lpstr>Hospital_Bed</vt:lpstr>
      <vt:lpstr>Medical_record</vt:lpstr>
      <vt:lpstr>Registration</vt:lpstr>
      <vt:lpstr>Health_office</vt:lpstr>
      <vt:lpstr>Summary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Hospital BED MANAGEMET SYSTEM</dc:title>
  <dc:creator>Amarnath Pohanerkar</dc:creator>
  <cp:lastModifiedBy>Microsoft Office User</cp:lastModifiedBy>
  <cp:revision>2</cp:revision>
  <dcterms:created xsi:type="dcterms:W3CDTF">2022-06-16T04:04:43Z</dcterms:created>
  <dcterms:modified xsi:type="dcterms:W3CDTF">2023-01-30T21:13:58Z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