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Alexandria Semi Bold"/>
      <p:regular r:id="rId16"/>
    </p:embeddedFont>
    <p:embeddedFont>
      <p:font typeface="Alexandria Semi Bold"/>
      <p:regular r:id="rId17"/>
    </p:embeddedFont>
    <p:embeddedFont>
      <p:font typeface="Sora Light"/>
      <p:regular r:id="rId18"/>
    </p:embeddedFont>
    <p:embeddedFont>
      <p:font typeface="Sora Light"/>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0.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2026087"/>
            <a:ext cx="76273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Détection de Fake News : Application de PNL</a:t>
            </a:r>
            <a:endParaRPr lang="en-US" sz="4450" dirty="0"/>
          </a:p>
        </p:txBody>
      </p:sp>
      <p:sp>
        <p:nvSpPr>
          <p:cNvPr id="4" name="Text 1"/>
          <p:cNvSpPr/>
          <p:nvPr/>
        </p:nvSpPr>
        <p:spPr>
          <a:xfrm>
            <a:off x="6244709" y="3776424"/>
            <a:ext cx="7627382" cy="242697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Ce document présente une application de traitement du langage naturel (PNL) pour détecter les fausses informations. Ce projet, réalisé par le groupe 4 de licence IA de l'Institut de Formation et de Recherche Informatique (IFRI) de l'Université d'Abomey-Calavi, vise à développer une application capable d'identifier et de classifier les articles d'actualité comme étant des fausses nouvelles ou des informations véridiques.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669018"/>
            <a:ext cx="5701546" cy="712708"/>
          </a:xfrm>
          <a:prstGeom prst="rect">
            <a:avLst/>
          </a:prstGeom>
          <a:noFill/>
          <a:ln/>
        </p:spPr>
        <p:txBody>
          <a:bodyPr wrap="none" lIns="0" tIns="0" rIns="0" bIns="0" rtlCol="0" anchor="t"/>
          <a:lstStyle/>
          <a:p>
            <a:pPr indent="0" marL="0">
              <a:lnSpc>
                <a:spcPts val="5600"/>
              </a:lnSpc>
              <a:buNone/>
            </a:pPr>
            <a:endParaRPr lang="en-US" sz="4450" dirty="0"/>
          </a:p>
        </p:txBody>
      </p:sp>
      <p:sp>
        <p:nvSpPr>
          <p:cNvPr id="3" name="Text 1"/>
          <p:cNvSpPr/>
          <p:nvPr/>
        </p:nvSpPr>
        <p:spPr>
          <a:xfrm>
            <a:off x="758309" y="2923223"/>
            <a:ext cx="5867281"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Membres du groupe</a:t>
            </a:r>
            <a:endParaRPr lang="en-US" sz="4450" dirty="0"/>
          </a:p>
        </p:txBody>
      </p:sp>
      <p:sp>
        <p:nvSpPr>
          <p:cNvPr id="4" name="Text 2"/>
          <p:cNvSpPr/>
          <p:nvPr/>
        </p:nvSpPr>
        <p:spPr>
          <a:xfrm>
            <a:off x="758309" y="3852505"/>
            <a:ext cx="629257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ADOHO Nathan 20%</a:t>
            </a:r>
            <a:endParaRPr lang="en-US" sz="1700" dirty="0"/>
          </a:p>
        </p:txBody>
      </p:sp>
      <p:sp>
        <p:nvSpPr>
          <p:cNvPr id="5" name="Text 3"/>
          <p:cNvSpPr/>
          <p:nvPr/>
        </p:nvSpPr>
        <p:spPr>
          <a:xfrm>
            <a:off x="758309" y="4394121"/>
            <a:ext cx="629257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DAKO Nelly 20%</a:t>
            </a:r>
            <a:endParaRPr lang="en-US" sz="1700" dirty="0"/>
          </a:p>
        </p:txBody>
      </p:sp>
      <p:sp>
        <p:nvSpPr>
          <p:cNvPr id="6" name="Text 4"/>
          <p:cNvSpPr/>
          <p:nvPr/>
        </p:nvSpPr>
        <p:spPr>
          <a:xfrm>
            <a:off x="758309" y="4935736"/>
            <a:ext cx="629257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MAMADOU Farid 20%</a:t>
            </a:r>
            <a:endParaRPr lang="en-US" sz="1700" dirty="0"/>
          </a:p>
        </p:txBody>
      </p:sp>
      <p:sp>
        <p:nvSpPr>
          <p:cNvPr id="7" name="Text 5"/>
          <p:cNvSpPr/>
          <p:nvPr/>
        </p:nvSpPr>
        <p:spPr>
          <a:xfrm>
            <a:off x="758309" y="5477351"/>
            <a:ext cx="629257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OGOUBIYI Camus 20%</a:t>
            </a:r>
            <a:endParaRPr lang="en-US" sz="1700" dirty="0"/>
          </a:p>
        </p:txBody>
      </p:sp>
      <p:sp>
        <p:nvSpPr>
          <p:cNvPr id="8" name="Text 6"/>
          <p:cNvSpPr/>
          <p:nvPr/>
        </p:nvSpPr>
        <p:spPr>
          <a:xfrm>
            <a:off x="758309" y="6018967"/>
            <a:ext cx="629257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SALAMI Abiola 20%</a:t>
            </a:r>
            <a:endParaRPr lang="en-US" sz="1700" dirty="0"/>
          </a:p>
        </p:txBody>
      </p:sp>
      <p:sp>
        <p:nvSpPr>
          <p:cNvPr id="9" name="Text 7"/>
          <p:cNvSpPr/>
          <p:nvPr/>
        </p:nvSpPr>
        <p:spPr>
          <a:xfrm>
            <a:off x="7587139" y="2923223"/>
            <a:ext cx="629257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 Sous la supervision de:</a:t>
            </a:r>
            <a:endParaRPr lang="en-US" sz="4450" dirty="0"/>
          </a:p>
        </p:txBody>
      </p:sp>
      <p:sp>
        <p:nvSpPr>
          <p:cNvPr id="10" name="Text 8"/>
          <p:cNvSpPr/>
          <p:nvPr/>
        </p:nvSpPr>
        <p:spPr>
          <a:xfrm>
            <a:off x="7587139" y="4565213"/>
            <a:ext cx="6292572" cy="346710"/>
          </a:xfrm>
          <a:prstGeom prst="rect">
            <a:avLst/>
          </a:prstGeom>
          <a:noFill/>
          <a:ln/>
        </p:spPr>
        <p:txBody>
          <a:bodyPr wrap="none" lIns="0" tIns="0" rIns="0" bIns="0" rtlCol="0" anchor="t"/>
          <a:lstStyle/>
          <a:p>
            <a:pPr indent="0" marL="0">
              <a:lnSpc>
                <a:spcPts val="2700"/>
              </a:lnSpc>
              <a:buNone/>
            </a:pPr>
            <a:r>
              <a:rPr lang="en-US" sz="1700" b="1" dirty="0">
                <a:solidFill>
                  <a:srgbClr val="3B3535"/>
                </a:solidFill>
                <a:latin typeface="Sora Light" pitchFamily="34" charset="0"/>
                <a:ea typeface="Sora Light" pitchFamily="34" charset="-122"/>
                <a:cs typeface="Sora Light" pitchFamily="34" charset="-120"/>
              </a:rPr>
              <a:t>Ing Gracieux HOUNNA</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2237065"/>
            <a:ext cx="7523321"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Objectifs et Méthodologie</a:t>
            </a:r>
            <a:endParaRPr lang="en-US" sz="4450" dirty="0"/>
          </a:p>
        </p:txBody>
      </p:sp>
      <p:sp>
        <p:nvSpPr>
          <p:cNvPr id="3" name="Text 1"/>
          <p:cNvSpPr/>
          <p:nvPr/>
        </p:nvSpPr>
        <p:spPr>
          <a:xfrm>
            <a:off x="758309" y="3491270"/>
            <a:ext cx="2850713"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Objectif principal</a:t>
            </a:r>
            <a:endParaRPr lang="en-US" sz="2200" dirty="0"/>
          </a:p>
        </p:txBody>
      </p:sp>
      <p:sp>
        <p:nvSpPr>
          <p:cNvPr id="4" name="Text 2"/>
          <p:cNvSpPr/>
          <p:nvPr/>
        </p:nvSpPr>
        <p:spPr>
          <a:xfrm>
            <a:off x="758309" y="4064079"/>
            <a:ext cx="6292572"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Créer un outil capable de distinguer les fausses informations des vraies nouvelles en utilisant des techniques de PNL.</a:t>
            </a:r>
            <a:endParaRPr lang="en-US" sz="1700" dirty="0"/>
          </a:p>
        </p:txBody>
      </p:sp>
      <p:sp>
        <p:nvSpPr>
          <p:cNvPr id="5" name="Text 3"/>
          <p:cNvSpPr/>
          <p:nvPr/>
        </p:nvSpPr>
        <p:spPr>
          <a:xfrm>
            <a:off x="7587139" y="3491270"/>
            <a:ext cx="2850713"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Méthodologie</a:t>
            </a:r>
            <a:endParaRPr lang="en-US" sz="2200" dirty="0"/>
          </a:p>
        </p:txBody>
      </p:sp>
      <p:sp>
        <p:nvSpPr>
          <p:cNvPr id="6" name="Text 4"/>
          <p:cNvSpPr/>
          <p:nvPr/>
        </p:nvSpPr>
        <p:spPr>
          <a:xfrm>
            <a:off x="7587139" y="4064079"/>
            <a:ext cx="6292572" cy="173355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L'application est basée sur un modèle de machine learning, entraîné sur un dataset de fausses nouvelles et de vraies nouvelles. Nous avons utilisé des algorithmes comme BERT et XGBoost pour la classification des articles.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154073"/>
            <a:ext cx="76273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Le Dataset : Sources et Structure</a:t>
            </a:r>
            <a:endParaRPr lang="en-US" sz="4450" dirty="0"/>
          </a:p>
        </p:txBody>
      </p:sp>
      <p:sp>
        <p:nvSpPr>
          <p:cNvPr id="4" name="Shape 1"/>
          <p:cNvSpPr/>
          <p:nvPr/>
        </p:nvSpPr>
        <p:spPr>
          <a:xfrm>
            <a:off x="758309" y="3148132"/>
            <a:ext cx="487442" cy="487442"/>
          </a:xfrm>
          <a:prstGeom prst="roundRect">
            <a:avLst>
              <a:gd name="adj" fmla="val 18669"/>
            </a:avLst>
          </a:prstGeom>
          <a:solidFill>
            <a:srgbClr val="D5DCF6"/>
          </a:solidFill>
          <a:ln w="7620">
            <a:solidFill>
              <a:srgbClr val="BBC2DC"/>
            </a:solidFill>
            <a:prstDash val="solid"/>
          </a:ln>
        </p:spPr>
      </p:sp>
      <p:sp>
        <p:nvSpPr>
          <p:cNvPr id="5" name="Text 2"/>
          <p:cNvSpPr/>
          <p:nvPr/>
        </p:nvSpPr>
        <p:spPr>
          <a:xfrm>
            <a:off x="830997" y="3178076"/>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1</a:t>
            </a:r>
            <a:endParaRPr lang="en-US" sz="2650" dirty="0"/>
          </a:p>
        </p:txBody>
      </p:sp>
      <p:sp>
        <p:nvSpPr>
          <p:cNvPr id="6" name="Text 3"/>
          <p:cNvSpPr/>
          <p:nvPr/>
        </p:nvSpPr>
        <p:spPr>
          <a:xfrm>
            <a:off x="1462326" y="3148132"/>
            <a:ext cx="3001447" cy="208026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 dataset utilisé pour entraîner le modèle a été récupéré depuis Kaggle, une plateforme populaire pour le partage de datasets de Machine Learning.</a:t>
            </a:r>
            <a:endParaRPr lang="en-US" sz="1700" dirty="0"/>
          </a:p>
        </p:txBody>
      </p:sp>
      <p:sp>
        <p:nvSpPr>
          <p:cNvPr id="7" name="Shape 4"/>
          <p:cNvSpPr/>
          <p:nvPr/>
        </p:nvSpPr>
        <p:spPr>
          <a:xfrm>
            <a:off x="4680347" y="3148132"/>
            <a:ext cx="487442" cy="487442"/>
          </a:xfrm>
          <a:prstGeom prst="roundRect">
            <a:avLst>
              <a:gd name="adj" fmla="val 18669"/>
            </a:avLst>
          </a:prstGeom>
          <a:solidFill>
            <a:srgbClr val="D5DCF6"/>
          </a:solidFill>
          <a:ln w="7620">
            <a:solidFill>
              <a:srgbClr val="BBC2DC"/>
            </a:solidFill>
            <a:prstDash val="solid"/>
          </a:ln>
        </p:spPr>
      </p:sp>
      <p:sp>
        <p:nvSpPr>
          <p:cNvPr id="8" name="Text 5"/>
          <p:cNvSpPr/>
          <p:nvPr/>
        </p:nvSpPr>
        <p:spPr>
          <a:xfrm>
            <a:off x="4753035" y="3178076"/>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2</a:t>
            </a:r>
            <a:endParaRPr lang="en-US" sz="2650" dirty="0"/>
          </a:p>
        </p:txBody>
      </p:sp>
      <p:sp>
        <p:nvSpPr>
          <p:cNvPr id="9" name="Text 6"/>
          <p:cNvSpPr/>
          <p:nvPr/>
        </p:nvSpPr>
        <p:spPr>
          <a:xfrm>
            <a:off x="5384363" y="3148132"/>
            <a:ext cx="3001447" cy="242697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 dataset contient deux fichiers : "Fake.csv" et "True.csv", contenant respectivement des articles de fausses nouvelles et de vraies nouvelles.</a:t>
            </a:r>
            <a:endParaRPr lang="en-US" sz="1700" dirty="0"/>
          </a:p>
        </p:txBody>
      </p:sp>
      <p:sp>
        <p:nvSpPr>
          <p:cNvPr id="10" name="Shape 7"/>
          <p:cNvSpPr/>
          <p:nvPr/>
        </p:nvSpPr>
        <p:spPr>
          <a:xfrm>
            <a:off x="758309" y="6035397"/>
            <a:ext cx="487442" cy="487442"/>
          </a:xfrm>
          <a:prstGeom prst="roundRect">
            <a:avLst>
              <a:gd name="adj" fmla="val 18669"/>
            </a:avLst>
          </a:prstGeom>
          <a:solidFill>
            <a:srgbClr val="D5DCF6"/>
          </a:solidFill>
          <a:ln w="7620">
            <a:solidFill>
              <a:srgbClr val="BBC2DC"/>
            </a:solidFill>
            <a:prstDash val="solid"/>
          </a:ln>
        </p:spPr>
      </p:sp>
      <p:sp>
        <p:nvSpPr>
          <p:cNvPr id="11" name="Text 8"/>
          <p:cNvSpPr/>
          <p:nvPr/>
        </p:nvSpPr>
        <p:spPr>
          <a:xfrm>
            <a:off x="830997" y="6065341"/>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3</a:t>
            </a:r>
            <a:endParaRPr lang="en-US" sz="2650" dirty="0"/>
          </a:p>
        </p:txBody>
      </p:sp>
      <p:sp>
        <p:nvSpPr>
          <p:cNvPr id="12" name="Text 9"/>
          <p:cNvSpPr/>
          <p:nvPr/>
        </p:nvSpPr>
        <p:spPr>
          <a:xfrm>
            <a:off x="1462326" y="6035397"/>
            <a:ext cx="6923365"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Chaque article est décrit par 5 colonnes : 'title' (titre), 'text' (contenu), 'subject' (sujet), 'date' (date de publication) et 'class' (classification manuelle : 0 pour fake news, 1 pour true news).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2432090"/>
            <a:ext cx="5715000"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Exemples d'Articles</a:t>
            </a:r>
            <a:endParaRPr lang="en-US" sz="4450" dirty="0"/>
          </a:p>
        </p:txBody>
      </p:sp>
      <p:sp>
        <p:nvSpPr>
          <p:cNvPr id="3" name="Text 1"/>
          <p:cNvSpPr/>
          <p:nvPr/>
        </p:nvSpPr>
        <p:spPr>
          <a:xfrm>
            <a:off x="758309" y="3686294"/>
            <a:ext cx="3481149"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Exemples de Fake News</a:t>
            </a:r>
            <a:endParaRPr lang="en-US" sz="2200" dirty="0"/>
          </a:p>
        </p:txBody>
      </p:sp>
      <p:sp>
        <p:nvSpPr>
          <p:cNvPr id="4" name="Text 2"/>
          <p:cNvSpPr/>
          <p:nvPr/>
        </p:nvSpPr>
        <p:spPr>
          <a:xfrm>
            <a:off x="758309" y="4259104"/>
            <a:ext cx="6292572" cy="693420"/>
          </a:xfrm>
          <a:prstGeom prst="rect">
            <a:avLst/>
          </a:prstGeom>
          <a:noFill/>
          <a:ln/>
        </p:spPr>
        <p:txBody>
          <a:bodyPr wrap="square" lIns="0" tIns="0" rIns="0" bIns="0" rtlCol="0" anchor="t"/>
          <a:lstStyle/>
          <a:p>
            <a:pPr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"Donald Trump Sends Out Embarrassing New Year’s Eve Message"</a:t>
            </a:r>
            <a:endParaRPr lang="en-US" sz="1700" dirty="0"/>
          </a:p>
        </p:txBody>
      </p:sp>
      <p:sp>
        <p:nvSpPr>
          <p:cNvPr id="5" name="Text 3"/>
          <p:cNvSpPr/>
          <p:nvPr/>
        </p:nvSpPr>
        <p:spPr>
          <a:xfrm>
            <a:off x="758309" y="5028248"/>
            <a:ext cx="6292572" cy="693420"/>
          </a:xfrm>
          <a:prstGeom prst="rect">
            <a:avLst/>
          </a:prstGeom>
          <a:noFill/>
          <a:ln/>
        </p:spPr>
        <p:txBody>
          <a:bodyPr wrap="square" lIns="0" tIns="0" rIns="0" bIns="0" rtlCol="0" anchor="t"/>
          <a:lstStyle/>
          <a:p>
            <a:pPr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"Drunk Bragging Trump Staffer Started Russian Collusion Investigation"</a:t>
            </a:r>
            <a:endParaRPr lang="en-US" sz="1700" dirty="0"/>
          </a:p>
        </p:txBody>
      </p:sp>
      <p:sp>
        <p:nvSpPr>
          <p:cNvPr id="6" name="Text 4"/>
          <p:cNvSpPr/>
          <p:nvPr/>
        </p:nvSpPr>
        <p:spPr>
          <a:xfrm>
            <a:off x="7587139" y="3686294"/>
            <a:ext cx="3443883" cy="356235"/>
          </a:xfrm>
          <a:prstGeom prst="rect">
            <a:avLst/>
          </a:prstGeom>
          <a:noFill/>
          <a:ln/>
        </p:spPr>
        <p:txBody>
          <a:bodyPr wrap="none" lIns="0" tIns="0" rIns="0" bIns="0" rtlCol="0" anchor="t"/>
          <a:lstStyle/>
          <a:p>
            <a:pPr indent="0" marL="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Exemples de True News</a:t>
            </a:r>
            <a:endParaRPr lang="en-US" sz="2200" dirty="0"/>
          </a:p>
        </p:txBody>
      </p:sp>
      <p:sp>
        <p:nvSpPr>
          <p:cNvPr id="7" name="Text 5"/>
          <p:cNvSpPr/>
          <p:nvPr/>
        </p:nvSpPr>
        <p:spPr>
          <a:xfrm>
            <a:off x="7587139" y="4259104"/>
            <a:ext cx="6292572" cy="693420"/>
          </a:xfrm>
          <a:prstGeom prst="rect">
            <a:avLst/>
          </a:prstGeom>
          <a:noFill/>
          <a:ln/>
        </p:spPr>
        <p:txBody>
          <a:bodyPr wrap="square" lIns="0" tIns="0" rIns="0" bIns="0" rtlCol="0" anchor="t"/>
          <a:lstStyle/>
          <a:p>
            <a:pPr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"As U.S. budget fight looms, Republicans flip their fiscal script"</a:t>
            </a:r>
            <a:endParaRPr lang="en-US" sz="1700" dirty="0"/>
          </a:p>
        </p:txBody>
      </p:sp>
      <p:sp>
        <p:nvSpPr>
          <p:cNvPr id="8" name="Text 6"/>
          <p:cNvSpPr/>
          <p:nvPr/>
        </p:nvSpPr>
        <p:spPr>
          <a:xfrm>
            <a:off x="7587139" y="5028248"/>
            <a:ext cx="6292572" cy="693420"/>
          </a:xfrm>
          <a:prstGeom prst="rect">
            <a:avLst/>
          </a:prstGeom>
          <a:noFill/>
          <a:ln/>
        </p:spPr>
        <p:txBody>
          <a:bodyPr wrap="square" lIns="0" tIns="0" rIns="0" bIns="0" rtlCol="0" anchor="t"/>
          <a:lstStyle/>
          <a:p>
            <a:pPr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"U.S. military to accept transgender recruits on Monday: Pentagon"</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08196"/>
          </a:xfrm>
          <a:prstGeom prst="rect">
            <a:avLst/>
          </a:prstGeom>
        </p:spPr>
      </p:pic>
      <p:sp>
        <p:nvSpPr>
          <p:cNvPr id="3" name="Text 0"/>
          <p:cNvSpPr/>
          <p:nvPr/>
        </p:nvSpPr>
        <p:spPr>
          <a:xfrm>
            <a:off x="758309" y="3685699"/>
            <a:ext cx="8932545"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Fusion et Analyse des Données</a:t>
            </a:r>
            <a:endParaRPr lang="en-US" sz="4450" dirty="0"/>
          </a:p>
        </p:txBody>
      </p:sp>
      <p:sp>
        <p:nvSpPr>
          <p:cNvPr id="4" name="Shape 1"/>
          <p:cNvSpPr/>
          <p:nvPr/>
        </p:nvSpPr>
        <p:spPr>
          <a:xfrm>
            <a:off x="758309" y="4723328"/>
            <a:ext cx="4226838" cy="2528649"/>
          </a:xfrm>
          <a:prstGeom prst="roundRect">
            <a:avLst>
              <a:gd name="adj" fmla="val 3599"/>
            </a:avLst>
          </a:prstGeom>
          <a:solidFill>
            <a:srgbClr val="D5DCF6"/>
          </a:solidFill>
          <a:ln w="7620">
            <a:solidFill>
              <a:srgbClr val="BBC2DC"/>
            </a:solidFill>
            <a:prstDash val="solid"/>
          </a:ln>
        </p:spPr>
      </p:sp>
      <p:sp>
        <p:nvSpPr>
          <p:cNvPr id="5" name="Text 2"/>
          <p:cNvSpPr/>
          <p:nvPr/>
        </p:nvSpPr>
        <p:spPr>
          <a:xfrm>
            <a:off x="982504" y="4947523"/>
            <a:ext cx="3778448" cy="104013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Les deux datasets ont été fusionnés pour créer un dataset unique avec 44,878 articles.</a:t>
            </a:r>
            <a:endParaRPr lang="en-US" sz="1700" dirty="0"/>
          </a:p>
        </p:txBody>
      </p:sp>
      <p:sp>
        <p:nvSpPr>
          <p:cNvPr id="6" name="Shape 3"/>
          <p:cNvSpPr/>
          <p:nvPr/>
        </p:nvSpPr>
        <p:spPr>
          <a:xfrm>
            <a:off x="5201722" y="4723328"/>
            <a:ext cx="4226838" cy="2528649"/>
          </a:xfrm>
          <a:prstGeom prst="roundRect">
            <a:avLst>
              <a:gd name="adj" fmla="val 3599"/>
            </a:avLst>
          </a:prstGeom>
          <a:solidFill>
            <a:srgbClr val="D5DCF6"/>
          </a:solidFill>
          <a:ln w="7620">
            <a:solidFill>
              <a:srgbClr val="BBC2DC"/>
            </a:solidFill>
            <a:prstDash val="solid"/>
          </a:ln>
        </p:spPr>
      </p:sp>
      <p:sp>
        <p:nvSpPr>
          <p:cNvPr id="7" name="Text 4"/>
          <p:cNvSpPr/>
          <p:nvPr/>
        </p:nvSpPr>
        <p:spPr>
          <a:xfrm>
            <a:off x="5425916" y="4947523"/>
            <a:ext cx="3778448" cy="208026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Une analyse de la fréquence des mots utilisés dans les articles a été réalisée, permettant d'identifier les mots clés les plus utilisés dans les deux catégories (fake news et true news).</a:t>
            </a:r>
            <a:endParaRPr lang="en-US" sz="1700" dirty="0"/>
          </a:p>
        </p:txBody>
      </p:sp>
      <p:sp>
        <p:nvSpPr>
          <p:cNvPr id="8" name="Shape 5"/>
          <p:cNvSpPr/>
          <p:nvPr/>
        </p:nvSpPr>
        <p:spPr>
          <a:xfrm>
            <a:off x="9645134" y="4723328"/>
            <a:ext cx="4226838" cy="2528649"/>
          </a:xfrm>
          <a:prstGeom prst="roundRect">
            <a:avLst>
              <a:gd name="adj" fmla="val 3599"/>
            </a:avLst>
          </a:prstGeom>
          <a:solidFill>
            <a:srgbClr val="D5DCF6"/>
          </a:solidFill>
          <a:ln w="7620">
            <a:solidFill>
              <a:srgbClr val="BBC2DC"/>
            </a:solidFill>
            <a:prstDash val="solid"/>
          </a:ln>
        </p:spPr>
      </p:sp>
      <p:sp>
        <p:nvSpPr>
          <p:cNvPr id="9" name="Text 6"/>
          <p:cNvSpPr/>
          <p:nvPr/>
        </p:nvSpPr>
        <p:spPr>
          <a:xfrm>
            <a:off x="9869329" y="4947523"/>
            <a:ext cx="3778448" cy="173355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 nuage de mots a permis de visualiser les mots les plus fréquents, révélant des tendances distinctes entre les deux catégories.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08196"/>
          </a:xfrm>
          <a:prstGeom prst="rect">
            <a:avLst/>
          </a:prstGeom>
        </p:spPr>
      </p:pic>
      <p:sp>
        <p:nvSpPr>
          <p:cNvPr id="3" name="Text 0"/>
          <p:cNvSpPr/>
          <p:nvPr/>
        </p:nvSpPr>
        <p:spPr>
          <a:xfrm>
            <a:off x="758309" y="3704153"/>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Interface Web</a:t>
            </a:r>
            <a:endParaRPr lang="en-US" sz="4450" dirty="0"/>
          </a:p>
        </p:txBody>
      </p:sp>
      <p:pic>
        <p:nvPicPr>
          <p:cNvPr id="4" name="Image 1" descr="preencoded.png">    </p:cNvPr>
          <p:cNvPicPr>
            <a:picLocks noChangeAspect="1"/>
          </p:cNvPicPr>
          <p:nvPr/>
        </p:nvPicPr>
        <p:blipFill>
          <a:blip r:embed="rId2"/>
          <a:stretch>
            <a:fillRect/>
          </a:stretch>
        </p:blipFill>
        <p:spPr>
          <a:xfrm>
            <a:off x="758309" y="4741783"/>
            <a:ext cx="541615" cy="541615"/>
          </a:xfrm>
          <a:prstGeom prst="rect">
            <a:avLst/>
          </a:prstGeom>
        </p:spPr>
      </p:pic>
      <p:sp>
        <p:nvSpPr>
          <p:cNvPr id="5" name="Text 1"/>
          <p:cNvSpPr/>
          <p:nvPr/>
        </p:nvSpPr>
        <p:spPr>
          <a:xfrm>
            <a:off x="758309" y="5499973"/>
            <a:ext cx="4154567" cy="138684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Les utilisateurs peuvent coller un lien web, une portion de texte, ou télécharger un document pour analyser son degré de véracité.</a:t>
            </a:r>
            <a:endParaRPr lang="en-US" sz="1700" dirty="0"/>
          </a:p>
        </p:txBody>
      </p:sp>
      <p:pic>
        <p:nvPicPr>
          <p:cNvPr id="6" name="Image 2" descr="preencoded.png">    </p:cNvPr>
          <p:cNvPicPr>
            <a:picLocks noChangeAspect="1"/>
          </p:cNvPicPr>
          <p:nvPr/>
        </p:nvPicPr>
        <p:blipFill>
          <a:blip r:embed="rId3"/>
          <a:stretch>
            <a:fillRect/>
          </a:stretch>
        </p:blipFill>
        <p:spPr>
          <a:xfrm>
            <a:off x="5237798" y="4741783"/>
            <a:ext cx="541615" cy="541615"/>
          </a:xfrm>
          <a:prstGeom prst="rect">
            <a:avLst/>
          </a:prstGeom>
        </p:spPr>
      </p:pic>
      <p:sp>
        <p:nvSpPr>
          <p:cNvPr id="7" name="Text 2"/>
          <p:cNvSpPr/>
          <p:nvPr/>
        </p:nvSpPr>
        <p:spPr>
          <a:xfrm>
            <a:off x="5237798" y="5499973"/>
            <a:ext cx="4154686" cy="104013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Une fonctionnalité d'historique permet aux utilisateurs de consulter leurs recherches précédentes.</a:t>
            </a:r>
            <a:endParaRPr lang="en-US" sz="1700" dirty="0"/>
          </a:p>
        </p:txBody>
      </p:sp>
      <p:sp>
        <p:nvSpPr>
          <p:cNvPr id="8" name="Shape 3"/>
          <p:cNvSpPr/>
          <p:nvPr/>
        </p:nvSpPr>
        <p:spPr>
          <a:xfrm>
            <a:off x="9744551" y="4730948"/>
            <a:ext cx="487204" cy="563166"/>
          </a:xfrm>
          <a:prstGeom prst="roundRect">
            <a:avLst>
              <a:gd name="adj" fmla="val 11261"/>
            </a:avLst>
          </a:prstGeom>
          <a:solidFill>
            <a:srgbClr val="E5E0DF"/>
          </a:solidFill>
          <a:ln/>
        </p:spPr>
      </p:sp>
      <p:pic>
        <p:nvPicPr>
          <p:cNvPr id="9" name="Image 3" descr="preencoded.png">    </p:cNvPr>
          <p:cNvPicPr>
            <a:picLocks noChangeAspect="1"/>
          </p:cNvPicPr>
          <p:nvPr/>
        </p:nvPicPr>
        <p:blipFill>
          <a:blip r:embed="rId4"/>
          <a:stretch>
            <a:fillRect/>
          </a:stretch>
        </p:blipFill>
        <p:spPr>
          <a:xfrm>
            <a:off x="9717405" y="4741783"/>
            <a:ext cx="541615" cy="541615"/>
          </a:xfrm>
          <a:prstGeom prst="rect">
            <a:avLst/>
          </a:prstGeom>
        </p:spPr>
      </p:pic>
      <p:sp>
        <p:nvSpPr>
          <p:cNvPr id="10" name="Text 4"/>
          <p:cNvSpPr/>
          <p:nvPr/>
        </p:nvSpPr>
        <p:spPr>
          <a:xfrm>
            <a:off x="9717405" y="5499973"/>
            <a:ext cx="4154567" cy="173355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 résultat de l'analyse est affiché sous la forme d'un pourcentage, indiquant la probabilité que l'article soit une fausse information ou une information véridique.</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333143"/>
            <a:ext cx="76273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Évaluation et Amélioration du Modèle</a:t>
            </a:r>
            <a:endParaRPr lang="en-US" sz="4450" dirty="0"/>
          </a:p>
        </p:txBody>
      </p:sp>
      <p:sp>
        <p:nvSpPr>
          <p:cNvPr id="4" name="Shape 1"/>
          <p:cNvSpPr/>
          <p:nvPr/>
        </p:nvSpPr>
        <p:spPr>
          <a:xfrm>
            <a:off x="6488430" y="3083481"/>
            <a:ext cx="30480" cy="3812858"/>
          </a:xfrm>
          <a:prstGeom prst="roundRect">
            <a:avLst>
              <a:gd name="adj" fmla="val 298550"/>
            </a:avLst>
          </a:prstGeom>
          <a:solidFill>
            <a:srgbClr val="BBC2DC"/>
          </a:solidFill>
          <a:ln/>
        </p:spPr>
      </p:sp>
      <p:sp>
        <p:nvSpPr>
          <p:cNvPr id="5" name="Shape 2"/>
          <p:cNvSpPr/>
          <p:nvPr/>
        </p:nvSpPr>
        <p:spPr>
          <a:xfrm>
            <a:off x="6701671" y="3555683"/>
            <a:ext cx="649962" cy="30480"/>
          </a:xfrm>
          <a:prstGeom prst="roundRect">
            <a:avLst>
              <a:gd name="adj" fmla="val 298550"/>
            </a:avLst>
          </a:prstGeom>
          <a:solidFill>
            <a:srgbClr val="BBC2DC"/>
          </a:solidFill>
          <a:ln/>
        </p:spPr>
      </p:sp>
      <p:sp>
        <p:nvSpPr>
          <p:cNvPr id="6" name="Shape 3"/>
          <p:cNvSpPr/>
          <p:nvPr/>
        </p:nvSpPr>
        <p:spPr>
          <a:xfrm>
            <a:off x="6244709" y="3327202"/>
            <a:ext cx="487442" cy="487442"/>
          </a:xfrm>
          <a:prstGeom prst="roundRect">
            <a:avLst>
              <a:gd name="adj" fmla="val 18669"/>
            </a:avLst>
          </a:prstGeom>
          <a:solidFill>
            <a:srgbClr val="D5DCF6"/>
          </a:solidFill>
          <a:ln w="7620">
            <a:solidFill>
              <a:srgbClr val="BBC2DC"/>
            </a:solidFill>
            <a:prstDash val="solid"/>
          </a:ln>
        </p:spPr>
      </p:sp>
      <p:sp>
        <p:nvSpPr>
          <p:cNvPr id="7" name="Text 4"/>
          <p:cNvSpPr/>
          <p:nvPr/>
        </p:nvSpPr>
        <p:spPr>
          <a:xfrm>
            <a:off x="6317397" y="3357146"/>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1</a:t>
            </a:r>
            <a:endParaRPr lang="en-US" sz="2650" dirty="0"/>
          </a:p>
        </p:txBody>
      </p:sp>
      <p:sp>
        <p:nvSpPr>
          <p:cNvPr id="8" name="Text 5"/>
          <p:cNvSpPr/>
          <p:nvPr/>
        </p:nvSpPr>
        <p:spPr>
          <a:xfrm>
            <a:off x="7571661" y="3300055"/>
            <a:ext cx="63004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 modèle a été évalué en utilisant des métriques de précision, de rappel et de F1-score.</a:t>
            </a:r>
            <a:endParaRPr lang="en-US" sz="1700" dirty="0"/>
          </a:p>
        </p:txBody>
      </p:sp>
      <p:sp>
        <p:nvSpPr>
          <p:cNvPr id="9" name="Shape 6"/>
          <p:cNvSpPr/>
          <p:nvPr/>
        </p:nvSpPr>
        <p:spPr>
          <a:xfrm>
            <a:off x="6701671" y="4898827"/>
            <a:ext cx="649962" cy="30480"/>
          </a:xfrm>
          <a:prstGeom prst="roundRect">
            <a:avLst>
              <a:gd name="adj" fmla="val 298550"/>
            </a:avLst>
          </a:prstGeom>
          <a:solidFill>
            <a:srgbClr val="BBC2DC"/>
          </a:solidFill>
          <a:ln/>
        </p:spPr>
      </p:sp>
      <p:sp>
        <p:nvSpPr>
          <p:cNvPr id="10" name="Shape 7"/>
          <p:cNvSpPr/>
          <p:nvPr/>
        </p:nvSpPr>
        <p:spPr>
          <a:xfrm>
            <a:off x="6244709" y="4670346"/>
            <a:ext cx="487442" cy="487442"/>
          </a:xfrm>
          <a:prstGeom prst="roundRect">
            <a:avLst>
              <a:gd name="adj" fmla="val 18669"/>
            </a:avLst>
          </a:prstGeom>
          <a:solidFill>
            <a:srgbClr val="D5DCF6"/>
          </a:solidFill>
          <a:ln w="7620">
            <a:solidFill>
              <a:srgbClr val="BBC2DC"/>
            </a:solidFill>
            <a:prstDash val="solid"/>
          </a:ln>
        </p:spPr>
      </p:sp>
      <p:sp>
        <p:nvSpPr>
          <p:cNvPr id="11" name="Text 8"/>
          <p:cNvSpPr/>
          <p:nvPr/>
        </p:nvSpPr>
        <p:spPr>
          <a:xfrm>
            <a:off x="6317397" y="4700290"/>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2</a:t>
            </a:r>
            <a:endParaRPr lang="en-US" sz="2650" dirty="0"/>
          </a:p>
        </p:txBody>
      </p:sp>
      <p:sp>
        <p:nvSpPr>
          <p:cNvPr id="12" name="Text 9"/>
          <p:cNvSpPr/>
          <p:nvPr/>
        </p:nvSpPr>
        <p:spPr>
          <a:xfrm>
            <a:off x="7571661" y="4643199"/>
            <a:ext cx="63004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Une analyse des résultats a été réalisée pour identifier les points faibles du modèle et les domaines à améliorer.</a:t>
            </a:r>
            <a:endParaRPr lang="en-US" sz="1700" dirty="0"/>
          </a:p>
        </p:txBody>
      </p:sp>
      <p:sp>
        <p:nvSpPr>
          <p:cNvPr id="13" name="Shape 10"/>
          <p:cNvSpPr/>
          <p:nvPr/>
        </p:nvSpPr>
        <p:spPr>
          <a:xfrm>
            <a:off x="6701671" y="6241971"/>
            <a:ext cx="649962" cy="30480"/>
          </a:xfrm>
          <a:prstGeom prst="roundRect">
            <a:avLst>
              <a:gd name="adj" fmla="val 298550"/>
            </a:avLst>
          </a:prstGeom>
          <a:solidFill>
            <a:srgbClr val="BBC2DC"/>
          </a:solidFill>
          <a:ln/>
        </p:spPr>
      </p:sp>
      <p:sp>
        <p:nvSpPr>
          <p:cNvPr id="14" name="Shape 11"/>
          <p:cNvSpPr/>
          <p:nvPr/>
        </p:nvSpPr>
        <p:spPr>
          <a:xfrm>
            <a:off x="6244709" y="6013490"/>
            <a:ext cx="487442" cy="487442"/>
          </a:xfrm>
          <a:prstGeom prst="roundRect">
            <a:avLst>
              <a:gd name="adj" fmla="val 18669"/>
            </a:avLst>
          </a:prstGeom>
          <a:solidFill>
            <a:srgbClr val="D5DCF6"/>
          </a:solidFill>
          <a:ln w="7620">
            <a:solidFill>
              <a:srgbClr val="BBC2DC"/>
            </a:solidFill>
            <a:prstDash val="solid"/>
          </a:ln>
        </p:spPr>
      </p:sp>
      <p:sp>
        <p:nvSpPr>
          <p:cNvPr id="15" name="Text 12"/>
          <p:cNvSpPr/>
          <p:nvPr/>
        </p:nvSpPr>
        <p:spPr>
          <a:xfrm>
            <a:off x="6317397" y="6043434"/>
            <a:ext cx="342067" cy="427553"/>
          </a:xfrm>
          <a:prstGeom prst="rect">
            <a:avLst/>
          </a:prstGeom>
          <a:noFill/>
          <a:ln/>
        </p:spPr>
        <p:txBody>
          <a:bodyPr wrap="none" lIns="0" tIns="0" rIns="0" bIns="0" rtlCol="0" anchor="t"/>
          <a:lstStyle/>
          <a:p>
            <a:pPr algn="ctr" indent="0" marL="0">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3</a:t>
            </a:r>
            <a:endParaRPr lang="en-US" sz="2650" dirty="0"/>
          </a:p>
        </p:txBody>
      </p:sp>
      <p:sp>
        <p:nvSpPr>
          <p:cNvPr id="16" name="Text 13"/>
          <p:cNvSpPr/>
          <p:nvPr/>
        </p:nvSpPr>
        <p:spPr>
          <a:xfrm>
            <a:off x="7571661" y="5986343"/>
            <a:ext cx="63004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Des techniques d'optimisation du modèle ont été appliquées pour améliorer sa performance et sa précision.</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646039"/>
            <a:ext cx="7743349"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Conclusion et Perspectives</a:t>
            </a:r>
            <a:endParaRPr lang="en-US" sz="4450" dirty="0"/>
          </a:p>
        </p:txBody>
      </p:sp>
      <p:pic>
        <p:nvPicPr>
          <p:cNvPr id="3" name="Image 0" descr="preencoded.png">    </p:cNvPr>
          <p:cNvPicPr>
            <a:picLocks noChangeAspect="1"/>
          </p:cNvPicPr>
          <p:nvPr/>
        </p:nvPicPr>
        <p:blipFill>
          <a:blip r:embed="rId1"/>
          <a:stretch>
            <a:fillRect/>
          </a:stretch>
        </p:blipFill>
        <p:spPr>
          <a:xfrm>
            <a:off x="758309" y="2683669"/>
            <a:ext cx="1083231" cy="1299924"/>
          </a:xfrm>
          <a:prstGeom prst="rect">
            <a:avLst/>
          </a:prstGeom>
        </p:spPr>
      </p:pic>
      <p:sp>
        <p:nvSpPr>
          <p:cNvPr id="4" name="Text 1"/>
          <p:cNvSpPr/>
          <p:nvPr/>
        </p:nvSpPr>
        <p:spPr>
          <a:xfrm>
            <a:off x="2166461" y="2900243"/>
            <a:ext cx="117056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Ce projet a permis de développer une application efficace pour détecter les fausses informations, contribuant à la lutte contre la propagation de la désinformation.</a:t>
            </a:r>
            <a:endParaRPr lang="en-US" sz="1700" dirty="0"/>
          </a:p>
        </p:txBody>
      </p:sp>
      <p:pic>
        <p:nvPicPr>
          <p:cNvPr id="5" name="Image 1" descr="preencoded.png">    </p:cNvPr>
          <p:cNvPicPr>
            <a:picLocks noChangeAspect="1"/>
          </p:cNvPicPr>
          <p:nvPr/>
        </p:nvPicPr>
        <p:blipFill>
          <a:blip r:embed="rId2"/>
          <a:stretch>
            <a:fillRect/>
          </a:stretch>
        </p:blipFill>
        <p:spPr>
          <a:xfrm>
            <a:off x="758309" y="3983593"/>
            <a:ext cx="1083231" cy="1299924"/>
          </a:xfrm>
          <a:prstGeom prst="rect">
            <a:avLst/>
          </a:prstGeom>
        </p:spPr>
      </p:pic>
      <p:sp>
        <p:nvSpPr>
          <p:cNvPr id="6" name="Text 2"/>
          <p:cNvSpPr/>
          <p:nvPr/>
        </p:nvSpPr>
        <p:spPr>
          <a:xfrm>
            <a:off x="2166461" y="4200168"/>
            <a:ext cx="117056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L'application est un outil précieux pour les étudiants, les chercheurs et le public en général, permettant d'évaluer la crédibilité des informations en ligne.</a:t>
            </a:r>
            <a:endParaRPr lang="en-US" sz="1700" dirty="0"/>
          </a:p>
        </p:txBody>
      </p:sp>
      <p:pic>
        <p:nvPicPr>
          <p:cNvPr id="7" name="Image 2" descr="preencoded.png">    </p:cNvPr>
          <p:cNvPicPr>
            <a:picLocks noChangeAspect="1"/>
          </p:cNvPicPr>
          <p:nvPr/>
        </p:nvPicPr>
        <p:blipFill>
          <a:blip r:embed="rId3"/>
          <a:stretch>
            <a:fillRect/>
          </a:stretch>
        </p:blipFill>
        <p:spPr>
          <a:xfrm>
            <a:off x="758309" y="5283518"/>
            <a:ext cx="1083231" cy="1299924"/>
          </a:xfrm>
          <a:prstGeom prst="rect">
            <a:avLst/>
          </a:prstGeom>
        </p:spPr>
      </p:pic>
      <p:sp>
        <p:nvSpPr>
          <p:cNvPr id="8" name="Text 3"/>
          <p:cNvSpPr/>
          <p:nvPr/>
        </p:nvSpPr>
        <p:spPr>
          <a:xfrm>
            <a:off x="2166461" y="5500092"/>
            <a:ext cx="11705630"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Les résultats obtenus ouvrent des perspectives intéressantes pour la recherche future, notamment l'intégration de nouvelles techniques de PNL pour améliorer la précision du modèle.</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2025-03-07T20:34:44Z</dcterms:created>
  <dcterms:modified xsi:type="dcterms:W3CDTF">2025-03-07T20:34:44Z</dcterms:modified>
</cp:coreProperties>
</file>