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  <p:sldId id="459" r:id="rId3"/>
    <p:sldId id="454" r:id="rId4"/>
    <p:sldId id="464" r:id="rId5"/>
    <p:sldId id="463" r:id="rId6"/>
    <p:sldId id="455" r:id="rId7"/>
    <p:sldId id="456" r:id="rId8"/>
    <p:sldId id="465" r:id="rId9"/>
    <p:sldId id="458" r:id="rId10"/>
    <p:sldId id="466" r:id="rId11"/>
    <p:sldId id="467" r:id="rId12"/>
    <p:sldId id="4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4472C4"/>
    <a:srgbClr val="000000"/>
    <a:srgbClr val="16A086"/>
    <a:srgbClr val="13A286"/>
    <a:srgbClr val="F69C15"/>
    <a:srgbClr val="445468"/>
    <a:srgbClr val="9CBC58"/>
    <a:srgbClr val="C1392B"/>
    <a:srgbClr val="C3382B"/>
    <a:srgbClr val="297E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25" autoAdjust="0"/>
    <p:restoredTop sz="99707" autoAdjust="0"/>
  </p:normalViewPr>
  <p:slideViewPr>
    <p:cSldViewPr snapToGrid="0" showGuides="1">
      <p:cViewPr>
        <p:scale>
          <a:sx n="100" d="100"/>
          <a:sy n="100" d="100"/>
        </p:scale>
        <p:origin x="-20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 dirty="0" err="1" smtClean="0"/>
              <a:t>펫</a:t>
            </a:r>
            <a:r>
              <a:rPr lang="ko-KR" altLang="en-US" dirty="0" smtClean="0"/>
              <a:t> 산업 시장 규모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단위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원</a:t>
            </a:r>
            <a:r>
              <a:rPr lang="en-US" altLang="ko-KR" sz="1400" b="0" dirty="0" smtClean="0"/>
              <a:t>)</a:t>
            </a:r>
            <a:endParaRPr lang="ko-KR" altLang="en-US" sz="1400" b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>
              <a:solidFill>
                <a:srgbClr val="4472C4"/>
              </a:solidFill>
            </a:ln>
          </c:spPr>
          <c:marker>
            <c:symbol val="diamond"/>
            <c:size val="7"/>
          </c:marker>
          <c:dLbls>
            <c:dLbl>
              <c:idx val="0"/>
              <c:layout>
                <c:manualLayout>
                  <c:x val="-2.0587515827666038E-3"/>
                  <c:y val="3.0098840325652028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1400" dirty="0" smtClean="0"/>
                      <a:t>1</a:t>
                    </a:r>
                    <a:r>
                      <a:rPr lang="ko-KR" altLang="en-US" sz="1400" dirty="0" smtClean="0"/>
                      <a:t>조</a:t>
                    </a:r>
                    <a:endParaRPr lang="en-US" altLang="ko-KR" sz="1400" dirty="0" smtClean="0"/>
                  </a:p>
                </c:rich>
              </c:tx>
              <c:showSerName val="1"/>
            </c:dLbl>
            <c:dLbl>
              <c:idx val="1"/>
              <c:layout>
                <c:manualLayout>
                  <c:x val="2.0587515827666038E-3"/>
                  <c:y val="2.759060363184773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400" dirty="0" smtClean="0"/>
                      <a:t>1</a:t>
                    </a:r>
                    <a:r>
                      <a:rPr lang="ko-KR" altLang="en-US" sz="1400" dirty="0" smtClean="0"/>
                      <a:t>조</a:t>
                    </a:r>
                    <a:r>
                      <a:rPr lang="en-US" altLang="en-US" sz="1400" dirty="0" smtClean="0"/>
                      <a:t>1400</a:t>
                    </a:r>
                    <a:r>
                      <a:rPr lang="ko-KR" altLang="en-US" sz="1400" dirty="0" smtClean="0"/>
                      <a:t>억</a:t>
                    </a:r>
                    <a:endParaRPr lang="en-US" altLang="en-US" sz="1400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4.117503165533198E-3"/>
                  <c:y val="3.0098840325652108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400" smtClean="0"/>
                      <a:t>1</a:t>
                    </a:r>
                    <a:r>
                      <a:rPr lang="ko-KR" altLang="en-US" sz="1400" smtClean="0"/>
                      <a:t>조</a:t>
                    </a:r>
                    <a:r>
                      <a:rPr lang="en-US" altLang="en-US" sz="1400" smtClean="0"/>
                      <a:t>4300</a:t>
                    </a:r>
                    <a:r>
                      <a:rPr lang="ko-KR" altLang="en-US" sz="1400" smtClean="0"/>
                      <a:t>억</a:t>
                    </a:r>
                    <a:endParaRPr lang="en-US" altLang="en-US" sz="1400" dirty="0"/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sz="1400" smtClean="0"/>
                      <a:t>1</a:t>
                    </a:r>
                    <a:r>
                      <a:rPr lang="ko-KR" altLang="en-US" sz="1400" smtClean="0"/>
                      <a:t>조 </a:t>
                    </a:r>
                    <a:r>
                      <a:rPr lang="en-US" altLang="en-US" sz="1400" smtClean="0"/>
                      <a:t>8000</a:t>
                    </a:r>
                    <a:r>
                      <a:rPr lang="ko-KR" altLang="en-US" sz="1400" smtClean="0"/>
                      <a:t>억</a:t>
                    </a:r>
                    <a:endParaRPr lang="en-US" altLang="en-US" sz="1400"/>
                  </a:p>
                </c:rich>
              </c:tx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altLang="en-US" sz="1400" smtClean="0"/>
                      <a:t>5</a:t>
                    </a:r>
                    <a:r>
                      <a:rPr lang="ko-KR" altLang="en-US" sz="1400" smtClean="0"/>
                      <a:t>조 </a:t>
                    </a:r>
                    <a:r>
                      <a:rPr lang="en-US" altLang="en-US" sz="1400" smtClean="0"/>
                      <a:t>8000</a:t>
                    </a:r>
                    <a:r>
                      <a:rPr lang="ko-KR" altLang="en-US" sz="1400" smtClean="0"/>
                      <a:t>억</a:t>
                    </a:r>
                    <a:endParaRPr lang="en-US" altLang="en-US" sz="140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Val val="1"/>
          </c:dLbls>
          <c:cat>
            <c:strRef>
              <c:f>Sheet1!$A$2:$A$6</c:f>
              <c:strCache>
                <c:ptCount val="5"/>
                <c:pt idx="0">
                  <c:v>2010년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2020년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1.1399999999999977</c:v>
                </c:pt>
                <c:pt idx="2">
                  <c:v>1.43</c:v>
                </c:pt>
                <c:pt idx="3">
                  <c:v>1.8</c:v>
                </c:pt>
                <c:pt idx="4">
                  <c:v>5.8</c:v>
                </c:pt>
              </c:numCache>
            </c:numRef>
          </c:val>
        </c:ser>
        <c:marker val="1"/>
        <c:axId val="83624704"/>
        <c:axId val="83626240"/>
      </c:lineChart>
      <c:catAx>
        <c:axId val="8362470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83626240"/>
        <c:crosses val="autoZero"/>
        <c:auto val="1"/>
        <c:lblAlgn val="ctr"/>
        <c:lblOffset val="100"/>
      </c:catAx>
      <c:valAx>
        <c:axId val="83626240"/>
        <c:scaling>
          <c:orientation val="minMax"/>
        </c:scaling>
        <c:axPos val="l"/>
        <c:majorGridlines/>
        <c:numFmt formatCode="General" sourceLinked="1"/>
        <c:tickLblPos val="nextTo"/>
        <c:crossAx val="836247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인 가구 변동 </a:t>
            </a:r>
            <a:r>
              <a:rPr lang="ko-KR" altLang="en-US" dirty="0" smtClean="0"/>
              <a:t>추이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단위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천가구</a:t>
            </a:r>
            <a:r>
              <a:rPr lang="en-US" altLang="ko-KR" sz="1400" b="0" dirty="0" smtClean="0"/>
              <a:t>)</a:t>
            </a:r>
            <a:endParaRPr lang="ko-KR" altLang="en-US" sz="1400" b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1인 가구 변동 추이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diamond"/>
            <c:size val="7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4142</c:v>
                </c:pt>
                <c:pt idx="1">
                  <c:v>5061</c:v>
                </c:pt>
                <c:pt idx="2">
                  <c:v>5877</c:v>
                </c:pt>
                <c:pt idx="3">
                  <c:v>6561</c:v>
                </c:pt>
                <c:pt idx="4">
                  <c:v>7091</c:v>
                </c:pt>
                <c:pt idx="5">
                  <c:v>7628</c:v>
                </c:pt>
              </c:numCache>
            </c:numRef>
          </c:val>
        </c:ser>
        <c:marker val="1"/>
        <c:axId val="83686912"/>
        <c:axId val="83688448"/>
      </c:lineChart>
      <c:catAx>
        <c:axId val="83686912"/>
        <c:scaling>
          <c:orientation val="minMax"/>
        </c:scaling>
        <c:axPos val="b"/>
        <c:numFmt formatCode="General" sourceLinked="1"/>
        <c:tickLblPos val="nextTo"/>
        <c:crossAx val="83688448"/>
        <c:crosses val="autoZero"/>
        <c:auto val="1"/>
        <c:lblAlgn val="ctr"/>
        <c:lblOffset val="100"/>
      </c:catAx>
      <c:valAx>
        <c:axId val="83688448"/>
        <c:scaling>
          <c:orientation val="minMax"/>
          <c:min val="4000"/>
        </c:scaling>
        <c:axPos val="l"/>
        <c:majorGridlines/>
        <c:numFmt formatCode="General" sourceLinked="1"/>
        <c:tickLblPos val="nextTo"/>
        <c:crossAx val="83686912"/>
        <c:crosses val="autoZero"/>
        <c:crossBetween val="between"/>
        <c:majorUnit val="1000"/>
        <c:minorUnit val="500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3" y="1929745"/>
            <a:ext cx="12192000" cy="30994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8340" y="2837396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Ruda" panose="02000000000000000000" pitchFamily="2" charset="0"/>
                <a:ea typeface="Fira Sans SemiBold" panose="00000700000000000000" pitchFamily="50" charset="0"/>
                <a:cs typeface="Clear Sans Medium" panose="020B0603030202020304" pitchFamily="34" charset="0"/>
              </a:rPr>
              <a:t>집사왔냥</a:t>
            </a:r>
            <a:r>
              <a:rPr lang="ko-KR" altLang="en-US" sz="4000" b="1" dirty="0" smtClean="0">
                <a:solidFill>
                  <a:schemeClr val="bg1"/>
                </a:solidFill>
                <a:latin typeface="Ruda" panose="02000000000000000000" pitchFamily="2" charset="0"/>
                <a:ea typeface="Fira Sans SemiBold" panose="00000700000000000000" pitchFamily="50" charset="0"/>
                <a:cs typeface="Clear Sans Medium" panose="020B0603030202020304" pitchFamily="34" charset="0"/>
              </a:rPr>
              <a:t> 멍멍</a:t>
            </a:r>
            <a:endParaRPr lang="en-US" altLang="ko-KR" sz="4000" b="1" dirty="0" smtClean="0">
              <a:solidFill>
                <a:schemeClr val="bg1"/>
              </a:solidFill>
              <a:latin typeface="Ruda" panose="02000000000000000000" pitchFamily="2" charset="0"/>
              <a:ea typeface="Fira Sans SemiBold" panose="00000700000000000000" pitchFamily="50" charset="0"/>
              <a:cs typeface="Clear Sans Medium" panose="020B0603030202020304" pitchFamily="34" charset="0"/>
            </a:endParaRPr>
          </a:p>
        </p:txBody>
      </p:sp>
      <p:sp>
        <p:nvSpPr>
          <p:cNvPr id="26" name="Shape 47"/>
          <p:cNvSpPr/>
          <p:nvPr/>
        </p:nvSpPr>
        <p:spPr>
          <a:xfrm>
            <a:off x="4914769" y="4410413"/>
            <a:ext cx="230245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spcBef>
                <a:spcPts val="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문석빈</a:t>
            </a:r>
            <a:r>
              <a:rPr lang="en-US" altLang="ko-KR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임욱환</a:t>
            </a:r>
            <a:r>
              <a:rPr lang="en-US" altLang="ko-KR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장주현</a:t>
            </a:r>
            <a:r>
              <a:rPr lang="en-US" altLang="ko-KR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최윤정</a:t>
            </a:r>
            <a:endParaRPr sz="1200" dirty="0">
              <a:solidFill>
                <a:schemeClr val="bg1"/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pic>
        <p:nvPicPr>
          <p:cNvPr id="3074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5642263" y="1941122"/>
            <a:ext cx="899886" cy="899886"/>
          </a:xfrm>
          <a:prstGeom prst="rect">
            <a:avLst/>
          </a:prstGeom>
          <a:noFill/>
        </p:spPr>
      </p:pic>
      <p:sp>
        <p:nvSpPr>
          <p:cNvPr id="6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2802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6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>
          <a:xfrm>
            <a:off x="3337930" y="228600"/>
            <a:ext cx="5431998" cy="405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프로젝트 일정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45" name="TextBox 44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10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46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52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3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aphicFrame>
        <p:nvGraphicFramePr>
          <p:cNvPr id="116" name="표 115"/>
          <p:cNvGraphicFramePr>
            <a:graphicFrameLocks noGrp="1"/>
          </p:cNvGraphicFramePr>
          <p:nvPr/>
        </p:nvGraphicFramePr>
        <p:xfrm>
          <a:off x="1720273" y="615755"/>
          <a:ext cx="8930411" cy="575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3"/>
                <a:gridCol w="1275773"/>
                <a:gridCol w="1275773"/>
                <a:gridCol w="1275773"/>
                <a:gridCol w="1275773"/>
                <a:gridCol w="1275773"/>
                <a:gridCol w="1275773"/>
              </a:tblGrid>
              <a:tr h="95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Thur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30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서비스 전략수립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31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7030A0"/>
                          </a:solidFill>
                        </a:rPr>
                        <a:t>데이터모델링</a:t>
                      </a:r>
                      <a:endParaRPr lang="ko-KR" altLang="en-US" sz="9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B050"/>
                          </a:solidFill>
                        </a:rPr>
                        <a:t>논리</a:t>
                      </a:r>
                      <a:r>
                        <a:rPr lang="en-US" altLang="ko-KR" sz="900" dirty="0" smtClean="0">
                          <a:solidFill>
                            <a:srgbClr val="00B050"/>
                          </a:solidFill>
                        </a:rPr>
                        <a:t>DB</a:t>
                      </a:r>
                      <a:r>
                        <a:rPr lang="ko-KR" altLang="en-US" sz="900" dirty="0" smtClean="0">
                          <a:solidFill>
                            <a:srgbClr val="00B050"/>
                          </a:solidFill>
                        </a:rPr>
                        <a:t>설계</a:t>
                      </a:r>
                      <a:endParaRPr lang="ko-KR" alt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3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4472C4"/>
                          </a:solidFill>
                        </a:rPr>
                        <a:t>디자인 벤치마킹</a:t>
                      </a:r>
                      <a:endParaRPr lang="en-US" altLang="ko-KR" sz="900" dirty="0" smtClean="0">
                        <a:solidFill>
                          <a:srgbClr val="4472C4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화면설계</a:t>
                      </a:r>
                      <a:endParaRPr lang="en-US" altLang="ko-KR" sz="90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프로세스 설계</a:t>
                      </a:r>
                      <a:endParaRPr lang="en-US" altLang="ko-KR" sz="9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상세</a:t>
                      </a:r>
                      <a:r>
                        <a:rPr lang="en-US" altLang="ko-KR" sz="9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9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설계</a:t>
                      </a:r>
                      <a:endParaRPr lang="en-US" altLang="ko-KR" sz="9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4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5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6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7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프로그램 코딩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10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11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12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단위시험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14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단위시험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18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19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20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시스템 검수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22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디버깅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23</a:t>
                      </a:r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결과보고서 작성</a:t>
                      </a:r>
                      <a:endParaRPr lang="en-US" altLang="ko-KR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25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26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58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27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프로젝트 종료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8" name="직선 연결선 117"/>
          <p:cNvCxnSpPr/>
          <p:nvPr/>
        </p:nvCxnSpPr>
        <p:spPr>
          <a:xfrm>
            <a:off x="2608118" y="1870364"/>
            <a:ext cx="10183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758045" y="2001981"/>
            <a:ext cx="11776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939145" y="2102426"/>
            <a:ext cx="130579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741227" y="1839190"/>
            <a:ext cx="1641764" cy="0"/>
          </a:xfrm>
          <a:prstGeom prst="line">
            <a:avLst/>
          </a:prstGeom>
          <a:ln w="254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367155" y="1974272"/>
            <a:ext cx="201583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7623463" y="2105889"/>
            <a:ext cx="1769919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7516091" y="2247899"/>
            <a:ext cx="186690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745672" y="2826326"/>
            <a:ext cx="654628" cy="0"/>
          </a:xfrm>
          <a:prstGeom prst="line">
            <a:avLst/>
          </a:prstGeom>
          <a:ln w="254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742209" y="2968335"/>
            <a:ext cx="64770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49136" y="3120735"/>
            <a:ext cx="640773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1745672" y="3241963"/>
            <a:ext cx="63384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778827" y="3332017"/>
            <a:ext cx="56145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738742" y="4336471"/>
            <a:ext cx="7654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721425" y="5295899"/>
            <a:ext cx="1936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3671454" y="4720936"/>
            <a:ext cx="5721928" cy="0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696690" y="5133108"/>
            <a:ext cx="46863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1731817" y="5701144"/>
            <a:ext cx="613064" cy="0"/>
          </a:xfrm>
          <a:prstGeom prst="line">
            <a:avLst/>
          </a:prstGeom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1738744" y="5967844"/>
            <a:ext cx="613064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721426" y="6075217"/>
            <a:ext cx="6130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7723907" y="4980708"/>
            <a:ext cx="1659084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038189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43" grpId="0"/>
      <p:bldP spid="43" grpId="1"/>
      <p:bldP spid="43" grpId="2"/>
      <p:bldP spid="43" grpId="3"/>
      <p:bldP spid="43" grpId="4"/>
      <p:bldP spid="43" grpId="5"/>
      <p:bldP spid="43" grpId="6"/>
      <p:bldP spid="43" grpId="7"/>
      <p:bldP spid="43" grpId="8"/>
      <p:bldP spid="43" grpId="9"/>
      <p:bldP spid="43" grpId="10"/>
      <p:bldP spid="43" grpId="11"/>
      <p:bldP spid="43" grpId="1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153856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Q &amp; A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40" name="TextBox 3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11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42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050" name="Picture 2" descr="물음표, 느낌표, 요청, 문제, 응답, 작업, 중요성, 기대, 플래그, 질문, 정보, 알립니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403" y="1690399"/>
            <a:ext cx="4403723" cy="3380366"/>
          </a:xfrm>
          <a:prstGeom prst="rect">
            <a:avLst/>
          </a:prstGeom>
          <a:noFill/>
        </p:spPr>
      </p:pic>
      <p:pic>
        <p:nvPicPr>
          <p:cNvPr id="13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19189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8" grpId="0"/>
      <p:bldP spid="38" grpId="1"/>
      <p:bldP spid="38" grpId="2"/>
      <p:bldP spid="38" grpId="3"/>
      <p:bldP spid="38" grpId="4"/>
      <p:bldP spid="38" grpId="5"/>
      <p:bldP spid="38" grpId="6"/>
      <p:bldP spid="38" grpId="7"/>
      <p:bldP spid="38" grpId="8"/>
      <p:bldP spid="38" grpId="9"/>
      <p:bldP spid="38" grpId="10"/>
      <p:bldP spid="38" grpId="11"/>
      <p:bldP spid="38" grpId="1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0"/>
            <a:ext cx="12192000" cy="3913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2602920" y="1666441"/>
            <a:ext cx="6744281" cy="3536225"/>
            <a:chOff x="2602920" y="1666441"/>
            <a:chExt cx="6744281" cy="3536225"/>
          </a:xfrm>
        </p:grpSpPr>
        <p:grpSp>
          <p:nvGrpSpPr>
            <p:cNvPr id="3" name="Group 90"/>
            <p:cNvGrpSpPr/>
            <p:nvPr/>
          </p:nvGrpSpPr>
          <p:grpSpPr>
            <a:xfrm>
              <a:off x="2602920" y="1666441"/>
              <a:ext cx="6744281" cy="3536225"/>
              <a:chOff x="4374837" y="3321837"/>
              <a:chExt cx="2929290" cy="1535913"/>
            </a:xfrm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4761726" y="3321837"/>
                <a:ext cx="2161333" cy="1454464"/>
              </a:xfrm>
              <a:custGeom>
                <a:avLst/>
                <a:gdLst>
                  <a:gd name="T0" fmla="*/ 966 w 966"/>
                  <a:gd name="T1" fmla="*/ 621 h 650"/>
                  <a:gd name="T2" fmla="*/ 944 w 966"/>
                  <a:gd name="T3" fmla="*/ 650 h 650"/>
                  <a:gd name="T4" fmla="*/ 23 w 966"/>
                  <a:gd name="T5" fmla="*/ 650 h 650"/>
                  <a:gd name="T6" fmla="*/ 0 w 966"/>
                  <a:gd name="T7" fmla="*/ 621 h 650"/>
                  <a:gd name="T8" fmla="*/ 0 w 966"/>
                  <a:gd name="T9" fmla="*/ 29 h 650"/>
                  <a:gd name="T10" fmla="*/ 23 w 966"/>
                  <a:gd name="T11" fmla="*/ 0 h 650"/>
                  <a:gd name="T12" fmla="*/ 944 w 966"/>
                  <a:gd name="T13" fmla="*/ 0 h 650"/>
                  <a:gd name="T14" fmla="*/ 966 w 966"/>
                  <a:gd name="T15" fmla="*/ 29 h 650"/>
                  <a:gd name="T16" fmla="*/ 966 w 966"/>
                  <a:gd name="T17" fmla="*/ 62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6" h="650">
                    <a:moveTo>
                      <a:pt x="966" y="621"/>
                    </a:moveTo>
                    <a:cubicBezTo>
                      <a:pt x="966" y="637"/>
                      <a:pt x="956" y="650"/>
                      <a:pt x="944" y="650"/>
                    </a:cubicBezTo>
                    <a:cubicBezTo>
                      <a:pt x="23" y="650"/>
                      <a:pt x="23" y="650"/>
                      <a:pt x="23" y="650"/>
                    </a:cubicBezTo>
                    <a:cubicBezTo>
                      <a:pt x="10" y="650"/>
                      <a:pt x="0" y="637"/>
                      <a:pt x="0" y="6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0" y="0"/>
                      <a:pt x="23" y="0"/>
                    </a:cubicBezTo>
                    <a:cubicBezTo>
                      <a:pt x="944" y="0"/>
                      <a:pt x="944" y="0"/>
                      <a:pt x="944" y="0"/>
                    </a:cubicBezTo>
                    <a:cubicBezTo>
                      <a:pt x="956" y="0"/>
                      <a:pt x="966" y="13"/>
                      <a:pt x="966" y="29"/>
                    </a:cubicBezTo>
                    <a:lnTo>
                      <a:pt x="966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4848992" y="3397469"/>
                <a:ext cx="1992615" cy="12333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4374837" y="4787935"/>
                <a:ext cx="2914745" cy="69815"/>
              </a:xfrm>
              <a:custGeom>
                <a:avLst/>
                <a:gdLst>
                  <a:gd name="T0" fmla="*/ 8 w 1302"/>
                  <a:gd name="T1" fmla="*/ 4 h 32"/>
                  <a:gd name="T2" fmla="*/ 57 w 1302"/>
                  <a:gd name="T3" fmla="*/ 32 h 32"/>
                  <a:gd name="T4" fmla="*/ 1252 w 1302"/>
                  <a:gd name="T5" fmla="*/ 32 h 32"/>
                  <a:gd name="T6" fmla="*/ 1302 w 1302"/>
                  <a:gd name="T7" fmla="*/ 10 h 32"/>
                  <a:gd name="T8" fmla="*/ 1302 w 1302"/>
                  <a:gd name="T9" fmla="*/ 0 h 32"/>
                  <a:gd name="T10" fmla="*/ 8 w 130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2" h="32">
                    <a:moveTo>
                      <a:pt x="8" y="4"/>
                    </a:moveTo>
                    <a:cubicBezTo>
                      <a:pt x="8" y="4"/>
                      <a:pt x="0" y="19"/>
                      <a:pt x="57" y="32"/>
                    </a:cubicBezTo>
                    <a:cubicBezTo>
                      <a:pt x="1252" y="32"/>
                      <a:pt x="1252" y="32"/>
                      <a:pt x="1252" y="32"/>
                    </a:cubicBezTo>
                    <a:cubicBezTo>
                      <a:pt x="1252" y="32"/>
                      <a:pt x="1292" y="29"/>
                      <a:pt x="1302" y="10"/>
                    </a:cubicBezTo>
                    <a:cubicBezTo>
                      <a:pt x="1302" y="0"/>
                      <a:pt x="1302" y="0"/>
                      <a:pt x="1302" y="0"/>
                    </a:cubicBez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95" name="Picture 7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565" y="4721030"/>
                <a:ext cx="2920562" cy="10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71"/>
              <p:cNvSpPr>
                <a:spLocks/>
              </p:cNvSpPr>
              <p:nvPr/>
            </p:nvSpPr>
            <p:spPr bwMode="auto">
              <a:xfrm>
                <a:off x="7051049" y="4767572"/>
                <a:ext cx="107631" cy="11636"/>
              </a:xfrm>
              <a:custGeom>
                <a:avLst/>
                <a:gdLst>
                  <a:gd name="T0" fmla="*/ 48 w 48"/>
                  <a:gd name="T1" fmla="*/ 2 h 5"/>
                  <a:gd name="T2" fmla="*/ 46 w 48"/>
                  <a:gd name="T3" fmla="*/ 5 h 5"/>
                  <a:gd name="T4" fmla="*/ 2 w 48"/>
                  <a:gd name="T5" fmla="*/ 5 h 5"/>
                  <a:gd name="T6" fmla="*/ 0 w 48"/>
                  <a:gd name="T7" fmla="*/ 2 h 5"/>
                  <a:gd name="T8" fmla="*/ 2 w 48"/>
                  <a:gd name="T9" fmla="*/ 0 h 5"/>
                  <a:gd name="T10" fmla="*/ 46 w 48"/>
                  <a:gd name="T11" fmla="*/ 0 h 5"/>
                  <a:gd name="T12" fmla="*/ 48 w 4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">
                    <a:moveTo>
                      <a:pt x="48" y="2"/>
                    </a:moveTo>
                    <a:cubicBezTo>
                      <a:pt x="48" y="4"/>
                      <a:pt x="47" y="5"/>
                      <a:pt x="46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97" name="Picture 7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3939"/>
                <a:ext cx="430521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7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1030"/>
                <a:ext cx="46543" cy="55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7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675" y="4723939"/>
                <a:ext cx="395614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7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017" y="4721030"/>
                <a:ext cx="20363" cy="2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3694597" y="1838289"/>
              <a:ext cx="4587718" cy="2841981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07360" y="2825361"/>
            <a:ext cx="73420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“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THANKS FOR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WATCHING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THIS PRESENTATION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uda" panose="02000000000000000000" pitchFamily="2" charset="0"/>
                <a:cs typeface="Clear Sans Light" panose="020B0303030202020304" pitchFamily="34" charset="0"/>
                <a:sym typeface="U.S. 101" charset="0"/>
              </a:rPr>
              <a:t>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uda" panose="02000000000000000000" pitchFamily="2" charset="0"/>
              <a:cs typeface="Clear Sans Light" panose="020B0303030202020304" pitchFamily="34" charset="0"/>
              <a:sym typeface="U.S. 101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6848" y="6373858"/>
            <a:ext cx="44189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8" name="TextBox 2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12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30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7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7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787572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5" grpId="0"/>
      <p:bldP spid="26" grpId="0"/>
      <p:bldP spid="26" grpId="1"/>
      <p:bldP spid="26" grpId="2"/>
      <p:bldP spid="26" grpId="3"/>
      <p:bldP spid="26" grpId="4"/>
      <p:bldP spid="26" grpId="5"/>
      <p:bldP spid="26" grpId="6"/>
      <p:bldP spid="26" grpId="7"/>
      <p:bldP spid="26" grpId="8"/>
      <p:bldP spid="26" grpId="9"/>
      <p:bldP spid="26" grpId="10"/>
      <p:bldP spid="26" grpId="11"/>
      <p:bldP spid="26" grpId="1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견생묘생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27761" y="2944189"/>
            <a:ext cx="499291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반려동물 서비스산업 시대를 맞아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펫팸족의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니즈에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맞춤형 서비스를 제공하는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국내 최대 커뮤니티 사이트</a:t>
            </a:r>
            <a:endParaRPr lang="nn-NO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27761" y="2535947"/>
            <a:ext cx="1921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rPr>
              <a:t>견생묘생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rPr>
              <a:t>?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Clear Sans" panose="020B05030302020203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58838" y="4507483"/>
            <a:ext cx="50164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n-NO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dogcatlife.com</a:t>
            </a:r>
            <a:endParaRPr lang="nn-NO" sz="12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58839" y="4181127"/>
            <a:ext cx="1932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도메인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4" name="TextBox 23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2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4098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175" y="1960181"/>
            <a:ext cx="3273055" cy="3273055"/>
          </a:xfrm>
          <a:prstGeom prst="rect">
            <a:avLst/>
          </a:prstGeom>
          <a:noFill/>
        </p:spPr>
      </p:pic>
      <p:pic>
        <p:nvPicPr>
          <p:cNvPr id="25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sp>
        <p:nvSpPr>
          <p:cNvPr id="14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42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/>
      <p:bldP spid="14" grpId="1"/>
      <p:bldP spid="14" grpId="2"/>
      <p:bldP spid="14" grpId="3"/>
      <p:bldP spid="14" grpId="4"/>
      <p:bldP spid="14" grpId="5"/>
      <p:bldP spid="14" grpId="6"/>
      <p:bldP spid="14" grpId="7"/>
      <p:bldP spid="14" grpId="8"/>
      <p:bldP spid="14" grpId="9"/>
      <p:bldP spid="14" grpId="10"/>
      <p:bldP spid="14" grpId="11"/>
      <p:bldP spid="14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Fira Sans Book" panose="00000400000000000000" pitchFamily="50" charset="0"/>
                <a:cs typeface="Clear Sans Light" panose="020B0303030202020304" pitchFamily="34" charset="0"/>
              </a:rPr>
              <a:t>우리의 고객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4" name="TextBox 23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3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2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026" name="Picture 2" descr="C:\Users\kitcoop\Desktop\ppt\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7913" y="2500081"/>
            <a:ext cx="2627085" cy="2627085"/>
          </a:xfrm>
          <a:prstGeom prst="rect">
            <a:avLst/>
          </a:prstGeom>
          <a:noFill/>
        </p:spPr>
      </p:pic>
      <p:pic>
        <p:nvPicPr>
          <p:cNvPr id="34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5293059" y="2846882"/>
            <a:ext cx="499291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펫팸족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petfam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)</a:t>
            </a: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반려동물을 살아있는 가족처럼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     귀중한 존재로 여기는 사람들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4420" y="4055204"/>
            <a:ext cx="499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애완동물을 키우는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인 가구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42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  <p:bldLst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2" grpId="10"/>
      <p:bldP spid="12" grpId="11"/>
      <p:bldP spid="12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24" name="TextBox 23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4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28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34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graphicFrame>
        <p:nvGraphicFramePr>
          <p:cNvPr id="39" name="차트 38"/>
          <p:cNvGraphicFramePr/>
          <p:nvPr/>
        </p:nvGraphicFramePr>
        <p:xfrm>
          <a:off x="6451938" y="1066152"/>
          <a:ext cx="4582055" cy="419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차트 39"/>
          <p:cNvGraphicFramePr/>
          <p:nvPr/>
        </p:nvGraphicFramePr>
        <p:xfrm>
          <a:off x="1191771" y="1194980"/>
          <a:ext cx="4403487" cy="376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3877" y="5210902"/>
            <a:ext cx="927066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인 가구 확대로 펫팸족이 증가하면서 반려시장 규모 역시 확대된 모습을 볼 수 있습니다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또한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커뮤니티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제휴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유기견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보호에 대한 관심이 증가해 그것에 맞는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고객기반 서비스 마련이 필요하다고 느껴서 사이트를 제작하게 되었습니다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19519" y="511624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Fira Sans Book" panose="00000400000000000000" pitchFamily="50" charset="0"/>
                <a:cs typeface="Clear Sans Light" panose="020B0303030202020304" pitchFamily="34" charset="0"/>
              </a:rPr>
              <a:t>배경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42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  <p:bldLst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2" grpId="10"/>
      <p:bldP spid="12" grpId="11"/>
      <p:bldP spid="12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4361738" y="2182918"/>
            <a:ext cx="3408069" cy="3408069"/>
            <a:chOff x="4361738" y="2182918"/>
            <a:chExt cx="3408069" cy="3408069"/>
          </a:xfrm>
        </p:grpSpPr>
        <p:sp>
          <p:nvSpPr>
            <p:cNvPr id="13" name="Oval 12"/>
            <p:cNvSpPr/>
            <p:nvPr/>
          </p:nvSpPr>
          <p:spPr>
            <a:xfrm>
              <a:off x="4361738" y="2182918"/>
              <a:ext cx="3408069" cy="3408069"/>
            </a:xfrm>
            <a:prstGeom prst="ellips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8"/>
            <p:cNvGrpSpPr/>
            <p:nvPr/>
          </p:nvGrpSpPr>
          <p:grpSpPr>
            <a:xfrm>
              <a:off x="5881862" y="2679771"/>
              <a:ext cx="364689" cy="970132"/>
              <a:chOff x="6044928" y="3266536"/>
              <a:chExt cx="226874" cy="603522"/>
            </a:xfrm>
          </p:grpSpPr>
          <p:sp>
            <p:nvSpPr>
              <p:cNvPr id="62" name="Shape 1034"/>
              <p:cNvSpPr/>
              <p:nvPr/>
            </p:nvSpPr>
            <p:spPr>
              <a:xfrm>
                <a:off x="6044928" y="3266536"/>
                <a:ext cx="152772" cy="118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43" y="9828"/>
                    </a:moveTo>
                    <a:cubicBezTo>
                      <a:pt x="20503" y="10692"/>
                      <a:pt x="21004" y="11543"/>
                      <a:pt x="21600" y="12462"/>
                    </a:cubicBezTo>
                    <a:cubicBezTo>
                      <a:pt x="20797" y="15394"/>
                      <a:pt x="20629" y="18810"/>
                      <a:pt x="20550" y="21600"/>
                    </a:cubicBezTo>
                    <a:cubicBezTo>
                      <a:pt x="17285" y="18886"/>
                      <a:pt x="18957" y="12766"/>
                      <a:pt x="16102" y="12414"/>
                    </a:cubicBezTo>
                    <a:cubicBezTo>
                      <a:pt x="13346" y="12074"/>
                      <a:pt x="12988" y="13608"/>
                      <a:pt x="12526" y="15998"/>
                    </a:cubicBezTo>
                    <a:cubicBezTo>
                      <a:pt x="12064" y="18387"/>
                      <a:pt x="11785" y="20178"/>
                      <a:pt x="11785" y="20178"/>
                    </a:cubicBezTo>
                    <a:cubicBezTo>
                      <a:pt x="11785" y="20178"/>
                      <a:pt x="2700" y="7597"/>
                      <a:pt x="0" y="3147"/>
                    </a:cubicBezTo>
                    <a:cubicBezTo>
                      <a:pt x="1311" y="2680"/>
                      <a:pt x="1742" y="2046"/>
                      <a:pt x="1827" y="0"/>
                    </a:cubicBezTo>
                    <a:cubicBezTo>
                      <a:pt x="4847" y="4160"/>
                      <a:pt x="12262" y="11667"/>
                      <a:pt x="15756" y="11667"/>
                    </a:cubicBezTo>
                    <a:cubicBezTo>
                      <a:pt x="17415" y="11667"/>
                      <a:pt x="18853" y="10951"/>
                      <a:pt x="20143" y="9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63" name="Shape 1035"/>
              <p:cNvSpPr/>
              <p:nvPr/>
            </p:nvSpPr>
            <p:spPr>
              <a:xfrm>
                <a:off x="6204036" y="3584752"/>
                <a:ext cx="63807" cy="88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8" h="21600" extrusionOk="0">
                    <a:moveTo>
                      <a:pt x="11314" y="594"/>
                    </a:moveTo>
                    <a:lnTo>
                      <a:pt x="0" y="0"/>
                    </a:lnTo>
                    <a:cubicBezTo>
                      <a:pt x="0" y="0"/>
                      <a:pt x="10284" y="5549"/>
                      <a:pt x="10284" y="11495"/>
                    </a:cubicBezTo>
                    <a:cubicBezTo>
                      <a:pt x="10284" y="17438"/>
                      <a:pt x="9772" y="20013"/>
                      <a:pt x="9772" y="20013"/>
                    </a:cubicBezTo>
                    <a:lnTo>
                      <a:pt x="18772" y="21600"/>
                    </a:lnTo>
                    <a:cubicBezTo>
                      <a:pt x="18772" y="21600"/>
                      <a:pt x="21600" y="15655"/>
                      <a:pt x="19026" y="9907"/>
                    </a:cubicBezTo>
                    <a:cubicBezTo>
                      <a:pt x="16457" y="4162"/>
                      <a:pt x="13629" y="2575"/>
                      <a:pt x="11314" y="5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64" name="Shape 1036"/>
              <p:cNvSpPr/>
              <p:nvPr/>
            </p:nvSpPr>
            <p:spPr>
              <a:xfrm>
                <a:off x="6243813" y="3793582"/>
                <a:ext cx="27989" cy="76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79" y="0"/>
                    </a:moveTo>
                    <a:cubicBezTo>
                      <a:pt x="6479" y="0"/>
                      <a:pt x="2878" y="12381"/>
                      <a:pt x="1439" y="16334"/>
                    </a:cubicBezTo>
                    <a:cubicBezTo>
                      <a:pt x="0" y="20286"/>
                      <a:pt x="0" y="21600"/>
                      <a:pt x="0" y="21600"/>
                    </a:cubicBezTo>
                    <a:lnTo>
                      <a:pt x="21600" y="20286"/>
                    </a:lnTo>
                    <a:cubicBezTo>
                      <a:pt x="21600" y="20286"/>
                      <a:pt x="16556" y="10275"/>
                      <a:pt x="6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주요 내용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7" name="Group 82"/>
          <p:cNvGrpSpPr/>
          <p:nvPr/>
        </p:nvGrpSpPr>
        <p:grpSpPr>
          <a:xfrm>
            <a:off x="1234048" y="2326283"/>
            <a:ext cx="2810898" cy="901761"/>
            <a:chOff x="662326" y="2386923"/>
            <a:chExt cx="2810898" cy="901761"/>
          </a:xfrm>
        </p:grpSpPr>
        <p:sp>
          <p:nvSpPr>
            <p:cNvPr id="84" name="TextBox 83"/>
            <p:cNvSpPr txBox="1"/>
            <p:nvPr/>
          </p:nvSpPr>
          <p:spPr>
            <a:xfrm>
              <a:off x="662326" y="2386923"/>
              <a:ext cx="2810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반려동물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one-stop service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구현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14626" y="2642353"/>
              <a:ext cx="2658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반려동물 찾기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분양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커뮤니티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등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다양한 서비스가 가능한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사이트 구현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" name="Group 88"/>
          <p:cNvGrpSpPr/>
          <p:nvPr/>
        </p:nvGrpSpPr>
        <p:grpSpPr>
          <a:xfrm>
            <a:off x="8215696" y="4681632"/>
            <a:ext cx="2333364" cy="717095"/>
            <a:chOff x="1139825" y="2386923"/>
            <a:chExt cx="2333364" cy="717095"/>
          </a:xfrm>
        </p:grpSpPr>
        <p:sp>
          <p:nvSpPr>
            <p:cNvPr id="90" name="TextBox 89"/>
            <p:cNvSpPr txBox="1"/>
            <p:nvPr/>
          </p:nvSpPr>
          <p:spPr>
            <a:xfrm>
              <a:off x="1143419" y="2386923"/>
              <a:ext cx="1707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모바일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서비스 구축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39825" y="2642353"/>
              <a:ext cx="2333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스마트 </a:t>
              </a:r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폰의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대중화에 맞춘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모바일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서비스 구축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4176641" y="2336835"/>
            <a:ext cx="768810" cy="7688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64691" y="4427175"/>
            <a:ext cx="768810" cy="7688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65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67" name="TextBox 66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5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9" name="Group 67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69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70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>
            <a:off x="4906669" y="2714895"/>
            <a:ext cx="2388820" cy="237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pic>
        <p:nvPicPr>
          <p:cNvPr id="1026" name="Picture 2" descr="C:\Users\kitcoop\Desktop\ppt\onestopservic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300220" y="2463800"/>
            <a:ext cx="533400" cy="533400"/>
          </a:xfrm>
          <a:prstGeom prst="rect">
            <a:avLst/>
          </a:prstGeom>
          <a:noFill/>
        </p:spPr>
      </p:pic>
      <p:pic>
        <p:nvPicPr>
          <p:cNvPr id="1027" name="Picture 3" descr="C:\Users\kitcoop\Desktop\ppt\mobile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82840" y="4556760"/>
            <a:ext cx="525780" cy="525780"/>
          </a:xfrm>
          <a:prstGeom prst="rect">
            <a:avLst/>
          </a:prstGeom>
          <a:noFill/>
        </p:spPr>
      </p:pic>
      <p:sp>
        <p:nvSpPr>
          <p:cNvPr id="49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101385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2" animBg="1"/>
      <p:bldP spid="55" grpId="2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49" grpId="10"/>
      <p:bldP spid="49" grpId="11"/>
      <p:bldP spid="49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9"/>
          <p:cNvGrpSpPr/>
          <p:nvPr/>
        </p:nvGrpSpPr>
        <p:grpSpPr>
          <a:xfrm>
            <a:off x="2058724" y="2149620"/>
            <a:ext cx="2871077" cy="2871077"/>
            <a:chOff x="1567573" y="3177877"/>
            <a:chExt cx="1801741" cy="1801741"/>
          </a:xfrm>
        </p:grpSpPr>
        <p:sp>
          <p:nvSpPr>
            <p:cNvPr id="63" name="Oval 41"/>
            <p:cNvSpPr/>
            <p:nvPr/>
          </p:nvSpPr>
          <p:spPr>
            <a:xfrm>
              <a:off x="1567573" y="317787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80423" y="4443076"/>
              <a:ext cx="1356790" cy="32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웹과 </a:t>
              </a:r>
              <a:r>
                <a:rPr lang="ko-KR" altLang="en-US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모바일에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최적화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pic>
        <p:nvPicPr>
          <p:cNvPr id="8194" name="Picture 2" descr="C:\Users\kitcoop\Desktop\ppt\web_mobil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5000" contrast="-5000"/>
          </a:blip>
          <a:srcRect/>
          <a:stretch>
            <a:fillRect/>
          </a:stretch>
        </p:blipFill>
        <p:spPr bwMode="auto">
          <a:xfrm>
            <a:off x="2737465" y="2522529"/>
            <a:ext cx="1554161" cy="1554161"/>
          </a:xfrm>
          <a:prstGeom prst="rect">
            <a:avLst/>
          </a:prstGeom>
          <a:noFill/>
        </p:spPr>
      </p:pic>
      <p:grpSp>
        <p:nvGrpSpPr>
          <p:cNvPr id="21" name="Group 9"/>
          <p:cNvGrpSpPr/>
          <p:nvPr/>
        </p:nvGrpSpPr>
        <p:grpSpPr>
          <a:xfrm>
            <a:off x="4576176" y="2159145"/>
            <a:ext cx="2871077" cy="2871077"/>
            <a:chOff x="1567573" y="3177877"/>
            <a:chExt cx="1801741" cy="1801741"/>
          </a:xfrm>
        </p:grpSpPr>
        <p:sp>
          <p:nvSpPr>
            <p:cNvPr id="22" name="Oval 41"/>
            <p:cNvSpPr/>
            <p:nvPr/>
          </p:nvSpPr>
          <p:spPr>
            <a:xfrm>
              <a:off x="1567573" y="317787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0423" y="4443076"/>
              <a:ext cx="1356790" cy="32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국내 최대 애완동물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커뮤니티 구현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pic>
        <p:nvPicPr>
          <p:cNvPr id="24" name="Picture 1" descr="C:\Users\kitcoop\Desktop\ppt\UI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42228" y="2638415"/>
            <a:ext cx="1343025" cy="1343025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목표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33" name="TextBox 32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pPr algn="ctr"/>
                <a:t>6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" name="Group 33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35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52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4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grpSp>
        <p:nvGrpSpPr>
          <p:cNvPr id="66" name="Group 9"/>
          <p:cNvGrpSpPr/>
          <p:nvPr/>
        </p:nvGrpSpPr>
        <p:grpSpPr>
          <a:xfrm>
            <a:off x="7100237" y="2149620"/>
            <a:ext cx="2871077" cy="2871077"/>
            <a:chOff x="1567573" y="3177877"/>
            <a:chExt cx="1801741" cy="1801741"/>
          </a:xfrm>
        </p:grpSpPr>
        <p:sp>
          <p:nvSpPr>
            <p:cNvPr id="67" name="Oval 41"/>
            <p:cNvSpPr/>
            <p:nvPr/>
          </p:nvSpPr>
          <p:spPr>
            <a:xfrm>
              <a:off x="1567573" y="3177877"/>
              <a:ext cx="1801741" cy="18017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82880" rtlCol="0" anchor="b"/>
            <a:lstStyle/>
            <a:p>
              <a:pPr algn="ctr"/>
              <a:endParaRPr lang="en-US" sz="1000" dirty="0">
                <a:solidFill>
                  <a:schemeClr val="bg1">
                    <a:lumMod val="50000"/>
                  </a:schemeClr>
                </a:solidFill>
                <a:latin typeface="Lato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80423" y="4443076"/>
              <a:ext cx="1356790" cy="32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실종 동물에 대한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체계적인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DB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Clear Sans" panose="020B0503030202020304" pitchFamily="34" charset="0"/>
                </a:rPr>
                <a:t> 구축</a:t>
              </a:r>
              <a:endPara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pic>
        <p:nvPicPr>
          <p:cNvPr id="8195" name="Picture 3" descr="C:\Users\kitcoop\Desktop\ppt\DB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lum bright="5000" contrast="1000"/>
          </a:blip>
          <a:srcRect/>
          <a:stretch>
            <a:fillRect/>
          </a:stretch>
        </p:blipFill>
        <p:spPr bwMode="auto">
          <a:xfrm>
            <a:off x="7847239" y="2533640"/>
            <a:ext cx="1495425" cy="1495425"/>
          </a:xfrm>
          <a:prstGeom prst="rect">
            <a:avLst/>
          </a:prstGeom>
          <a:noFill/>
        </p:spPr>
      </p:pic>
      <p:sp>
        <p:nvSpPr>
          <p:cNvPr id="25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78464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5" grpId="9"/>
      <p:bldP spid="25" grpId="10"/>
      <p:bldP spid="25" grpId="11"/>
      <p:bldP spid="25" grpId="1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직선 연결선 255"/>
          <p:cNvCxnSpPr>
            <a:endCxn id="112" idx="2"/>
          </p:cNvCxnSpPr>
          <p:nvPr/>
        </p:nvCxnSpPr>
        <p:spPr>
          <a:xfrm rot="16200000" flipH="1">
            <a:off x="115091" y="4056857"/>
            <a:ext cx="2286451" cy="2108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endCxn id="134" idx="2"/>
          </p:cNvCxnSpPr>
          <p:nvPr/>
        </p:nvCxnSpPr>
        <p:spPr>
          <a:xfrm rot="16200000" flipH="1">
            <a:off x="2135185" y="3970181"/>
            <a:ext cx="2128298" cy="3629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16200000" flipH="1">
            <a:off x="3877920" y="4180229"/>
            <a:ext cx="2495167" cy="2115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endCxn id="174" idx="2"/>
          </p:cNvCxnSpPr>
          <p:nvPr/>
        </p:nvCxnSpPr>
        <p:spPr>
          <a:xfrm rot="16200000" flipH="1">
            <a:off x="5989721" y="3982952"/>
            <a:ext cx="2114241" cy="1573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16200000" flipH="1">
            <a:off x="8005762" y="3881437"/>
            <a:ext cx="1933576" cy="1905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endCxn id="209" idx="2"/>
          </p:cNvCxnSpPr>
          <p:nvPr/>
        </p:nvCxnSpPr>
        <p:spPr>
          <a:xfrm rot="5400000">
            <a:off x="9928275" y="3983914"/>
            <a:ext cx="2132840" cy="1336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1519519" y="290934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견생묘생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2444750" y="841275"/>
            <a:ext cx="730885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nn-NO" sz="160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sz="11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12" name="Group 60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62" name="TextBox 61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7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3" name="Group 62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64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3" name="Group 3"/>
          <p:cNvGrpSpPr/>
          <p:nvPr/>
        </p:nvGrpSpPr>
        <p:grpSpPr>
          <a:xfrm>
            <a:off x="6326764" y="1361027"/>
            <a:ext cx="1855657" cy="629697"/>
            <a:chOff x="1482629" y="4842188"/>
            <a:chExt cx="2267772" cy="663035"/>
          </a:xfrm>
        </p:grpSpPr>
        <p:sp>
          <p:nvSpPr>
            <p:cNvPr id="66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34575" y="4945569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로그인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1" name="Group 3"/>
          <p:cNvGrpSpPr/>
          <p:nvPr/>
        </p:nvGrpSpPr>
        <p:grpSpPr>
          <a:xfrm>
            <a:off x="4026282" y="1358760"/>
            <a:ext cx="1855657" cy="629697"/>
            <a:chOff x="1482629" y="4842188"/>
            <a:chExt cx="2267772" cy="663035"/>
          </a:xfrm>
        </p:grpSpPr>
        <p:sp>
          <p:nvSpPr>
            <p:cNvPr id="8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34575" y="4945569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회원가입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01" name="Group 3"/>
          <p:cNvGrpSpPr/>
          <p:nvPr/>
        </p:nvGrpSpPr>
        <p:grpSpPr>
          <a:xfrm>
            <a:off x="471213" y="3100471"/>
            <a:ext cx="1566260" cy="629697"/>
            <a:chOff x="1482629" y="4842188"/>
            <a:chExt cx="2267772" cy="663035"/>
          </a:xfrm>
        </p:grpSpPr>
        <p:sp>
          <p:nvSpPr>
            <p:cNvPr id="10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34575" y="492264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커뮤니티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- 1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06" name="Group 3"/>
          <p:cNvGrpSpPr/>
          <p:nvPr/>
        </p:nvGrpSpPr>
        <p:grpSpPr>
          <a:xfrm>
            <a:off x="478472" y="3818929"/>
            <a:ext cx="1566260" cy="629697"/>
            <a:chOff x="1482629" y="4842188"/>
            <a:chExt cx="2267772" cy="663035"/>
          </a:xfrm>
        </p:grpSpPr>
        <p:sp>
          <p:nvSpPr>
            <p:cNvPr id="10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34575" y="492264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게시판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11" name="Group 3"/>
          <p:cNvGrpSpPr/>
          <p:nvPr/>
        </p:nvGrpSpPr>
        <p:grpSpPr>
          <a:xfrm>
            <a:off x="485728" y="4580928"/>
            <a:ext cx="1566260" cy="629697"/>
            <a:chOff x="1482629" y="4842188"/>
            <a:chExt cx="2267772" cy="663035"/>
          </a:xfrm>
        </p:grpSpPr>
        <p:sp>
          <p:nvSpPr>
            <p:cNvPr id="11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34575" y="492264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자랑게시판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21" name="Group 3"/>
          <p:cNvGrpSpPr/>
          <p:nvPr/>
        </p:nvGrpSpPr>
        <p:grpSpPr>
          <a:xfrm>
            <a:off x="2427019" y="3095935"/>
            <a:ext cx="1566260" cy="629697"/>
            <a:chOff x="1482629" y="4842188"/>
            <a:chExt cx="2267772" cy="663035"/>
          </a:xfrm>
        </p:grpSpPr>
        <p:sp>
          <p:nvSpPr>
            <p:cNvPr id="12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34575" y="4953210"/>
              <a:ext cx="1971117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찾아주세요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+mj-ea"/>
                  <a:ea typeface="+mj-ea"/>
                  <a:cs typeface="Clear Sans" panose="020B0503030202020304" pitchFamily="34" charset="0"/>
                </a:rPr>
                <a:t>-1</a:t>
              </a:r>
              <a:endParaRPr lang="en-US" sz="1300" dirty="0">
                <a:solidFill>
                  <a:schemeClr val="bg1"/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grpSp>
        <p:nvGrpSpPr>
          <p:cNvPr id="126" name="Group 3"/>
          <p:cNvGrpSpPr/>
          <p:nvPr/>
        </p:nvGrpSpPr>
        <p:grpSpPr>
          <a:xfrm>
            <a:off x="2434278" y="3814393"/>
            <a:ext cx="1566260" cy="629697"/>
            <a:chOff x="1482629" y="4842188"/>
            <a:chExt cx="2267772" cy="663035"/>
          </a:xfrm>
        </p:grpSpPr>
        <p:sp>
          <p:nvSpPr>
            <p:cNvPr id="12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실종동물 등록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31" name="Group 3"/>
          <p:cNvGrpSpPr/>
          <p:nvPr/>
        </p:nvGrpSpPr>
        <p:grpSpPr>
          <a:xfrm>
            <a:off x="2441534" y="4576392"/>
            <a:ext cx="1566260" cy="629697"/>
            <a:chOff x="1482629" y="4842188"/>
            <a:chExt cx="2267772" cy="663035"/>
          </a:xfrm>
        </p:grpSpPr>
        <p:sp>
          <p:nvSpPr>
            <p:cNvPr id="13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재회 성공 사례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41" name="Group 3"/>
          <p:cNvGrpSpPr/>
          <p:nvPr/>
        </p:nvGrpSpPr>
        <p:grpSpPr>
          <a:xfrm>
            <a:off x="4346541" y="3095935"/>
            <a:ext cx="1566260" cy="629697"/>
            <a:chOff x="1482629" y="4842188"/>
            <a:chExt cx="2267772" cy="663035"/>
          </a:xfrm>
        </p:grpSpPr>
        <p:sp>
          <p:nvSpPr>
            <p:cNvPr id="14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입양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- 3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46" name="Group 3"/>
          <p:cNvGrpSpPr/>
          <p:nvPr/>
        </p:nvGrpSpPr>
        <p:grpSpPr>
          <a:xfrm>
            <a:off x="4353800" y="3814393"/>
            <a:ext cx="1566260" cy="629697"/>
            <a:chOff x="1482629" y="4842188"/>
            <a:chExt cx="2267772" cy="663035"/>
          </a:xfrm>
        </p:grpSpPr>
        <p:sp>
          <p:nvSpPr>
            <p:cNvPr id="14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입양 절차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51" name="Group 3"/>
          <p:cNvGrpSpPr/>
          <p:nvPr/>
        </p:nvGrpSpPr>
        <p:grpSpPr>
          <a:xfrm>
            <a:off x="4361056" y="4576392"/>
            <a:ext cx="1566260" cy="629697"/>
            <a:chOff x="1482629" y="4842188"/>
            <a:chExt cx="2267772" cy="663035"/>
          </a:xfrm>
        </p:grpSpPr>
        <p:sp>
          <p:nvSpPr>
            <p:cNvPr id="15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입양 가능 아이들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56" name="Group 3"/>
          <p:cNvGrpSpPr/>
          <p:nvPr/>
        </p:nvGrpSpPr>
        <p:grpSpPr>
          <a:xfrm>
            <a:off x="4368314" y="5338393"/>
            <a:ext cx="1566260" cy="629697"/>
            <a:chOff x="1482629" y="4842188"/>
            <a:chExt cx="2267772" cy="663035"/>
          </a:xfrm>
        </p:grpSpPr>
        <p:sp>
          <p:nvSpPr>
            <p:cNvPr id="15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734575" y="4945569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입양 후기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61" name="Group 3"/>
          <p:cNvGrpSpPr/>
          <p:nvPr/>
        </p:nvGrpSpPr>
        <p:grpSpPr>
          <a:xfrm>
            <a:off x="6264247" y="3091399"/>
            <a:ext cx="1566260" cy="629697"/>
            <a:chOff x="1482629" y="4842188"/>
            <a:chExt cx="2267772" cy="663035"/>
          </a:xfrm>
        </p:grpSpPr>
        <p:sp>
          <p:nvSpPr>
            <p:cNvPr id="16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판매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= 2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66" name="Group 3"/>
          <p:cNvGrpSpPr/>
          <p:nvPr/>
        </p:nvGrpSpPr>
        <p:grpSpPr>
          <a:xfrm>
            <a:off x="6271506" y="3809857"/>
            <a:ext cx="1566260" cy="629697"/>
            <a:chOff x="1482629" y="4842188"/>
            <a:chExt cx="2267772" cy="663035"/>
          </a:xfrm>
        </p:grpSpPr>
        <p:sp>
          <p:nvSpPr>
            <p:cNvPr id="16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34575" y="4930287"/>
              <a:ext cx="1743076" cy="3741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300" dirty="0">
                <a:solidFill>
                  <a:schemeClr val="bg1"/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grpSp>
        <p:nvGrpSpPr>
          <p:cNvPr id="171" name="Group 3"/>
          <p:cNvGrpSpPr/>
          <p:nvPr/>
        </p:nvGrpSpPr>
        <p:grpSpPr>
          <a:xfrm>
            <a:off x="6278762" y="4571856"/>
            <a:ext cx="1566260" cy="629697"/>
            <a:chOff x="1482629" y="4842188"/>
            <a:chExt cx="2267772" cy="663035"/>
          </a:xfrm>
        </p:grpSpPr>
        <p:sp>
          <p:nvSpPr>
            <p:cNvPr id="172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err="1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묘생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181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grpSp>
        <p:nvGrpSpPr>
          <p:cNvPr id="182" name="Group 3"/>
          <p:cNvGrpSpPr/>
          <p:nvPr/>
        </p:nvGrpSpPr>
        <p:grpSpPr>
          <a:xfrm>
            <a:off x="10175810" y="3084141"/>
            <a:ext cx="1566260" cy="629697"/>
            <a:chOff x="1482629" y="4842188"/>
            <a:chExt cx="2267772" cy="663035"/>
          </a:xfrm>
        </p:grpSpPr>
        <p:sp>
          <p:nvSpPr>
            <p:cNvPr id="183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고객센터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- 1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85" name="Group 3"/>
          <p:cNvGrpSpPr/>
          <p:nvPr/>
        </p:nvGrpSpPr>
        <p:grpSpPr>
          <a:xfrm>
            <a:off x="10183069" y="3802599"/>
            <a:ext cx="1566260" cy="629697"/>
            <a:chOff x="1482629" y="4842188"/>
            <a:chExt cx="2267772" cy="663035"/>
          </a:xfrm>
        </p:grpSpPr>
        <p:sp>
          <p:nvSpPr>
            <p:cNvPr id="186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734575" y="4930287"/>
              <a:ext cx="1743076" cy="3741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dirty="0" smtClean="0">
                  <a:solidFill>
                    <a:schemeClr val="bg1"/>
                  </a:solidFill>
                  <a:latin typeface="+mj-ea"/>
                  <a:ea typeface="+mj-ea"/>
                  <a:cs typeface="Clear Sans" panose="020B0503030202020304" pitchFamily="34" charset="0"/>
                </a:rPr>
                <a:t>Q&amp;A</a:t>
              </a:r>
              <a:endParaRPr lang="en-US" sz="1300" dirty="0">
                <a:solidFill>
                  <a:schemeClr val="bg1"/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grpSp>
        <p:nvGrpSpPr>
          <p:cNvPr id="188" name="Group 3"/>
          <p:cNvGrpSpPr/>
          <p:nvPr/>
        </p:nvGrpSpPr>
        <p:grpSpPr>
          <a:xfrm>
            <a:off x="10190325" y="4564598"/>
            <a:ext cx="1566260" cy="629697"/>
            <a:chOff x="1482629" y="4842188"/>
            <a:chExt cx="2267772" cy="663035"/>
          </a:xfrm>
        </p:grpSpPr>
        <p:sp>
          <p:nvSpPr>
            <p:cNvPr id="189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34575" y="493028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0386077" y="4664599"/>
            <a:ext cx="1203873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공지사항</a:t>
            </a:r>
            <a:endParaRPr lang="en-US" sz="1300" dirty="0">
              <a:solidFill>
                <a:schemeClr val="bg1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210" name="Group 3"/>
          <p:cNvGrpSpPr/>
          <p:nvPr/>
        </p:nvGrpSpPr>
        <p:grpSpPr>
          <a:xfrm>
            <a:off x="8172661" y="3071443"/>
            <a:ext cx="1566260" cy="629697"/>
            <a:chOff x="1482629" y="4842188"/>
            <a:chExt cx="2267772" cy="663035"/>
          </a:xfrm>
        </p:grpSpPr>
        <p:sp>
          <p:nvSpPr>
            <p:cNvPr id="211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>
                <a:lumMod val="50000"/>
              </a:schemeClr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34575" y="492264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err="1" smtClean="0">
                  <a:solidFill>
                    <a:schemeClr val="bg1"/>
                  </a:solidFill>
                  <a:latin typeface="+mj-ea"/>
                  <a:ea typeface="+mj-ea"/>
                  <a:cs typeface="Clear Sans" panose="020B0503030202020304" pitchFamily="34" charset="0"/>
                </a:rPr>
                <a:t>위치찾</a:t>
              </a:r>
              <a:r>
                <a:rPr lang="ko-KR" altLang="en-US" sz="1300" dirty="0" err="1" smtClean="0">
                  <a:solidFill>
                    <a:schemeClr val="bg1"/>
                  </a:solidFill>
                  <a:latin typeface="+mj-ea"/>
                  <a:ea typeface="+mj-ea"/>
                  <a:cs typeface="Clear Sans" panose="020B0503030202020304" pitchFamily="34" charset="0"/>
                </a:rPr>
                <a:t>기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+mj-ea"/>
                  <a:ea typeface="+mj-ea"/>
                  <a:cs typeface="Clear Sans" panose="020B0503030202020304" pitchFamily="34" charset="0"/>
                </a:rPr>
                <a:t>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+mj-ea"/>
                  <a:ea typeface="+mj-ea"/>
                  <a:cs typeface="Clear Sans" panose="020B0503030202020304" pitchFamily="34" charset="0"/>
                </a:rPr>
                <a:t>- 1</a:t>
              </a:r>
              <a:endParaRPr lang="en-US" sz="1300" dirty="0">
                <a:solidFill>
                  <a:schemeClr val="bg1"/>
                </a:solidFill>
                <a:latin typeface="+mj-ea"/>
                <a:ea typeface="+mj-ea"/>
                <a:cs typeface="Clear Sans" panose="020B0503030202020304" pitchFamily="34" charset="0"/>
              </a:endParaRPr>
            </a:p>
          </p:txBody>
        </p:sp>
      </p:grpSp>
      <p:grpSp>
        <p:nvGrpSpPr>
          <p:cNvPr id="213" name="Group 3"/>
          <p:cNvGrpSpPr/>
          <p:nvPr/>
        </p:nvGrpSpPr>
        <p:grpSpPr>
          <a:xfrm>
            <a:off x="8179920" y="3789901"/>
            <a:ext cx="1566260" cy="629697"/>
            <a:chOff x="1482629" y="4842188"/>
            <a:chExt cx="2267772" cy="663035"/>
          </a:xfrm>
        </p:grpSpPr>
        <p:sp>
          <p:nvSpPr>
            <p:cNvPr id="214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34575" y="492264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병원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216" name="Group 3"/>
          <p:cNvGrpSpPr/>
          <p:nvPr/>
        </p:nvGrpSpPr>
        <p:grpSpPr>
          <a:xfrm>
            <a:off x="8187176" y="4551900"/>
            <a:ext cx="1566260" cy="629697"/>
            <a:chOff x="1482629" y="4842188"/>
            <a:chExt cx="2267772" cy="663035"/>
          </a:xfrm>
        </p:grpSpPr>
        <p:sp>
          <p:nvSpPr>
            <p:cNvPr id="21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34575" y="4922647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미용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/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호텔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6445514" y="3922554"/>
            <a:ext cx="1203873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 err="1" smtClean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견생</a:t>
            </a:r>
            <a:endParaRPr lang="en-US" sz="1300" dirty="0">
              <a:solidFill>
                <a:schemeClr val="bg1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223" name="Group 3"/>
          <p:cNvGrpSpPr/>
          <p:nvPr/>
        </p:nvGrpSpPr>
        <p:grpSpPr>
          <a:xfrm>
            <a:off x="4033539" y="2149788"/>
            <a:ext cx="1855657" cy="629697"/>
            <a:chOff x="1482629" y="4842188"/>
            <a:chExt cx="2267772" cy="663035"/>
          </a:xfrm>
        </p:grpSpPr>
        <p:sp>
          <p:nvSpPr>
            <p:cNvPr id="224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734575" y="4945569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err="1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마이페이지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226" name="Group 3"/>
          <p:cNvGrpSpPr/>
          <p:nvPr/>
        </p:nvGrpSpPr>
        <p:grpSpPr>
          <a:xfrm>
            <a:off x="6334022" y="2152055"/>
            <a:ext cx="1855657" cy="629697"/>
            <a:chOff x="1482629" y="4842188"/>
            <a:chExt cx="2267772" cy="663035"/>
          </a:xfrm>
        </p:grpSpPr>
        <p:sp>
          <p:nvSpPr>
            <p:cNvPr id="227" name="Shape 45"/>
            <p:cNvSpPr/>
            <p:nvPr/>
          </p:nvSpPr>
          <p:spPr>
            <a:xfrm>
              <a:off x="1482629" y="4842188"/>
              <a:ext cx="2267772" cy="663035"/>
            </a:xfrm>
            <a:prstGeom prst="roundRect">
              <a:avLst>
                <a:gd name="adj" fmla="val 11635"/>
              </a:avLst>
            </a:prstGeom>
            <a:solidFill>
              <a:schemeClr val="accent5"/>
            </a:solidFill>
            <a:ln w="381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734575" y="4945569"/>
              <a:ext cx="1743076" cy="4131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dirty="0" smtClean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통합검색</a:t>
              </a:r>
              <a:endParaRPr lang="en-US" sz="1300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cxnSp>
        <p:nvCxnSpPr>
          <p:cNvPr id="235" name="직선 연결선 234"/>
          <p:cNvCxnSpPr>
            <a:stCxn id="82" idx="3"/>
            <a:endCxn id="66" idx="1"/>
          </p:cNvCxnSpPr>
          <p:nvPr/>
        </p:nvCxnSpPr>
        <p:spPr>
          <a:xfrm>
            <a:off x="5881939" y="1673609"/>
            <a:ext cx="444825" cy="226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24" idx="3"/>
            <a:endCxn id="227" idx="1"/>
          </p:cNvCxnSpPr>
          <p:nvPr/>
        </p:nvCxnSpPr>
        <p:spPr>
          <a:xfrm>
            <a:off x="5889196" y="2464637"/>
            <a:ext cx="444826" cy="226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>
            <a:off x="1238250" y="2933700"/>
            <a:ext cx="9772650" cy="158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5476875" y="2305050"/>
            <a:ext cx="1257300" cy="158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301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22" grpId="0"/>
      <p:bldP spid="94" grpId="0"/>
      <p:bldP spid="94" grpId="1"/>
      <p:bldP spid="94" grpId="2"/>
      <p:bldP spid="94" grpId="3"/>
      <p:bldP spid="94" grpId="4"/>
      <p:bldP spid="94" grpId="5"/>
      <p:bldP spid="94" grpId="6"/>
      <p:bldP spid="94" grpId="7"/>
      <p:bldP spid="94" grpId="8"/>
      <p:bldP spid="94" grpId="9"/>
      <p:bldP spid="94" grpId="10"/>
      <p:bldP spid="94" grpId="11"/>
      <p:bldP spid="94" grpId="1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1538569" y="206816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화면구성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62059" y="3904944"/>
            <a:ext cx="22414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 Light" panose="020B0303030202020304" pitchFamily="34" charset="0"/>
              </a:rPr>
              <a:t>email@business.com</a:t>
            </a:r>
            <a:endParaRPr lang="en-GB" sz="1600" b="1" dirty="0">
              <a:solidFill>
                <a:schemeClr val="bg1"/>
              </a:solidFill>
              <a:latin typeface="Ruda" panose="02000000000000000000" pitchFamily="2" charset="0"/>
              <a:cs typeface="Clear Sans Light" panose="020B03030302020203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62059" y="4938251"/>
            <a:ext cx="24458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 Light" panose="020B0303030202020304" pitchFamily="34" charset="0"/>
                <a:sym typeface="Open Sans Light" charset="0"/>
              </a:rPr>
              <a:t>Business@facebook.com</a:t>
            </a:r>
            <a:endParaRPr lang="en-US" sz="1600" b="1" dirty="0">
              <a:solidFill>
                <a:schemeClr val="bg1"/>
              </a:solidFill>
              <a:latin typeface="Ruda" panose="02000000000000000000" pitchFamily="2" charset="0"/>
              <a:cs typeface="Clear Sans Light" panose="020B0303030202020304" pitchFamily="34" charset="0"/>
              <a:sym typeface="Open Sans Ligh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2059" y="2846686"/>
            <a:ext cx="15389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+165 453 </a:t>
            </a:r>
            <a:r>
              <a:rPr lang="en-GB" sz="1600" b="1" dirty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6</a:t>
            </a:r>
            <a:r>
              <a:rPr lang="en-GB" sz="1600" b="1" dirty="0" smtClean="0">
                <a:solidFill>
                  <a:schemeClr val="bg1"/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379</a:t>
            </a:r>
            <a:endParaRPr lang="en-GB" sz="1600" b="1" dirty="0">
              <a:solidFill>
                <a:schemeClr val="bg1"/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40" name="TextBox 3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8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42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191" y="959305"/>
            <a:ext cx="3671208" cy="5025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3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sp>
        <p:nvSpPr>
          <p:cNvPr id="31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6676" y="884056"/>
            <a:ext cx="3672840" cy="528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오른쪽 화살표 14"/>
          <p:cNvSpPr/>
          <p:nvPr/>
        </p:nvSpPr>
        <p:spPr>
          <a:xfrm>
            <a:off x="5471159" y="2928257"/>
            <a:ext cx="947057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918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  <p:bldLst>
      <p:bldP spid="31" grpId="0"/>
      <p:bldP spid="31" grpId="1"/>
      <p:bldP spid="31" grpId="2"/>
      <p:bldP spid="31" grpId="3"/>
      <p:bldP spid="31" grpId="4"/>
      <p:bldP spid="31" grpId="5"/>
      <p:bldP spid="31" grpId="6"/>
      <p:bldP spid="31" grpId="7"/>
      <p:bldP spid="31" grpId="8"/>
      <p:bldP spid="31" grpId="9"/>
      <p:bldP spid="31" grpId="10"/>
      <p:bldP spid="31" grpId="11"/>
      <p:bldP spid="31" grpId="1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/>
          </p:cNvSpPr>
          <p:nvPr/>
        </p:nvSpPr>
        <p:spPr>
          <a:xfrm>
            <a:off x="1519519" y="664028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개발도구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00474" y="2727210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eclipse 2019-12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500474" y="4557805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Spring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792544" y="5256593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MariaDB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2.5.2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792544" y="3644326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Tomcat 9.0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792544" y="1990218"/>
            <a:ext cx="18760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Java 13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421875" y="1577649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1"/>
          <p:cNvGrpSpPr/>
          <p:nvPr/>
        </p:nvGrpSpPr>
        <p:grpSpPr>
          <a:xfrm>
            <a:off x="648215" y="1646170"/>
            <a:ext cx="2872850" cy="4422828"/>
            <a:chOff x="1125895" y="1646170"/>
            <a:chExt cx="2872850" cy="4422828"/>
          </a:xfrm>
        </p:grpSpPr>
        <p:grpSp>
          <p:nvGrpSpPr>
            <p:cNvPr id="18" name="Group 266"/>
            <p:cNvGrpSpPr/>
            <p:nvPr/>
          </p:nvGrpSpPr>
          <p:grpSpPr>
            <a:xfrm>
              <a:off x="1942030" y="4877111"/>
              <a:ext cx="1264416" cy="1191887"/>
              <a:chOff x="6633262" y="3693515"/>
              <a:chExt cx="1154243" cy="1088035"/>
            </a:xfrm>
          </p:grpSpPr>
          <p:sp>
            <p:nvSpPr>
              <p:cNvPr id="268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9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19" name="Group 269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273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74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271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2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6" name="Oval 275"/>
            <p:cNvSpPr/>
            <p:nvPr/>
          </p:nvSpPr>
          <p:spPr>
            <a:xfrm>
              <a:off x="2585399" y="1711397"/>
              <a:ext cx="954520" cy="9605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1509878" y="3769775"/>
              <a:ext cx="511395" cy="5146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914608" y="3223962"/>
              <a:ext cx="690978" cy="6953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3322819" y="3106311"/>
              <a:ext cx="504654" cy="50782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1244354" y="2886966"/>
              <a:ext cx="690978" cy="69531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1907044" y="2479647"/>
              <a:ext cx="690978" cy="6953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2569272" y="3439021"/>
              <a:ext cx="954520" cy="96051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09" name="Oval 308"/>
            <p:cNvSpPr/>
            <p:nvPr/>
          </p:nvSpPr>
          <p:spPr>
            <a:xfrm>
              <a:off x="1845938" y="1687226"/>
              <a:ext cx="690978" cy="6953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1233972" y="2145753"/>
              <a:ext cx="690978" cy="69531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2684801" y="2712262"/>
              <a:ext cx="690978" cy="6953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1883089" y="4210380"/>
              <a:ext cx="690979" cy="69531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3375780" y="2469147"/>
              <a:ext cx="591103" cy="59481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2567963" y="4399533"/>
              <a:ext cx="621935" cy="62583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1330583" y="3602780"/>
              <a:ext cx="255698" cy="2573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2605585" y="2586851"/>
              <a:ext cx="236917" cy="238404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2590657" y="3283489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1579460" y="1884573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2312398" y="3940747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2034775" y="3938698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1634909" y="4450123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3183358" y="4383608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3544817" y="2208829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125895" y="2734730"/>
              <a:ext cx="236917" cy="238404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487127" y="1646170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3517257" y="3629808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3761828" y="3010725"/>
              <a:ext cx="236917" cy="2384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06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108" name="TextBox 10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pPr algn="ctr"/>
                <a:t>9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24" name="Group 109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111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12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13" name="Picture 2" descr="C:\Users\kitcoop\Desktop\ppt\dog_cat_icon_Freepik.png"/>
          <p:cNvPicPr>
            <a:picLocks noChangeAspect="1" noChangeArrowheads="1"/>
          </p:cNvPicPr>
          <p:nvPr/>
        </p:nvPicPr>
        <p:blipFill>
          <a:blip r:embed="rId2" cstate="print">
            <a:lum contrast="-69000"/>
          </a:blip>
          <a:srcRect/>
          <a:stretch>
            <a:fillRect/>
          </a:stretch>
        </p:blipFill>
        <p:spPr bwMode="auto">
          <a:xfrm>
            <a:off x="776474" y="6210300"/>
            <a:ext cx="510659" cy="510659"/>
          </a:xfrm>
          <a:prstGeom prst="rect">
            <a:avLst/>
          </a:prstGeom>
          <a:noFill/>
        </p:spPr>
      </p:pic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6593" y="1469333"/>
            <a:ext cx="754150" cy="134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" name="Oval 226"/>
          <p:cNvSpPr/>
          <p:nvPr/>
        </p:nvSpPr>
        <p:spPr>
          <a:xfrm>
            <a:off x="4437798" y="3258604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226"/>
          <p:cNvSpPr/>
          <p:nvPr/>
        </p:nvSpPr>
        <p:spPr>
          <a:xfrm>
            <a:off x="4437798" y="4909991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Oval 226"/>
          <p:cNvSpPr/>
          <p:nvPr/>
        </p:nvSpPr>
        <p:spPr>
          <a:xfrm>
            <a:off x="8122696" y="2316914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6" name="Oval 226"/>
          <p:cNvSpPr/>
          <p:nvPr/>
        </p:nvSpPr>
        <p:spPr>
          <a:xfrm>
            <a:off x="8149992" y="4159372"/>
            <a:ext cx="1164322" cy="11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8" name="Picture 7" descr="Apache Tomcat® - Welcome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9864" y="3405187"/>
            <a:ext cx="1161757" cy="828540"/>
          </a:xfrm>
          <a:prstGeom prst="rect">
            <a:avLst/>
          </a:prstGeom>
          <a:noFill/>
        </p:spPr>
      </p:pic>
      <p:pic>
        <p:nvPicPr>
          <p:cNvPr id="129" name="Picture 2" descr="C:\Users\kitcoop\Desktop\mariadb_org_rgb_v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835" y="4814804"/>
            <a:ext cx="1411792" cy="1275025"/>
          </a:xfrm>
          <a:prstGeom prst="rect">
            <a:avLst/>
          </a:prstGeom>
          <a:noFill/>
        </p:spPr>
      </p:pic>
      <p:pic>
        <p:nvPicPr>
          <p:cNvPr id="130" name="Picture 3" descr="C:\Users\kitcoop\Downloads\eclipse_Logov2\eclipse_logo_colou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4229" y="2702885"/>
            <a:ext cx="1395433" cy="327834"/>
          </a:xfrm>
          <a:prstGeom prst="rect">
            <a:avLst/>
          </a:prstGeom>
          <a:noFill/>
        </p:spPr>
      </p:pic>
      <p:pic>
        <p:nvPicPr>
          <p:cNvPr id="131" name="Picture 5" descr="C:\Users\kitcoop\Desktop\spring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3733" y="4369845"/>
            <a:ext cx="1447090" cy="696412"/>
          </a:xfrm>
          <a:prstGeom prst="rect">
            <a:avLst/>
          </a:prstGeom>
          <a:noFill/>
        </p:spPr>
      </p:pic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4158" y="1596787"/>
            <a:ext cx="633908" cy="113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" name="Picture 7" descr="Apache Tomcat® - Welcome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2021" y="3595607"/>
            <a:ext cx="833250" cy="594256"/>
          </a:xfrm>
          <a:prstGeom prst="rect">
            <a:avLst/>
          </a:prstGeom>
          <a:noFill/>
        </p:spPr>
      </p:pic>
      <p:pic>
        <p:nvPicPr>
          <p:cNvPr id="134" name="Picture 3" descr="C:\Users\kitcoop\Downloads\eclipse_Logov2\eclipse_logo_colour.png"/>
          <p:cNvPicPr>
            <a:picLocks noChangeAspect="1" noChangeArrowheads="1"/>
          </p:cNvPicPr>
          <p:nvPr/>
        </p:nvPicPr>
        <p:blipFill>
          <a:blip r:embed="rId9" cstate="print"/>
          <a:srcRect r="73504" b="2609"/>
          <a:stretch>
            <a:fillRect/>
          </a:stretch>
        </p:blipFill>
        <p:spPr bwMode="auto">
          <a:xfrm>
            <a:off x="1502607" y="2569029"/>
            <a:ext cx="592482" cy="511629"/>
          </a:xfrm>
          <a:prstGeom prst="rect">
            <a:avLst/>
          </a:prstGeom>
          <a:noFill/>
        </p:spPr>
      </p:pic>
      <p:pic>
        <p:nvPicPr>
          <p:cNvPr id="135" name="Picture 5" descr="C:\Users\kitcoop\Desktop\spring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4712" y="3023591"/>
            <a:ext cx="978126" cy="470723"/>
          </a:xfrm>
          <a:prstGeom prst="rect">
            <a:avLst/>
          </a:prstGeom>
          <a:noFill/>
        </p:spPr>
      </p:pic>
      <p:pic>
        <p:nvPicPr>
          <p:cNvPr id="136" name="Picture 2" descr="C:\Users\kitcoop\Desktop\mariadb_org_rgb_v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94006" y="4248750"/>
            <a:ext cx="755686" cy="682479"/>
          </a:xfrm>
          <a:prstGeom prst="rect">
            <a:avLst/>
          </a:prstGeom>
          <a:noFill/>
        </p:spPr>
      </p:pic>
      <p:sp>
        <p:nvSpPr>
          <p:cNvPr id="64" name="Rectangle 42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nn-NO" altLang="ko-KR" sz="1050" dirty="0" smtClean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docatlife.com</a:t>
            </a:r>
            <a:endParaRPr lang="nn-NO" altLang="ko-KR" sz="800" dirty="0" smtClean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7295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4" grpId="0"/>
      <p:bldP spid="64" grpId="1"/>
      <p:bldP spid="64" grpId="2"/>
      <p:bldP spid="64" grpId="3"/>
      <p:bldP spid="64" grpId="4"/>
      <p:bldP spid="64" grpId="5"/>
      <p:bldP spid="64" grpId="6"/>
      <p:bldP spid="64" grpId="7"/>
      <p:bldP spid="64" grpId="8"/>
      <p:bldP spid="64" grpId="9"/>
      <p:bldP spid="64" grpId="10"/>
      <p:bldP spid="64" grpId="11"/>
      <p:bldP spid="64" grpId="1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15054</TotalTime>
  <Words>333</Words>
  <Application>Microsoft Office PowerPoint</Application>
  <PresentationFormat>사용자 지정</PresentationFormat>
  <Paragraphs>176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kitcoop</cp:lastModifiedBy>
  <cp:revision>3475</cp:revision>
  <dcterms:created xsi:type="dcterms:W3CDTF">2014-12-23T09:42:55Z</dcterms:created>
  <dcterms:modified xsi:type="dcterms:W3CDTF">2020-04-01T10:19:23Z</dcterms:modified>
</cp:coreProperties>
</file>