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4" r:id="rId3"/>
    <p:sldId id="304" r:id="rId4"/>
    <p:sldId id="261" r:id="rId5"/>
    <p:sldId id="303" r:id="rId6"/>
    <p:sldId id="285" r:id="rId7"/>
    <p:sldId id="286" r:id="rId8"/>
    <p:sldId id="291" r:id="rId9"/>
    <p:sldId id="292" r:id="rId10"/>
    <p:sldId id="287" r:id="rId11"/>
    <p:sldId id="288" r:id="rId12"/>
    <p:sldId id="297" r:id="rId13"/>
    <p:sldId id="263" r:id="rId14"/>
    <p:sldId id="264" r:id="rId15"/>
    <p:sldId id="265" r:id="rId16"/>
    <p:sldId id="273" r:id="rId17"/>
    <p:sldId id="300" r:id="rId18"/>
    <p:sldId id="293" r:id="rId19"/>
    <p:sldId id="301" r:id="rId20"/>
    <p:sldId id="294" r:id="rId21"/>
    <p:sldId id="295" r:id="rId22"/>
    <p:sldId id="302" r:id="rId23"/>
    <p:sldId id="299" r:id="rId24"/>
    <p:sldId id="305" r:id="rId25"/>
    <p:sldId id="296" r:id="rId26"/>
    <p:sldId id="290" r:id="rId27"/>
    <p:sldId id="266" r:id="rId28"/>
    <p:sldId id="280" r:id="rId29"/>
    <p:sldId id="281" r:id="rId30"/>
    <p:sldId id="298" r:id="rId31"/>
    <p:sldId id="268" r:id="rId32"/>
    <p:sldId id="269" r:id="rId33"/>
    <p:sldId id="270" r:id="rId34"/>
    <p:sldId id="282" r:id="rId35"/>
    <p:sldId id="279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Jian-Sheng" initials="WJ" lastIdx="1" clrIdx="0">
    <p:extLst>
      <p:ext uri="{19B8F6BF-5375-455C-9EA6-DF929625EA0E}">
        <p15:presenceInfo xmlns:p15="http://schemas.microsoft.com/office/powerpoint/2012/main" userId="S-1-5-21-482311787-1869618626-615583016-779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9504" autoAdjust="0"/>
  </p:normalViewPr>
  <p:slideViewPr>
    <p:cSldViewPr>
      <p:cViewPr varScale="1">
        <p:scale>
          <a:sx n="104" d="100"/>
          <a:sy n="104" d="100"/>
        </p:scale>
        <p:origin x="1061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n-Sheng" userId="7d25d710-0931-49a3-acef-49192cec40f2" providerId="ADAL" clId="{C372C592-B7CF-46AE-8E76-55111AA8ADE0}"/>
    <pc:docChg chg="undo custSel addSld modSld">
      <pc:chgData name="Wang Jian-Sheng" userId="7d25d710-0931-49a3-acef-49192cec40f2" providerId="ADAL" clId="{C372C592-B7CF-46AE-8E76-55111AA8ADE0}" dt="2025-08-12T06:35:21.298" v="989" actId="20577"/>
      <pc:docMkLst>
        <pc:docMk/>
      </pc:docMkLst>
      <pc:sldChg chg="modSp">
        <pc:chgData name="Wang Jian-Sheng" userId="7d25d710-0931-49a3-acef-49192cec40f2" providerId="ADAL" clId="{C372C592-B7CF-46AE-8E76-55111AA8ADE0}" dt="2025-07-28T01:51:12.079" v="0" actId="20577"/>
        <pc:sldMkLst>
          <pc:docMk/>
          <pc:sldMk cId="0" sldId="256"/>
        </pc:sldMkLst>
        <pc:spChg chg="mod">
          <ac:chgData name="Wang Jian-Sheng" userId="7d25d710-0931-49a3-acef-49192cec40f2" providerId="ADAL" clId="{C372C592-B7CF-46AE-8E76-55111AA8ADE0}" dt="2025-07-28T01:51:12.079" v="0" actId="20577"/>
          <ac:spMkLst>
            <pc:docMk/>
            <pc:sldMk cId="0" sldId="256"/>
            <ac:spMk id="3075" creationId="{00000000-0000-0000-0000-000000000000}"/>
          </ac:spMkLst>
        </pc:spChg>
      </pc:sldChg>
      <pc:sldChg chg="modSp">
        <pc:chgData name="Wang Jian-Sheng" userId="7d25d710-0931-49a3-acef-49192cec40f2" providerId="ADAL" clId="{C372C592-B7CF-46AE-8E76-55111AA8ADE0}" dt="2025-07-28T01:55:22.200" v="54" actId="20577"/>
        <pc:sldMkLst>
          <pc:docMk/>
          <pc:sldMk cId="0" sldId="261"/>
        </pc:sldMkLst>
        <pc:spChg chg="mod">
          <ac:chgData name="Wang Jian-Sheng" userId="7d25d710-0931-49a3-acef-49192cec40f2" providerId="ADAL" clId="{C372C592-B7CF-46AE-8E76-55111AA8ADE0}" dt="2025-07-28T01:55:22.200" v="54" actId="20577"/>
          <ac:spMkLst>
            <pc:docMk/>
            <pc:sldMk cId="0" sldId="261"/>
            <ac:spMk id="6" creationId="{00000000-0000-0000-0000-000000000000}"/>
          </ac:spMkLst>
        </pc:spChg>
      </pc:sldChg>
      <pc:sldChg chg="addSp modSp">
        <pc:chgData name="Wang Jian-Sheng" userId="7d25d710-0931-49a3-acef-49192cec40f2" providerId="ADAL" clId="{C372C592-B7CF-46AE-8E76-55111AA8ADE0}" dt="2025-07-28T02:25:16.384" v="223" actId="11529"/>
        <pc:sldMkLst>
          <pc:docMk/>
          <pc:sldMk cId="0" sldId="263"/>
        </pc:sldMkLst>
        <pc:spChg chg="add mod">
          <ac:chgData name="Wang Jian-Sheng" userId="7d25d710-0931-49a3-acef-49192cec40f2" providerId="ADAL" clId="{C372C592-B7CF-46AE-8E76-55111AA8ADE0}" dt="2025-07-28T02:23:48.626" v="154" actId="1038"/>
          <ac:spMkLst>
            <pc:docMk/>
            <pc:sldMk cId="0" sldId="263"/>
            <ac:spMk id="9" creationId="{0BEECBDC-286D-4812-B92E-005B676DDFCF}"/>
          </ac:spMkLst>
        </pc:spChg>
        <pc:spChg chg="add mod">
          <ac:chgData name="Wang Jian-Sheng" userId="7d25d710-0931-49a3-acef-49192cec40f2" providerId="ADAL" clId="{C372C592-B7CF-46AE-8E76-55111AA8ADE0}" dt="2025-07-28T02:24:57.748" v="222" actId="313"/>
          <ac:spMkLst>
            <pc:docMk/>
            <pc:sldMk cId="0" sldId="263"/>
            <ac:spMk id="10" creationId="{BDDDCFB0-4117-43E2-B3E8-365E10BDE72E}"/>
          </ac:spMkLst>
        </pc:spChg>
        <pc:cxnChg chg="add mod">
          <ac:chgData name="Wang Jian-Sheng" userId="7d25d710-0931-49a3-acef-49192cec40f2" providerId="ADAL" clId="{C372C592-B7CF-46AE-8E76-55111AA8ADE0}" dt="2025-07-28T02:23:00.038" v="148" actId="1038"/>
          <ac:cxnSpMkLst>
            <pc:docMk/>
            <pc:sldMk cId="0" sldId="263"/>
            <ac:cxnSpMk id="6" creationId="{E1149600-F95B-4CE7-A626-122F9FEDC06E}"/>
          </ac:cxnSpMkLst>
        </pc:cxnChg>
        <pc:cxnChg chg="add mod">
          <ac:chgData name="Wang Jian-Sheng" userId="7d25d710-0931-49a3-acef-49192cec40f2" providerId="ADAL" clId="{C372C592-B7CF-46AE-8E76-55111AA8ADE0}" dt="2025-07-28T02:22:39.829" v="146" actId="208"/>
          <ac:cxnSpMkLst>
            <pc:docMk/>
            <pc:sldMk cId="0" sldId="263"/>
            <ac:cxnSpMk id="8" creationId="{5B9D0423-0A7C-457D-B9C7-ECE81D59E94D}"/>
          </ac:cxnSpMkLst>
        </pc:cxnChg>
        <pc:cxnChg chg="add mod">
          <ac:chgData name="Wang Jian-Sheng" userId="7d25d710-0931-49a3-acef-49192cec40f2" providerId="ADAL" clId="{C372C592-B7CF-46AE-8E76-55111AA8ADE0}" dt="2025-07-28T02:25:16.384" v="223" actId="11529"/>
          <ac:cxnSpMkLst>
            <pc:docMk/>
            <pc:sldMk cId="0" sldId="263"/>
            <ac:cxnSpMk id="12" creationId="{942FD738-7322-4CD4-92F6-B3A973E2A67B}"/>
          </ac:cxnSpMkLst>
        </pc:cxnChg>
      </pc:sldChg>
      <pc:sldChg chg="modSp">
        <pc:chgData name="Wang Jian-Sheng" userId="7d25d710-0931-49a3-acef-49192cec40f2" providerId="ADAL" clId="{C372C592-B7CF-46AE-8E76-55111AA8ADE0}" dt="2025-07-28T02:39:18.368" v="308" actId="20577"/>
        <pc:sldMkLst>
          <pc:docMk/>
          <pc:sldMk cId="0" sldId="279"/>
        </pc:sldMkLst>
        <pc:spChg chg="mod">
          <ac:chgData name="Wang Jian-Sheng" userId="7d25d710-0931-49a3-acef-49192cec40f2" providerId="ADAL" clId="{C372C592-B7CF-46AE-8E76-55111AA8ADE0}" dt="2025-07-28T02:39:18.368" v="308" actId="20577"/>
          <ac:spMkLst>
            <pc:docMk/>
            <pc:sldMk cId="0" sldId="279"/>
            <ac:spMk id="52226" creationId="{00000000-0000-0000-0000-000000000000}"/>
          </ac:spMkLst>
        </pc:spChg>
      </pc:sldChg>
      <pc:sldChg chg="modSp">
        <pc:chgData name="Wang Jian-Sheng" userId="7d25d710-0931-49a3-acef-49192cec40f2" providerId="ADAL" clId="{C372C592-B7CF-46AE-8E76-55111AA8ADE0}" dt="2025-08-12T03:06:00.286" v="357" actId="20577"/>
        <pc:sldMkLst>
          <pc:docMk/>
          <pc:sldMk cId="0" sldId="282"/>
        </pc:sldMkLst>
        <pc:spChg chg="mod">
          <ac:chgData name="Wang Jian-Sheng" userId="7d25d710-0931-49a3-acef-49192cec40f2" providerId="ADAL" clId="{C372C592-B7CF-46AE-8E76-55111AA8ADE0}" dt="2025-08-12T03:06:00.286" v="357" actId="20577"/>
          <ac:spMkLst>
            <pc:docMk/>
            <pc:sldMk cId="0" sldId="282"/>
            <ac:spMk id="50179" creationId="{00000000-0000-0000-0000-000000000000}"/>
          </ac:spMkLst>
        </pc:spChg>
      </pc:sldChg>
      <pc:sldChg chg="modSp">
        <pc:chgData name="Wang Jian-Sheng" userId="7d25d710-0931-49a3-acef-49192cec40f2" providerId="ADAL" clId="{C372C592-B7CF-46AE-8E76-55111AA8ADE0}" dt="2025-07-28T02:47:40.002" v="310" actId="20577"/>
        <pc:sldMkLst>
          <pc:docMk/>
          <pc:sldMk cId="0" sldId="285"/>
        </pc:sldMkLst>
        <pc:spChg chg="mod">
          <ac:chgData name="Wang Jian-Sheng" userId="7d25d710-0931-49a3-acef-49192cec40f2" providerId="ADAL" clId="{C372C592-B7CF-46AE-8E76-55111AA8ADE0}" dt="2025-07-28T02:09:00.573" v="130" actId="20577"/>
          <ac:spMkLst>
            <pc:docMk/>
            <pc:sldMk cId="0" sldId="285"/>
            <ac:spMk id="2" creationId="{00000000-0000-0000-0000-000000000000}"/>
          </ac:spMkLst>
        </pc:spChg>
        <pc:spChg chg="mod">
          <ac:chgData name="Wang Jian-Sheng" userId="7d25d710-0931-49a3-acef-49192cec40f2" providerId="ADAL" clId="{C372C592-B7CF-46AE-8E76-55111AA8ADE0}" dt="2025-07-28T02:47:40.002" v="310" actId="20577"/>
          <ac:spMkLst>
            <pc:docMk/>
            <pc:sldMk cId="0" sldId="285"/>
            <ac:spMk id="9219" creationId="{00000000-0000-0000-0000-000000000000}"/>
          </ac:spMkLst>
        </pc:spChg>
      </pc:sldChg>
      <pc:sldChg chg="modSp">
        <pc:chgData name="Wang Jian-Sheng" userId="7d25d710-0931-49a3-acef-49192cec40f2" providerId="ADAL" clId="{C372C592-B7CF-46AE-8E76-55111AA8ADE0}" dt="2025-07-28T02:15:53.431" v="132" actId="20577"/>
        <pc:sldMkLst>
          <pc:docMk/>
          <pc:sldMk cId="0" sldId="287"/>
        </pc:sldMkLst>
        <pc:spChg chg="mod">
          <ac:chgData name="Wang Jian-Sheng" userId="7d25d710-0931-49a3-acef-49192cec40f2" providerId="ADAL" clId="{C372C592-B7CF-46AE-8E76-55111AA8ADE0}" dt="2025-07-28T02:15:53.431" v="132" actId="20577"/>
          <ac:spMkLst>
            <pc:docMk/>
            <pc:sldMk cId="0" sldId="287"/>
            <ac:spMk id="12291" creationId="{00000000-0000-0000-0000-000000000000}"/>
          </ac:spMkLst>
        </pc:spChg>
      </pc:sldChg>
      <pc:sldChg chg="modSp">
        <pc:chgData name="Wang Jian-Sheng" userId="7d25d710-0931-49a3-acef-49192cec40f2" providerId="ADAL" clId="{C372C592-B7CF-46AE-8E76-55111AA8ADE0}" dt="2025-07-28T02:17:01.959" v="134" actId="20577"/>
        <pc:sldMkLst>
          <pc:docMk/>
          <pc:sldMk cId="0" sldId="288"/>
        </pc:sldMkLst>
        <pc:spChg chg="mod">
          <ac:chgData name="Wang Jian-Sheng" userId="7d25d710-0931-49a3-acef-49192cec40f2" providerId="ADAL" clId="{C372C592-B7CF-46AE-8E76-55111AA8ADE0}" dt="2025-07-28T02:17:01.959" v="134" actId="20577"/>
          <ac:spMkLst>
            <pc:docMk/>
            <pc:sldMk cId="0" sldId="288"/>
            <ac:spMk id="13315" creationId="{00000000-0000-0000-0000-000000000000}"/>
          </ac:spMkLst>
        </pc:spChg>
      </pc:sldChg>
      <pc:sldChg chg="addSp modSp">
        <pc:chgData name="Wang Jian-Sheng" userId="7d25d710-0931-49a3-acef-49192cec40f2" providerId="ADAL" clId="{C372C592-B7CF-46AE-8E76-55111AA8ADE0}" dt="2025-07-28T02:37:03.512" v="275" actId="1076"/>
        <pc:sldMkLst>
          <pc:docMk/>
          <pc:sldMk cId="1999353527" sldId="298"/>
        </pc:sldMkLst>
        <pc:spChg chg="add mod">
          <ac:chgData name="Wang Jian-Sheng" userId="7d25d710-0931-49a3-acef-49192cec40f2" providerId="ADAL" clId="{C372C592-B7CF-46AE-8E76-55111AA8ADE0}" dt="2025-07-28T02:37:03.512" v="275" actId="1076"/>
          <ac:spMkLst>
            <pc:docMk/>
            <pc:sldMk cId="1999353527" sldId="298"/>
            <ac:spMk id="4" creationId="{CB315727-71E3-4AF4-91B5-C7821F2BDE9D}"/>
          </ac:spMkLst>
        </pc:spChg>
      </pc:sldChg>
      <pc:sldChg chg="delSp">
        <pc:chgData name="Wang Jian-Sheng" userId="7d25d710-0931-49a3-acef-49192cec40f2" providerId="ADAL" clId="{C372C592-B7CF-46AE-8E76-55111AA8ADE0}" dt="2025-07-28T02:29:55.862" v="226" actId="478"/>
        <pc:sldMkLst>
          <pc:docMk/>
          <pc:sldMk cId="1605701341" sldId="299"/>
        </pc:sldMkLst>
        <pc:spChg chg="del">
          <ac:chgData name="Wang Jian-Sheng" userId="7d25d710-0931-49a3-acef-49192cec40f2" providerId="ADAL" clId="{C372C592-B7CF-46AE-8E76-55111AA8ADE0}" dt="2025-07-28T02:29:55.862" v="226" actId="478"/>
          <ac:spMkLst>
            <pc:docMk/>
            <pc:sldMk cId="1605701341" sldId="299"/>
            <ac:spMk id="8" creationId="{D0151768-6F23-7BBB-A45B-723F9BF3C2D7}"/>
          </ac:spMkLst>
        </pc:spChg>
        <pc:cxnChg chg="del">
          <ac:chgData name="Wang Jian-Sheng" userId="7d25d710-0931-49a3-acef-49192cec40f2" providerId="ADAL" clId="{C372C592-B7CF-46AE-8E76-55111AA8ADE0}" dt="2025-07-28T02:29:51.739" v="225" actId="478"/>
          <ac:cxnSpMkLst>
            <pc:docMk/>
            <pc:sldMk cId="1605701341" sldId="299"/>
            <ac:cxnSpMk id="7" creationId="{E65524AE-23D4-A560-5C55-71D93834A06F}"/>
          </ac:cxnSpMkLst>
        </pc:cxnChg>
      </pc:sldChg>
      <pc:sldChg chg="modSp">
        <pc:chgData name="Wang Jian-Sheng" userId="7d25d710-0931-49a3-acef-49192cec40f2" providerId="ADAL" clId="{C372C592-B7CF-46AE-8E76-55111AA8ADE0}" dt="2025-07-28T02:27:25.756" v="224" actId="114"/>
        <pc:sldMkLst>
          <pc:docMk/>
          <pc:sldMk cId="3574715224" sldId="300"/>
        </pc:sldMkLst>
        <pc:spChg chg="mod">
          <ac:chgData name="Wang Jian-Sheng" userId="7d25d710-0931-49a3-acef-49192cec40f2" providerId="ADAL" clId="{C372C592-B7CF-46AE-8E76-55111AA8ADE0}" dt="2025-07-28T02:27:25.756" v="224" actId="114"/>
          <ac:spMkLst>
            <pc:docMk/>
            <pc:sldMk cId="3574715224" sldId="300"/>
            <ac:spMk id="2" creationId="{4CA2D783-039A-43BC-B7B5-8D1E7ADFD7B6}"/>
          </ac:spMkLst>
        </pc:spChg>
      </pc:sldChg>
      <pc:sldChg chg="addSp delSp modSp">
        <pc:chgData name="Wang Jian-Sheng" userId="7d25d710-0931-49a3-acef-49192cec40f2" providerId="ADAL" clId="{C372C592-B7CF-46AE-8E76-55111AA8ADE0}" dt="2025-07-28T02:02:58.326" v="123" actId="20577"/>
        <pc:sldMkLst>
          <pc:docMk/>
          <pc:sldMk cId="1993603522" sldId="303"/>
        </pc:sldMkLst>
        <pc:spChg chg="del">
          <ac:chgData name="Wang Jian-Sheng" userId="7d25d710-0931-49a3-acef-49192cec40f2" providerId="ADAL" clId="{C372C592-B7CF-46AE-8E76-55111AA8ADE0}" dt="2025-07-28T01:56:02.553" v="55" actId="478"/>
          <ac:spMkLst>
            <pc:docMk/>
            <pc:sldMk cId="1993603522" sldId="303"/>
            <ac:spMk id="3" creationId="{BDC8B263-DBFE-4042-BD21-C08CE0F70EF4}"/>
          </ac:spMkLst>
        </pc:spChg>
        <pc:spChg chg="del">
          <ac:chgData name="Wang Jian-Sheng" userId="7d25d710-0931-49a3-acef-49192cec40f2" providerId="ADAL" clId="{C372C592-B7CF-46AE-8E76-55111AA8ADE0}" dt="2025-07-28T01:56:10.428" v="57" actId="478"/>
          <ac:spMkLst>
            <pc:docMk/>
            <pc:sldMk cId="1993603522" sldId="303"/>
            <ac:spMk id="4" creationId="{0330D0FA-D0E6-4F75-A309-60EBC5A9756C}"/>
          </ac:spMkLst>
        </pc:spChg>
        <pc:spChg chg="mod">
          <ac:chgData name="Wang Jian-Sheng" userId="7d25d710-0931-49a3-acef-49192cec40f2" providerId="ADAL" clId="{C372C592-B7CF-46AE-8E76-55111AA8ADE0}" dt="2025-07-28T01:58:41.853" v="91" actId="1076"/>
          <ac:spMkLst>
            <pc:docMk/>
            <pc:sldMk cId="1993603522" sldId="303"/>
            <ac:spMk id="5" creationId="{825D50D3-2D30-4155-BC6C-08B8DE66829B}"/>
          </ac:spMkLst>
        </pc:spChg>
        <pc:spChg chg="mod">
          <ac:chgData name="Wang Jian-Sheng" userId="7d25d710-0931-49a3-acef-49192cec40f2" providerId="ADAL" clId="{C372C592-B7CF-46AE-8E76-55111AA8ADE0}" dt="2025-07-28T02:02:58.326" v="123" actId="20577"/>
          <ac:spMkLst>
            <pc:docMk/>
            <pc:sldMk cId="1993603522" sldId="303"/>
            <ac:spMk id="6" creationId="{19EBF28E-B445-4B25-9518-4963DA12DBF6}"/>
          </ac:spMkLst>
        </pc:spChg>
        <pc:spChg chg="add del mod">
          <ac:chgData name="Wang Jian-Sheng" userId="7d25d710-0931-49a3-acef-49192cec40f2" providerId="ADAL" clId="{C372C592-B7CF-46AE-8E76-55111AA8ADE0}" dt="2025-07-28T01:56:07.157" v="56" actId="478"/>
          <ac:spMkLst>
            <pc:docMk/>
            <pc:sldMk cId="1993603522" sldId="303"/>
            <ac:spMk id="8" creationId="{13B15A71-8009-4A02-9B56-506740F91DD4}"/>
          </ac:spMkLst>
        </pc:spChg>
        <pc:spChg chg="add del mod">
          <ac:chgData name="Wang Jian-Sheng" userId="7d25d710-0931-49a3-acef-49192cec40f2" providerId="ADAL" clId="{C372C592-B7CF-46AE-8E76-55111AA8ADE0}" dt="2025-07-28T01:56:12.782" v="58" actId="478"/>
          <ac:spMkLst>
            <pc:docMk/>
            <pc:sldMk cId="1993603522" sldId="303"/>
            <ac:spMk id="10" creationId="{C4E0CAC5-BD4D-49BF-8A4D-F1847D37B06E}"/>
          </ac:spMkLst>
        </pc:spChg>
      </pc:sldChg>
      <pc:sldChg chg="delCm">
        <pc:chgData name="Wang Jian-Sheng" userId="7d25d710-0931-49a3-acef-49192cec40f2" providerId="ADAL" clId="{C372C592-B7CF-46AE-8E76-55111AA8ADE0}" dt="2025-07-28T01:53:30.954" v="1"/>
        <pc:sldMkLst>
          <pc:docMk/>
          <pc:sldMk cId="2283697388" sldId="304"/>
        </pc:sldMkLst>
      </pc:sldChg>
      <pc:sldChg chg="addSp modSp add modNotesTx">
        <pc:chgData name="Wang Jian-Sheng" userId="7d25d710-0931-49a3-acef-49192cec40f2" providerId="ADAL" clId="{C372C592-B7CF-46AE-8E76-55111AA8ADE0}" dt="2025-08-12T06:35:21.298" v="989" actId="20577"/>
        <pc:sldMkLst>
          <pc:docMk/>
          <pc:sldMk cId="3688491030" sldId="305"/>
        </pc:sldMkLst>
        <pc:spChg chg="mod">
          <ac:chgData name="Wang Jian-Sheng" userId="7d25d710-0931-49a3-acef-49192cec40f2" providerId="ADAL" clId="{C372C592-B7CF-46AE-8E76-55111AA8ADE0}" dt="2025-08-12T06:17:06.974" v="369" actId="20577"/>
          <ac:spMkLst>
            <pc:docMk/>
            <pc:sldMk cId="3688491030" sldId="305"/>
            <ac:spMk id="2" creationId="{8523CBFE-DD2C-44BF-B080-798F638375C6}"/>
          </ac:spMkLst>
        </pc:spChg>
        <pc:spChg chg="mod">
          <ac:chgData name="Wang Jian-Sheng" userId="7d25d710-0931-49a3-acef-49192cec40f2" providerId="ADAL" clId="{C372C592-B7CF-46AE-8E76-55111AA8ADE0}" dt="2025-08-12T06:27:28.107" v="906" actId="20577"/>
          <ac:spMkLst>
            <pc:docMk/>
            <pc:sldMk cId="3688491030" sldId="305"/>
            <ac:spMk id="3" creationId="{91699F75-4048-4C9A-8A6D-E542B61B99A0}"/>
          </ac:spMkLst>
        </pc:spChg>
        <pc:spChg chg="add mod">
          <ac:chgData name="Wang Jian-Sheng" userId="7d25d710-0931-49a3-acef-49192cec40f2" providerId="ADAL" clId="{C372C592-B7CF-46AE-8E76-55111AA8ADE0}" dt="2025-08-12T06:30:50.771" v="947" actId="947"/>
          <ac:spMkLst>
            <pc:docMk/>
            <pc:sldMk cId="3688491030" sldId="305"/>
            <ac:spMk id="4" creationId="{0E42280D-8C29-4BEF-AF2A-71783287BA43}"/>
          </ac:spMkLst>
        </pc:spChg>
        <pc:cxnChg chg="add mod">
          <ac:chgData name="Wang Jian-Sheng" userId="7d25d710-0931-49a3-acef-49192cec40f2" providerId="ADAL" clId="{C372C592-B7CF-46AE-8E76-55111AA8ADE0}" dt="2025-08-12T06:31:02.699" v="948" actId="11529"/>
          <ac:cxnSpMkLst>
            <pc:docMk/>
            <pc:sldMk cId="3688491030" sldId="305"/>
            <ac:cxnSpMk id="6" creationId="{CC277F40-014C-4856-B432-BC32E27A7A90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BA718AF-454D-47FB-B405-B61C5E64D6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24AD92-6460-49FF-A22C-BB8C2F2035A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A level 5000 module based on “Numerical Recipes in C, the art of scientific computing”, 2</a:t>
            </a:r>
            <a:r>
              <a:rPr lang="en-US" altLang="en-US" baseline="30000" dirty="0">
                <a:latin typeface="Arial" panose="020B0604020202020204" pitchFamily="34" charset="0"/>
              </a:rPr>
              <a:t>nd</a:t>
            </a:r>
            <a:r>
              <a:rPr lang="en-US" altLang="en-US" dirty="0">
                <a:latin typeface="Arial" panose="020B0604020202020204" pitchFamily="34" charset="0"/>
              </a:rPr>
              <a:t> edition, by W H Press, S A </a:t>
            </a:r>
            <a:r>
              <a:rPr lang="en-US" altLang="en-US" dirty="0" err="1">
                <a:latin typeface="Arial" panose="020B0604020202020204" pitchFamily="34" charset="0"/>
              </a:rPr>
              <a:t>Teukolsky</a:t>
            </a:r>
            <a:r>
              <a:rPr lang="en-US" altLang="en-US" dirty="0">
                <a:latin typeface="Arial" panose="020B0604020202020204" pitchFamily="34" charset="0"/>
              </a:rPr>
              <a:t>, W T </a:t>
            </a:r>
            <a:r>
              <a:rPr lang="en-US" altLang="en-US" dirty="0" err="1">
                <a:latin typeface="Arial" panose="020B0604020202020204" pitchFamily="34" charset="0"/>
              </a:rPr>
              <a:t>Vetterling</a:t>
            </a:r>
            <a:r>
              <a:rPr lang="en-US" altLang="en-US" dirty="0">
                <a:latin typeface="Arial" panose="020B0604020202020204" pitchFamily="34" charset="0"/>
              </a:rPr>
              <a:t>, and B P Flannery.  A soft copies of the slides are available at https://phyweb.physics.nus.edu.sg/~phywjs/CZ5101/cz5101.html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What is the difference between a set and list in mathematical sense?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05D0BE-6540-4742-98D4-92358A456657}" type="slidenum">
              <a:rPr lang="en-US" altLang="en-US" smtClean="0">
                <a:latin typeface="Arial" panose="020B0604020202020204" pitchFamily="34" charset="0"/>
              </a:rPr>
              <a:pPr/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1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 key word loads a module, it is just another file contains python script.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0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</a:t>
            </a:r>
            <a:r>
              <a:rPr lang="en-US" dirty="0"/>
              <a:t> passes a tuple to the function, while **</a:t>
            </a:r>
            <a:r>
              <a:rPr lang="en-US" dirty="0" err="1"/>
              <a:t>arg</a:t>
            </a:r>
            <a:r>
              <a:rPr lang="en-US" dirty="0"/>
              <a:t> passes a dictionary to the function.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891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Backslash \ continues the 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101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Backslash \ is </a:t>
            </a:r>
            <a:r>
              <a:rPr lang="en-US"/>
              <a:t>line continuation.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041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Ans: i is still 1, unaffected by the function call.  A[0] becomes 2, because address associated with A[0] is passed to the function.</a:t>
            </a:r>
          </a:p>
          <a:p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86D9A2-5F7D-4B62-89B4-36349E91962C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Two’s complement is completely equivalent to arithmetic modulo M, so i and i-M are equivalent, e.g., M=2^8=256 in the above.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9DB26C-DF9E-4EDF-8CB4-C19594020999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E44B8F-839E-4E1A-B3A3-4EC3D4A96090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Normalized number is d</a:t>
            </a:r>
            <a:r>
              <a:rPr lang="en-US" altLang="en-US" baseline="-25000">
                <a:latin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</a:rPr>
              <a:t> &gt; 0.  (some books defines machine epsilon as half of the above).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6A003C-DF3A-4948-970C-710EFDB55668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See also the code testieee.c at http://www.physics.nus.edu.sg/~phywjs/CZ5101/cz5101.html    The latest standard is IEEE 754-2008.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</a:t>
            </a:r>
            <a:r>
              <a:rPr lang="en-US" baseline="0" dirty="0"/>
              <a:t> find 130 in binary, divide by 2 repeatedly, and take the remainder.  Rounding to the nearest, when ties, to even (last bit is 0).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13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EEA8C9-BBC6-4406-8ABE-112D64C76C0A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For a more extensive discussion, see standard textbooks, e.g., D A Patterson &amp; J L Hennessy, “Computer Organization &amp; Design”.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059559-EDA6-4B9F-BDCD-1D3B81335F6C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Catastrophic vs benign cancellation.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C29CB3-85D2-455A-A58B-8EC9CCFB6E9E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When a real number is rounded to the closest floating-point number, the relative error is always bounded by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.   Size of integers: char 1 byte, int, long int 4 bytes, long long it 8 bytes.  1 byte = 8 bits.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C1B29-3997-436A-8419-BFF6500073CD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The code is in </a:t>
            </a:r>
            <a:r>
              <a:rPr lang="en-US" altLang="en-US" dirty="0" err="1">
                <a:latin typeface="Arial" panose="020B0604020202020204" pitchFamily="34" charset="0"/>
              </a:rPr>
              <a:t>stability.c</a:t>
            </a:r>
            <a:r>
              <a:rPr lang="en-US" altLang="en-US" dirty="0">
                <a:latin typeface="Arial" panose="020B0604020202020204" pitchFamily="34" charset="0"/>
              </a:rPr>
              <a:t>  Or stability.py in Python.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D89D9B-525A-4294-8951-D7F5F0A9F224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12D2DC-069B-4B2A-B6CD-71B0E9003410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For bit patterns, instead of writing as 0 and 1, use hex notation, i.e.,  0 to 9 uses decimal, 10 to 15 uses A, B, C, D, E, F.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AF1603-8EFE-45C8-9C86-1B2B7587B43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There are many books on C, e.g.,  B W Kernighan and D M Ritchie, “the C Programming Language”, 2nd. edition.  Or S. P. Harbison and G. L. Steele, Jr. “C: A Reference Manual” 5</a:t>
            </a:r>
            <a:r>
              <a:rPr lang="en-US" altLang="en-US" baseline="30000">
                <a:latin typeface="Arial" panose="020B0604020202020204" pitchFamily="34" charset="0"/>
              </a:rPr>
              <a:t>th</a:t>
            </a:r>
            <a:r>
              <a:rPr lang="en-US" altLang="en-US">
                <a:latin typeface="Arial" panose="020B0604020202020204" pitchFamily="34" charset="0"/>
              </a:rPr>
              <a:t> ed.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For Python, see for example, E. </a:t>
            </a:r>
            <a:r>
              <a:rPr lang="en-US" altLang="en-US" dirty="0" err="1">
                <a:latin typeface="Arial" panose="020B0604020202020204" pitchFamily="34" charset="0"/>
              </a:rPr>
              <a:t>Matthes</a:t>
            </a:r>
            <a:r>
              <a:rPr lang="en-US" altLang="en-US" dirty="0">
                <a:latin typeface="Arial" panose="020B0604020202020204" pitchFamily="34" charset="0"/>
              </a:rPr>
              <a:t>, “Python crash course”, 2</a:t>
            </a:r>
            <a:r>
              <a:rPr lang="en-US" altLang="en-US" baseline="30000" dirty="0">
                <a:latin typeface="Arial" panose="020B0604020202020204" pitchFamily="34" charset="0"/>
              </a:rPr>
              <a:t>nd</a:t>
            </a:r>
            <a:r>
              <a:rPr lang="en-US" altLang="en-US" dirty="0">
                <a:latin typeface="Arial" panose="020B0604020202020204" pitchFamily="34" charset="0"/>
              </a:rPr>
              <a:t> edition.  Or B. </a:t>
            </a:r>
            <a:r>
              <a:rPr lang="en-US" altLang="en-US" dirty="0" err="1">
                <a:latin typeface="Arial" panose="020B0604020202020204" pitchFamily="34" charset="0"/>
              </a:rPr>
              <a:t>Lubanovic</a:t>
            </a:r>
            <a:r>
              <a:rPr lang="en-US" altLang="en-US" dirty="0">
                <a:latin typeface="Arial" panose="020B0604020202020204" pitchFamily="34" charset="0"/>
              </a:rPr>
              <a:t>, “Introducing Python”.  IDLE: integrated development and learning environment.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D96722-F92F-42D4-900D-29A0E9D2C39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 is used as the complex units,  you can type 1j for sqrt(-1), but not j alone.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87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Reserved words are also known as keywords.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93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range(…) is an “range” object.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A718AF-454D-47FB-B405-B61C5E64D66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67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The C compiler cannot check if the array is out-of-bound.  Fortran is much better in array processing.  Python is “foolproof”.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05D0BE-6540-4742-98D4-92358A456657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There is also data structure called set.  It is a dictionary without value.  See next slide.   Tuple [</a:t>
            </a:r>
            <a:r>
              <a:rPr lang="en-US" altLang="en-US" dirty="0" err="1">
                <a:latin typeface="Arial" panose="020B0604020202020204" pitchFamily="34" charset="0"/>
              </a:rPr>
              <a:t>tjupl</a:t>
            </a:r>
            <a:r>
              <a:rPr lang="en-US" altLang="en-US" dirty="0">
                <a:latin typeface="Arial" panose="020B0604020202020204" pitchFamily="34" charset="0"/>
              </a:rPr>
              <a:t>]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05D0BE-6540-4742-98D4-92358A456657}" type="slidenum">
              <a:rPr lang="en-US" altLang="en-US" smtClean="0">
                <a:latin typeface="Arial" panose="020B0604020202020204" pitchFamily="34" charset="0"/>
              </a:rPr>
              <a:pPr/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5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9F676-288B-44DB-8D33-E741147925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64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59AAA-E077-4467-9C96-B8D80B7AFD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1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2019-3121-441A-94E4-DA79D3FBFF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220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EC154-3171-4FEF-964A-650B60073D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34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03AF-D28D-4CB5-B80A-F638DB5A3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B79AD-C60F-4318-87C3-633F8FE11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2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E099B-0095-409D-ABAB-9156FDCD6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33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128ED-9E72-453D-9373-D8BB4425F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27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1E37C-7784-455C-8440-AB2E23C7EB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21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D86F0-F05B-4D6F-840D-129E20D22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45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44BB4-909A-4BA9-8EBA-EBA749960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1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12167-BB33-40D8-82F4-E0B2B43F4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12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A23E1-D6F0-442A-A9FC-D664AAFD87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5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00E56D-1F78-4315-B1FF-ADFB53E2B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erso.ens-lyon.fr/jean-michel.muller/goldberg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index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succes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dirty="0"/>
              <a:t>Numerical Recipes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Art of Scientific Computing </a:t>
            </a:r>
          </a:p>
          <a:p>
            <a:pPr eaLnBrk="1" hangingPunct="1"/>
            <a:r>
              <a:rPr lang="en-US" altLang="en-US" dirty="0"/>
              <a:t>(</a:t>
            </a:r>
            <a:r>
              <a:rPr lang="en-US" altLang="en-US" i="1" dirty="0"/>
              <a:t>with applications in computational physics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Equal is not equal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  <a:r>
              <a:rPr lang="en-US" altLang="en-US" dirty="0"/>
              <a:t>  is not 10 = x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x + 1 </a:t>
            </a:r>
            <a:r>
              <a:rPr lang="en-US" altLang="en-US" dirty="0"/>
              <a:t>make no sense if it is math</a:t>
            </a: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a + b </a:t>
            </a:r>
            <a:r>
              <a:rPr lang="en-US" altLang="en-US" dirty="0"/>
              <a:t>OK if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have been defined earlier, but </a:t>
            </a:r>
            <a:r>
              <a:rPr lang="en-US" altLang="en-US" dirty="0" err="1"/>
              <a:t>a+b</a:t>
            </a:r>
            <a:r>
              <a:rPr lang="en-US" altLang="en-US" dirty="0"/>
              <a:t> = x is not.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 general, left side of ‘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/>
              <a:t>’ refers to memory location, right side expression can be evaluated to numerical values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Expressions can be formed with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 with the usual meaning</a:t>
            </a:r>
          </a:p>
          <a:p>
            <a:pPr eaLnBrk="1" hangingPunct="1"/>
            <a:r>
              <a:rPr lang="en-US" altLang="en-US" dirty="0"/>
              <a:t>Use parentheses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/>
              <a:t> …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for evaluation order, e.g.,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)*c</a:t>
            </a:r>
          </a:p>
          <a:p>
            <a:pPr eaLnBrk="1" hangingPunct="1"/>
            <a:r>
              <a:rPr lang="en-US" altLang="en-US" dirty="0"/>
              <a:t>Special operators: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/>
              <a:t> integer division,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/>
              <a:t> modulus (remainder),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en-US" dirty="0"/>
              <a:t> exponentiation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+= b</a:t>
            </a:r>
            <a:r>
              <a:rPr lang="en-US" altLang="en-US" dirty="0"/>
              <a:t>, is the same as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en-US" dirty="0"/>
              <a:t>, etc.</a:t>
            </a:r>
          </a:p>
          <a:p>
            <a:pPr eaLnBrk="1" hangingPunct="1"/>
            <a:r>
              <a:rPr lang="en-US" altLang="en-US" dirty="0"/>
              <a:t>Logical operators,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and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altLang="en-US" dirty="0">
                <a:cs typeface="Courier New" panose="02070309020205020404" pitchFamily="49" charset="0"/>
              </a:rPr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altLang="en-US" dirty="0">
                <a:cs typeface="Courier New" panose="02070309020205020404" pitchFamily="49" charset="0"/>
              </a:rPr>
              <a:t>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/>
              <a:t> :  bitwise or, and, exclusive or, and not.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: left shift and right shift.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5 | 1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5           5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101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5 &amp; 1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1           1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</a:t>
            </a:r>
            <a:r>
              <a:rPr 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5 ^ 1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~5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-6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5 &lt;&lt; 1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5 &gt;&gt; 1 </a:t>
            </a:r>
            <a:r>
              <a:rPr lang="en-US" dirty="0">
                <a:cs typeface="Courier New" panose="02070309020205020404" pitchFamily="49" charset="0"/>
              </a:rPr>
              <a:t>-&gt;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</a:p>
        </p:txBody>
      </p:sp>
    </p:spTree>
    <p:extLst>
      <p:ext uri="{BB962C8B-B14F-4D97-AF65-F5344CB8AC3E}">
        <p14:creationId xmlns:p14="http://schemas.microsoft.com/office/powerpoint/2010/main" val="369621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Structures - loop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0" y="1523286"/>
            <a:ext cx="5867400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j in range(0,10,1):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print(j)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n &lt; 10: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print(n)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n *=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4724400" y="4953000"/>
            <a:ext cx="685800" cy="6858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4542472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indentation serves the purpose of grouping, like the { … } pair in C, or begin/end in Pascal.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1981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1, 2, …, 9 are printed.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149600-F95B-4CE7-A626-122F9FEDC06E}"/>
              </a:ext>
            </a:extLst>
          </p:cNvPr>
          <p:cNvCxnSpPr/>
          <p:nvPr/>
        </p:nvCxnSpPr>
        <p:spPr>
          <a:xfrm>
            <a:off x="2362200" y="4724400"/>
            <a:ext cx="0" cy="1524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9D0423-0A7C-457D-B9C7-ECE81D59E94D}"/>
              </a:ext>
            </a:extLst>
          </p:cNvPr>
          <p:cNvCxnSpPr/>
          <p:nvPr/>
        </p:nvCxnSpPr>
        <p:spPr>
          <a:xfrm>
            <a:off x="1600200" y="5334000"/>
            <a:ext cx="762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BEECBDC-286D-4812-B92E-005B676DDFCF}"/>
              </a:ext>
            </a:extLst>
          </p:cNvPr>
          <p:cNvSpPr/>
          <p:nvPr/>
        </p:nvSpPr>
        <p:spPr>
          <a:xfrm>
            <a:off x="3810002" y="4191000"/>
            <a:ext cx="228598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DCFB0-4117-43E2-B3E8-365E10BDE72E}"/>
              </a:ext>
            </a:extLst>
          </p:cNvPr>
          <p:cNvSpPr txBox="1"/>
          <p:nvPr/>
        </p:nvSpPr>
        <p:spPr>
          <a:xfrm>
            <a:off x="4648200" y="3392269"/>
            <a:ext cx="1714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colon ‘:’ start of the structure </a:t>
            </a: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FD738-7322-4CD4-92F6-B3A973E2A67B}"/>
              </a:ext>
            </a:extLst>
          </p:cNvPr>
          <p:cNvCxnSpPr/>
          <p:nvPr/>
        </p:nvCxnSpPr>
        <p:spPr>
          <a:xfrm flipH="1">
            <a:off x="4191000" y="3810000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 - conditional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362200" y="1752600"/>
            <a:ext cx="58674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 b &gt; 3: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a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 =1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 n &lt; 1000: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n *=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n = 0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191000" y="2057400"/>
            <a:ext cx="22860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4800600" y="3429000"/>
            <a:ext cx="1600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0400" y="2438400"/>
            <a:ext cx="175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are needed after structure control key words,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Correct indentation important here.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05200" y="3733800"/>
            <a:ext cx="28194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Control Structure – break, continue, else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0" y="1828800"/>
            <a:ext cx="5867400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while True: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if … 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break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...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1971" y="6019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Opposite of break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Structured Data Type - List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a=[1,2,3]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defines elements </a:t>
            </a:r>
            <a:r>
              <a:rPr lang="en-US" altLang="en-US" b="1" dirty="0">
                <a:latin typeface="Courier New" panose="02070309020205020404" pitchFamily="49" charset="0"/>
              </a:rPr>
              <a:t>a[0]</a:t>
            </a:r>
            <a:r>
              <a:rPr lang="en-US" altLang="en-US" dirty="0"/>
              <a:t>,</a:t>
            </a:r>
            <a:r>
              <a:rPr lang="en-US" altLang="en-US" b="1" dirty="0">
                <a:latin typeface="Courier New" panose="02070309020205020404" pitchFamily="49" charset="0"/>
              </a:rPr>
              <a:t>a[1]</a:t>
            </a:r>
            <a:r>
              <a:rPr lang="en-US" altLang="en-US" dirty="0"/>
              <a:t>,</a:t>
            </a:r>
            <a:r>
              <a:rPr lang="en-US" altLang="en-US" b="1" dirty="0">
                <a:latin typeface="Courier New" panose="02070309020205020404" pitchFamily="49" charset="0"/>
              </a:rPr>
              <a:t>a[2]</a:t>
            </a:r>
            <a:r>
              <a:rPr lang="en-US" altLang="en-US" dirty="0"/>
              <a:t> to be 1, 2, and 3.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y=[a,”we”,3.14]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member of elements does not have  to  be of the same type.   A list can contain a list.  So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y[0]</a:t>
            </a:r>
            <a:r>
              <a:rPr lang="en-US" altLang="en-US" dirty="0"/>
              <a:t> is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y[0][0]</a:t>
            </a:r>
            <a:r>
              <a:rPr lang="en-US" altLang="en-US" dirty="0"/>
              <a:t> is 1.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  Index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altLang="en-US" dirty="0"/>
              <a:t> starts from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, just like in C.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D783-039A-43BC-B7B5-8D1E7ADF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“processing” </a:t>
            </a:r>
            <a:r>
              <a:rPr lang="en-US" i="1" dirty="0"/>
              <a:t>method</a:t>
            </a:r>
            <a:endParaRPr lang="en-SG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65D0-1451-4081-B4A5-E125E5E0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 of the list using [</a:t>
            </a:r>
            <a:r>
              <a:rPr lang="en-US" i="1" dirty="0" err="1"/>
              <a:t>start</a:t>
            </a:r>
            <a:r>
              <a:rPr lang="en-US" dirty="0" err="1"/>
              <a:t>:</a:t>
            </a:r>
            <a:r>
              <a:rPr lang="en-US" i="1" dirty="0" err="1"/>
              <a:t>stop</a:t>
            </a:r>
            <a:r>
              <a:rPr lang="en-US" dirty="0" err="1"/>
              <a:t>:</a:t>
            </a:r>
            <a:r>
              <a:rPr lang="en-US" i="1" dirty="0" err="1"/>
              <a:t>step</a:t>
            </a:r>
            <a:r>
              <a:rPr lang="en-US" dirty="0"/>
              <a:t>]</a:t>
            </a:r>
          </a:p>
          <a:p>
            <a:r>
              <a:rPr lang="en-SG" dirty="0"/>
              <a:t>append() : add an item at the end</a:t>
            </a:r>
          </a:p>
          <a:p>
            <a:r>
              <a:rPr lang="en-SG" dirty="0"/>
              <a:t>+= : combine two lists.</a:t>
            </a:r>
          </a:p>
          <a:p>
            <a:r>
              <a:rPr lang="en-SG" dirty="0"/>
              <a:t>insert(</a:t>
            </a:r>
            <a:r>
              <a:rPr lang="en-SG" i="1" dirty="0" err="1"/>
              <a:t>i</a:t>
            </a:r>
            <a:r>
              <a:rPr lang="en-SG" dirty="0" err="1"/>
              <a:t>,</a:t>
            </a:r>
            <a:r>
              <a:rPr lang="en-SG" i="1" dirty="0" err="1"/>
              <a:t>item</a:t>
            </a:r>
            <a:r>
              <a:rPr lang="en-SG" dirty="0"/>
              <a:t>) : insert at offset </a:t>
            </a:r>
            <a:r>
              <a:rPr lang="en-SG" i="1" dirty="0" err="1"/>
              <a:t>i</a:t>
            </a:r>
            <a:endParaRPr lang="en-SG" i="1" dirty="0"/>
          </a:p>
          <a:p>
            <a:r>
              <a:rPr lang="en-SG" dirty="0"/>
              <a:t>pop() : get then delete (the last) entry</a:t>
            </a:r>
            <a:endParaRPr lang="en-US" dirty="0"/>
          </a:p>
          <a:p>
            <a:r>
              <a:rPr lang="en-US" dirty="0"/>
              <a:t>index() : find an item offset</a:t>
            </a:r>
          </a:p>
          <a:p>
            <a:r>
              <a:rPr lang="en-US" dirty="0"/>
              <a:t>sort() : sort the items</a:t>
            </a:r>
          </a:p>
          <a:p>
            <a:r>
              <a:rPr lang="en-US" dirty="0"/>
              <a:t>copy() : make a copy of the list 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8FA1B-E984-4617-B678-8DDC0DF9888E}"/>
              </a:ext>
            </a:extLst>
          </p:cNvPr>
          <p:cNvSpPr txBox="1"/>
          <p:nvPr/>
        </p:nvSpPr>
        <p:spPr>
          <a:xfrm>
            <a:off x="7086600" y="5048071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list method with the dot notation, e.g., </a:t>
            </a:r>
          </a:p>
          <a:p>
            <a:r>
              <a:rPr lang="en-US" dirty="0" err="1"/>
              <a:t>a.pop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57471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Tuples and Dictionaries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t=(1,2,3)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defines tuple with elements 1, 2, and 3.  It is the same as list except the values cannot be changed. It behaves like a constant list.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pt-B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d={"A":1, "B":2, "C":3}</a:t>
            </a:r>
          </a:p>
          <a:p>
            <a:pPr marL="342000" indent="-342000" eaLnBrk="1" hangingPunct="1">
              <a:buNone/>
            </a:pPr>
            <a:r>
              <a:rPr lang="pt-BR" altLang="en-US" dirty="0"/>
              <a:t>   </a:t>
            </a:r>
            <a:r>
              <a:rPr lang="en-US" altLang="en-US" dirty="0"/>
              <a:t>Dictionary consists of list of </a:t>
            </a:r>
            <a:r>
              <a:rPr lang="en-US" altLang="en-US" dirty="0" err="1"/>
              <a:t>key:value</a:t>
            </a:r>
            <a:r>
              <a:rPr lang="en-US" altLang="en-US" dirty="0"/>
              <a:t> pair.  The value is referred to by the key, e.g., </a:t>
            </a:r>
            <a:r>
              <a:rPr lang="pt-B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</a:t>
            </a:r>
            <a:r>
              <a:rPr lang="pt-BR" altLang="en-US" dirty="0">
                <a:cs typeface="Courier New" panose="02070309020205020404" pitchFamily="49" charset="0"/>
              </a:rPr>
              <a:t>gives 1.</a:t>
            </a: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60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Set: dictionaries without value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s={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latin typeface="Courier New" panose="02070309020205020404" pitchFamily="49" charset="0"/>
              </a:rPr>
              <a:t>A","B","C"}</a:t>
            </a:r>
          </a:p>
          <a:p>
            <a:pPr eaLnBrk="1" hangingPunct="1"/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Set operations: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/>
              <a:t> set and,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dirty="0"/>
              <a:t> set or,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/>
              <a:t>,    subset of (proper subset of)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dirty="0"/>
              <a:t> to test membership of set.</a:t>
            </a:r>
          </a:p>
        </p:txBody>
      </p:sp>
    </p:spTree>
    <p:extLst>
      <p:ext uri="{BB962C8B-B14F-4D97-AF65-F5344CB8AC3E}">
        <p14:creationId xmlns:p14="http://schemas.microsoft.com/office/powerpoint/2010/main" val="38422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Computer Architecture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905000" y="1981200"/>
            <a:ext cx="1219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962400" y="1981200"/>
            <a:ext cx="121920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5" name="Line 7"/>
          <p:cNvSpPr>
            <a:spLocks noChangeShapeType="1"/>
          </p:cNvSpPr>
          <p:nvPr/>
        </p:nvSpPr>
        <p:spPr bwMode="auto">
          <a:xfrm>
            <a:off x="3200400" y="243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2133600" y="21336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CPU</a:t>
            </a: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4114800" y="21336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5128" name="AutoShape 11"/>
          <p:cNvSpPr>
            <a:spLocks noChangeArrowheads="1"/>
          </p:cNvSpPr>
          <p:nvPr/>
        </p:nvSpPr>
        <p:spPr bwMode="auto">
          <a:xfrm>
            <a:off x="6172200" y="5334000"/>
            <a:ext cx="762000" cy="762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129" name="Line 12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3"/>
          <p:cNvSpPr>
            <a:spLocks noChangeShapeType="1"/>
          </p:cNvSpPr>
          <p:nvPr/>
        </p:nvSpPr>
        <p:spPr bwMode="auto">
          <a:xfrm flipH="1">
            <a:off x="52578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6096000" y="464820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External Storage</a:t>
            </a:r>
          </a:p>
        </p:txBody>
      </p:sp>
      <p:sp>
        <p:nvSpPr>
          <p:cNvPr id="5132" name="TextBox 1"/>
          <p:cNvSpPr txBox="1">
            <a:spLocks noChangeArrowheads="1"/>
          </p:cNvSpPr>
          <p:nvPr/>
        </p:nvSpPr>
        <p:spPr bwMode="auto">
          <a:xfrm>
            <a:off x="1066800" y="4618038"/>
            <a:ext cx="21336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von Neumann architecture: both data and instructions are stored in memory.</a:t>
            </a:r>
          </a:p>
        </p:txBody>
      </p:sp>
      <p:sp>
        <p:nvSpPr>
          <p:cNvPr id="5133" name="Line 7"/>
          <p:cNvSpPr>
            <a:spLocks noChangeShapeType="1"/>
          </p:cNvSpPr>
          <p:nvPr/>
        </p:nvSpPr>
        <p:spPr bwMode="auto">
          <a:xfrm>
            <a:off x="32004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6400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theta = 0.5*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(theta)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math.log(y)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theta,x,y,z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Other standard packages or modules in Python includes </a:t>
            </a:r>
            <a:r>
              <a:rPr lang="en-US" sz="2800" dirty="0" err="1">
                <a:cs typeface="Courier New" panose="02070309020205020404" pitchFamily="49" charset="0"/>
              </a:rPr>
              <a:t>cmath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 err="1">
                <a:cs typeface="Courier New" panose="02070309020205020404" pitchFamily="49" charset="0"/>
              </a:rPr>
              <a:t>os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 err="1">
                <a:cs typeface="Courier New" panose="02070309020205020404" pitchFamily="49" charset="0"/>
              </a:rPr>
              <a:t>datetime</a:t>
            </a:r>
            <a:r>
              <a:rPr lang="en-US" sz="2800" dirty="0">
                <a:cs typeface="Courier New" panose="02070309020205020404" pitchFamily="49" charset="0"/>
              </a:rPr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1932447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447800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my_print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'''Just say hello'''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from my print!")</a:t>
            </a:r>
          </a:p>
          <a:p>
            <a:pPr marL="0" indent="0">
              <a:buNone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(x*x)</a:t>
            </a:r>
          </a:p>
          <a:p>
            <a:pPr marL="0" indent="0">
              <a:buNone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pPr marL="0" indent="0">
              <a:buNone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2.0</a:t>
            </a:r>
          </a:p>
          <a:p>
            <a:pPr marL="0" indent="0">
              <a:buNone/>
            </a:pPr>
            <a:endParaRPr lang="en-SG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my_print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print(square(y))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z=sum(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CE635-E035-4852-90DB-AA369D238A48}"/>
              </a:ext>
            </a:extLst>
          </p:cNvPr>
          <p:cNvSpPr txBox="1"/>
          <p:nvPr/>
        </p:nvSpPr>
        <p:spPr>
          <a:xfrm>
            <a:off x="6477000" y="3429000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Docstring: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''' …''' </a:t>
            </a:r>
            <a:r>
              <a:rPr lang="en-US" dirty="0"/>
              <a:t>to document the function,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help(name) </a:t>
            </a:r>
            <a:r>
              <a:rPr lang="en-US" dirty="0"/>
              <a:t>to view the documentation.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460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D24C-AEE5-49EB-9292-9D880DBC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 types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C8F6-8586-471C-BA8E-D59F191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default value by </a:t>
            </a:r>
            <a:r>
              <a:rPr lang="en-US" dirty="0" err="1"/>
              <a:t>arg</a:t>
            </a:r>
            <a:r>
              <a:rPr lang="en-US" dirty="0"/>
              <a:t> = value</a:t>
            </a:r>
          </a:p>
          <a:p>
            <a:r>
              <a:rPr lang="en-US" dirty="0"/>
              <a:t>Call with key words</a:t>
            </a:r>
          </a:p>
          <a:p>
            <a:r>
              <a:rPr lang="en-US" dirty="0"/>
              <a:t>Variable number of parameters with *</a:t>
            </a:r>
            <a:r>
              <a:rPr lang="en-US" dirty="0" err="1"/>
              <a:t>arg</a:t>
            </a:r>
            <a:endParaRPr lang="en-US" dirty="0"/>
          </a:p>
          <a:p>
            <a:r>
              <a:rPr lang="en-US" dirty="0"/>
              <a:t>Variable number of keyword arguments with **</a:t>
            </a:r>
            <a:r>
              <a:rPr lang="en-US" dirty="0" err="1"/>
              <a:t>arg</a:t>
            </a:r>
            <a:endParaRPr lang="en-US" dirty="0"/>
          </a:p>
          <a:p>
            <a:r>
              <a:rPr lang="en-US" dirty="0"/>
              <a:t>E.g.: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=“0”)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(*a)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=1,arg_b=2) 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3637-87D8-41FD-BE1B-E1EA7FD7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65B4-DA41-44FF-876D-DFCA999C2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particle():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m, v):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=m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self.speed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=v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def energy(self):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(0.5*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 \                     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self.speed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= particle(m=1.0,v=0.5)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P1.mass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P1.energy()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3B42B-37BA-45C5-BF50-DCCFEBA3311F}"/>
              </a:ext>
            </a:extLst>
          </p:cNvPr>
          <p:cNvSpPr txBox="1"/>
          <p:nvPr/>
        </p:nvSpPr>
        <p:spPr>
          <a:xfrm>
            <a:off x="6248400" y="2438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define variables or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953B8-5460-45D8-83C2-9B8A3C91DB2D}"/>
              </a:ext>
            </a:extLst>
          </p:cNvPr>
          <p:cNvSpPr txBox="1"/>
          <p:nvPr/>
        </p:nvSpPr>
        <p:spPr>
          <a:xfrm>
            <a:off x="457200" y="3272501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define methods</a:t>
            </a:r>
          </a:p>
        </p:txBody>
      </p:sp>
    </p:spTree>
    <p:extLst>
      <p:ext uri="{BB962C8B-B14F-4D97-AF65-F5344CB8AC3E}">
        <p14:creationId xmlns:p14="http://schemas.microsoft.com/office/powerpoint/2010/main" val="160570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CBFE-DD2C-44BF-B080-798F63837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9F75-4048-4C9A-8A6D-E542B61B9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spherical_particle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(particle):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self,m,v,r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super().__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print_info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print(“mass =“,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“ speed = “, \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self.speed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“ radius =“,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ball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spherical_particle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(1.0, 0.5, 0.01)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ball.print_info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ball.mass</a:t>
            </a:r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280D-8C29-4BEF-AF2A-71783287BA43}"/>
              </a:ext>
            </a:extLst>
          </p:cNvPr>
          <p:cNvSpPr txBox="1"/>
          <p:nvPr/>
        </p:nvSpPr>
        <p:spPr>
          <a:xfrm>
            <a:off x="6172200" y="22098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 the parent initialization method</a:t>
            </a:r>
            <a:endParaRPr lang="en-SG" dirty="0">
              <a:solidFill>
                <a:schemeClr val="accent2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277F40-014C-4856-B432-BC32E27A7A90}"/>
              </a:ext>
            </a:extLst>
          </p:cNvPr>
          <p:cNvCxnSpPr/>
          <p:nvPr/>
        </p:nvCxnSpPr>
        <p:spPr>
          <a:xfrm flipH="1">
            <a:off x="5486400" y="25908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491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54025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oscillator.eps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 ="test"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open(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"w")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("%!PS Adobe 2.0\n")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trace of the shape of ellipse 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100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(2.0)*b</a:t>
            </a:r>
          </a:p>
          <a:p>
            <a:pPr marL="0" indent="0"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a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0.0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fp.write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fp.write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("0.0 120.0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lineto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stroke\n")</a:t>
            </a:r>
          </a:p>
          <a:p>
            <a:pPr marL="0" indent="0">
              <a:buNone/>
            </a:pPr>
            <a:endParaRPr lang="en-SG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fp.write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closepath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fp.close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open(…) </a:t>
            </a:r>
            <a:r>
              <a:rPr lang="en-US" dirty="0"/>
              <a:t>function returns a file object. 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write(…)</a:t>
            </a:r>
            <a:r>
              <a:rPr lang="en-US" dirty="0"/>
              <a:t> method is used to write to a file.  Or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print(…,file=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Finally, file is closed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close(…)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68882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1143000"/>
          </a:xfrm>
        </p:spPr>
        <p:txBody>
          <a:bodyPr/>
          <a:lstStyle/>
          <a:p>
            <a:r>
              <a:rPr lang="en-US" altLang="en-US"/>
              <a:t>Call by Value vs Call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dirty="0"/>
              <a:t>a copy of the value is passed to a function argument for number.   But reference is passed for a list.</a:t>
            </a:r>
          </a:p>
          <a:p>
            <a:pPr marL="0" indent="0">
              <a:buFontTx/>
              <a:buNone/>
              <a:defRPr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2743200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passnumber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a + 1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print("in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passnumber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function, a=", a)</a:t>
            </a:r>
          </a:p>
          <a:p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passnumber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print(b)</a:t>
            </a:r>
          </a:p>
          <a:p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latin typeface="+mn-lt"/>
                <a:cs typeface="Courier New" panose="02070309020205020404" pitchFamily="49" charset="0"/>
              </a:rPr>
              <a:t>b is still 1 outside function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05400" y="2667000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listfunc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list=",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= [1,2,3]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listfun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print(list)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n-lt"/>
                <a:cs typeface="Courier New" panose="02070309020205020404" pitchFamily="49" charset="0"/>
              </a:rPr>
              <a:t>list is updated to [10,2,3]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Computer Representation of Numbers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Unsigned or two’s complement integers (e.g., </a:t>
            </a:r>
            <a:r>
              <a:rPr lang="en-US" altLang="en-US" b="1" dirty="0">
                <a:latin typeface="Courier New" panose="02070309020205020404" pitchFamily="49" charset="0"/>
              </a:rPr>
              <a:t>char </a:t>
            </a:r>
            <a:r>
              <a:rPr lang="en-US" altLang="en-US" dirty="0"/>
              <a:t>in C)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143000" y="2808288"/>
            <a:ext cx="2895600" cy="366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0000 0000  = 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0000 0001  =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0000 0010  = 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0000 0011  =  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0000 0100  =  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0000 0101  =  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0000 0110  =  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. . 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0111 1111  =  127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4495800" y="2776538"/>
            <a:ext cx="2895600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1000 0000  =  128    or   -128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1000 0001  =  129    or   -127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1000 0010  =  130    or   -126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1000 0011  =  131    or   -125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. . 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1111 1100  =  252    or   -4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1111 1101  =  253    or   -3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1111 1110  =  254    or   -2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1111 1111  =  255    or   -1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 Numbers on Computer</a:t>
            </a:r>
          </a:p>
        </p:txBody>
      </p:sp>
      <p:sp>
        <p:nvSpPr>
          <p:cNvPr id="37891" name="Line 4"/>
          <p:cNvSpPr>
            <a:spLocks noChangeShapeType="1"/>
          </p:cNvSpPr>
          <p:nvPr/>
        </p:nvSpPr>
        <p:spPr bwMode="auto">
          <a:xfrm>
            <a:off x="1066800" y="4343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Line 7"/>
          <p:cNvSpPr>
            <a:spLocks noChangeShapeType="1"/>
          </p:cNvSpPr>
          <p:nvPr/>
        </p:nvSpPr>
        <p:spPr bwMode="auto">
          <a:xfrm>
            <a:off x="12192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8"/>
          <p:cNvSpPr>
            <a:spLocks noChangeShapeType="1"/>
          </p:cNvSpPr>
          <p:nvPr/>
        </p:nvSpPr>
        <p:spPr bwMode="auto">
          <a:xfrm>
            <a:off x="76200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9"/>
          <p:cNvSpPr>
            <a:spLocks noChangeShapeType="1"/>
          </p:cNvSpPr>
          <p:nvPr/>
        </p:nvSpPr>
        <p:spPr bwMode="auto">
          <a:xfrm>
            <a:off x="21336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10"/>
          <p:cNvSpPr>
            <a:spLocks noChangeShapeType="1"/>
          </p:cNvSpPr>
          <p:nvPr/>
        </p:nvSpPr>
        <p:spPr bwMode="auto">
          <a:xfrm>
            <a:off x="30480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12"/>
          <p:cNvSpPr>
            <a:spLocks noChangeShapeType="1"/>
          </p:cNvSpPr>
          <p:nvPr/>
        </p:nvSpPr>
        <p:spPr bwMode="auto">
          <a:xfrm>
            <a:off x="48768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13"/>
          <p:cNvSpPr>
            <a:spLocks noChangeShapeType="1"/>
          </p:cNvSpPr>
          <p:nvPr/>
        </p:nvSpPr>
        <p:spPr bwMode="auto">
          <a:xfrm>
            <a:off x="57912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Line 14"/>
          <p:cNvSpPr>
            <a:spLocks noChangeShapeType="1"/>
          </p:cNvSpPr>
          <p:nvPr/>
        </p:nvSpPr>
        <p:spPr bwMode="auto">
          <a:xfrm>
            <a:off x="67056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5"/>
          <p:cNvSpPr>
            <a:spLocks noChangeShapeType="1"/>
          </p:cNvSpPr>
          <p:nvPr/>
        </p:nvSpPr>
        <p:spPr bwMode="auto">
          <a:xfrm>
            <a:off x="3962400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Text Box 16"/>
          <p:cNvSpPr txBox="1">
            <a:spLocks noChangeArrowheads="1"/>
          </p:cNvSpPr>
          <p:nvPr/>
        </p:nvSpPr>
        <p:spPr bwMode="auto">
          <a:xfrm>
            <a:off x="1066800" y="4800600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0    0.5     1              2              3              4              5              6              7</a:t>
            </a:r>
          </a:p>
        </p:txBody>
      </p:sp>
      <p:sp>
        <p:nvSpPr>
          <p:cNvPr id="37901" name="Line 19"/>
          <p:cNvSpPr>
            <a:spLocks noChangeShapeType="1"/>
          </p:cNvSpPr>
          <p:nvPr/>
        </p:nvSpPr>
        <p:spPr bwMode="auto">
          <a:xfrm>
            <a:off x="44196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0"/>
          <p:cNvSpPr>
            <a:spLocks noChangeShapeType="1"/>
          </p:cNvSpPr>
          <p:nvPr/>
        </p:nvSpPr>
        <p:spPr bwMode="auto">
          <a:xfrm>
            <a:off x="3505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21"/>
          <p:cNvSpPr>
            <a:spLocks noChangeShapeType="1"/>
          </p:cNvSpPr>
          <p:nvPr/>
        </p:nvSpPr>
        <p:spPr bwMode="auto">
          <a:xfrm>
            <a:off x="25908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2"/>
          <p:cNvSpPr>
            <a:spLocks noChangeShapeType="1"/>
          </p:cNvSpPr>
          <p:nvPr/>
        </p:nvSpPr>
        <p:spPr bwMode="auto">
          <a:xfrm>
            <a:off x="23622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3"/>
          <p:cNvSpPr>
            <a:spLocks noChangeShapeType="1"/>
          </p:cNvSpPr>
          <p:nvPr/>
        </p:nvSpPr>
        <p:spPr bwMode="auto">
          <a:xfrm>
            <a:off x="28194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4"/>
          <p:cNvSpPr>
            <a:spLocks noChangeShapeType="1"/>
          </p:cNvSpPr>
          <p:nvPr/>
        </p:nvSpPr>
        <p:spPr bwMode="auto">
          <a:xfrm>
            <a:off x="1781175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25"/>
          <p:cNvSpPr>
            <a:spLocks noChangeShapeType="1"/>
          </p:cNvSpPr>
          <p:nvPr/>
        </p:nvSpPr>
        <p:spPr bwMode="auto">
          <a:xfrm>
            <a:off x="1905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6"/>
          <p:cNvSpPr>
            <a:spLocks noChangeShapeType="1"/>
          </p:cNvSpPr>
          <p:nvPr/>
        </p:nvSpPr>
        <p:spPr bwMode="auto">
          <a:xfrm>
            <a:off x="2009775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7"/>
          <p:cNvSpPr>
            <a:spLocks noChangeShapeType="1"/>
          </p:cNvSpPr>
          <p:nvPr/>
        </p:nvSpPr>
        <p:spPr bwMode="auto">
          <a:xfrm>
            <a:off x="16764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9"/>
          <p:cNvSpPr>
            <a:spLocks noChangeShapeType="1"/>
          </p:cNvSpPr>
          <p:nvPr/>
        </p:nvSpPr>
        <p:spPr bwMode="auto">
          <a:xfrm>
            <a:off x="21336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Text Box 30"/>
          <p:cNvSpPr txBox="1">
            <a:spLocks noChangeArrowheads="1"/>
          </p:cNvSpPr>
          <p:nvPr/>
        </p:nvSpPr>
        <p:spPr bwMode="auto">
          <a:xfrm>
            <a:off x="2057400" y="37480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</a:p>
        </p:txBody>
      </p:sp>
      <p:graphicFrame>
        <p:nvGraphicFramePr>
          <p:cNvPr id="37912" name="Object 31"/>
          <p:cNvGraphicFramePr>
            <a:graphicFrameLocks noChangeAspect="1"/>
          </p:cNvGraphicFramePr>
          <p:nvPr/>
        </p:nvGraphicFramePr>
        <p:xfrm>
          <a:off x="1066800" y="1303338"/>
          <a:ext cx="502920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082800" imgH="533400" progId="Equation.DSMT4">
                  <p:embed/>
                </p:oleObj>
              </mc:Choice>
              <mc:Fallback>
                <p:oleObj name="Equation" r:id="rId4" imgW="2082800" imgH="533400" progId="Equation.DSMT4">
                  <p:embed/>
                  <p:pic>
                    <p:nvPicPr>
                      <p:cNvPr id="3791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03338"/>
                        <a:ext cx="5029200" cy="128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Text Box 33"/>
          <p:cNvSpPr txBox="1">
            <a:spLocks noChangeArrowheads="1"/>
          </p:cNvSpPr>
          <p:nvPr/>
        </p:nvSpPr>
        <p:spPr bwMode="auto">
          <a:xfrm>
            <a:off x="1066800" y="30622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Example for </a:t>
            </a:r>
            <a:r>
              <a:rPr lang="el-GR" altLang="en-US" sz="1800" i="1">
                <a:cs typeface="Arial" panose="020B0604020202020204" pitchFamily="34" charset="0"/>
              </a:rPr>
              <a:t>β</a:t>
            </a:r>
            <a:r>
              <a:rPr lang="en-US" altLang="en-US" sz="1800">
                <a:cs typeface="Arial" panose="020B0604020202020204" pitchFamily="34" charset="0"/>
              </a:rPr>
              <a:t>=2, </a:t>
            </a:r>
            <a:r>
              <a:rPr lang="en-US" altLang="en-US" sz="1800" i="1">
                <a:cs typeface="Arial" panose="020B0604020202020204" pitchFamily="34" charset="0"/>
              </a:rPr>
              <a:t>p</a:t>
            </a:r>
            <a:r>
              <a:rPr lang="en-US" altLang="en-US" sz="1800">
                <a:cs typeface="Arial" panose="020B0604020202020204" pitchFamily="34" charset="0"/>
              </a:rPr>
              <a:t>=3, </a:t>
            </a:r>
            <a:r>
              <a:rPr lang="en-US" altLang="en-US" sz="1800" i="1">
                <a:cs typeface="Arial" panose="020B0604020202020204" pitchFamily="34" charset="0"/>
              </a:rPr>
              <a:t>e</a:t>
            </a:r>
            <a:r>
              <a:rPr lang="en-US" altLang="en-US" sz="1800" baseline="-25000">
                <a:cs typeface="Arial" panose="020B0604020202020204" pitchFamily="34" charset="0"/>
              </a:rPr>
              <a:t>min</a:t>
            </a:r>
            <a:r>
              <a:rPr lang="en-US" altLang="en-US" sz="1800">
                <a:cs typeface="Arial" panose="020B0604020202020204" pitchFamily="34" charset="0"/>
              </a:rPr>
              <a:t>= -1, </a:t>
            </a:r>
            <a:r>
              <a:rPr lang="en-US" altLang="en-US" sz="1800" i="1">
                <a:cs typeface="Arial" panose="020B0604020202020204" pitchFamily="34" charset="0"/>
              </a:rPr>
              <a:t>e</a:t>
            </a:r>
            <a:r>
              <a:rPr lang="en-US" altLang="en-US" sz="1800" baseline="-25000">
                <a:cs typeface="Arial" panose="020B0604020202020204" pitchFamily="34" charset="0"/>
              </a:rPr>
              <a:t>max</a:t>
            </a:r>
            <a:r>
              <a:rPr lang="en-US" altLang="en-US" sz="1800">
                <a:cs typeface="Arial" panose="020B0604020202020204" pitchFamily="34" charset="0"/>
              </a:rPr>
              <a:t>=2</a:t>
            </a:r>
            <a:endParaRPr lang="el-GR" altLang="en-US" sz="1800">
              <a:cs typeface="Arial" panose="020B0604020202020204" pitchFamily="34" charset="0"/>
            </a:endParaRPr>
          </a:p>
        </p:txBody>
      </p:sp>
      <p:sp>
        <p:nvSpPr>
          <p:cNvPr id="37914" name="Text Box 34"/>
          <p:cNvSpPr txBox="1">
            <a:spLocks noChangeArrowheads="1"/>
          </p:cNvSpPr>
          <p:nvPr/>
        </p:nvSpPr>
        <p:spPr bwMode="auto">
          <a:xfrm>
            <a:off x="1066800" y="5729288"/>
            <a:ext cx="3124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1800">
                <a:latin typeface="Times New Roman" panose="02020603050405020304" pitchFamily="18" charset="0"/>
              </a:rPr>
              <a:t>ε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machine epsilon.</a:t>
            </a:r>
            <a:endParaRPr lang="el-G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754 Standard (32-bit)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The bit pattern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represents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	If e = 0: (-1)</a:t>
            </a:r>
            <a:r>
              <a:rPr lang="en-US" altLang="en-US" baseline="30000" dirty="0"/>
              <a:t>s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baseline="30000" dirty="0"/>
              <a:t> </a:t>
            </a:r>
            <a:r>
              <a:rPr lang="en-US" altLang="en-US" dirty="0"/>
              <a:t>f </a:t>
            </a:r>
            <a:r>
              <a:rPr lang="en-US" altLang="en-US" dirty="0">
                <a:sym typeface="Symbol" panose="05050102010706020507" pitchFamily="18" charset="2"/>
              </a:rPr>
              <a:t>2</a:t>
            </a:r>
            <a:r>
              <a:rPr lang="en-US" altLang="en-US" baseline="30000" dirty="0">
                <a:sym typeface="Symbol" panose="05050102010706020507" pitchFamily="18" charset="2"/>
              </a:rPr>
              <a:t>-126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	If 0&lt;e&lt;255:  (-1)</a:t>
            </a:r>
            <a:r>
              <a:rPr lang="en-US" altLang="en-US" baseline="30000" dirty="0"/>
              <a:t>s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dirty="0"/>
              <a:t>(1+f) </a:t>
            </a:r>
            <a:r>
              <a:rPr lang="en-US" altLang="en-US" dirty="0">
                <a:sym typeface="Symbol" panose="05050102010706020507" pitchFamily="18" charset="2"/>
              </a:rPr>
              <a:t>2</a:t>
            </a:r>
            <a:r>
              <a:rPr lang="en-US" altLang="en-US" baseline="30000" dirty="0">
                <a:sym typeface="Symbol" panose="05050102010706020507" pitchFamily="18" charset="2"/>
              </a:rPr>
              <a:t>e-127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If e = 255 and f = 0: +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∞</a:t>
            </a:r>
            <a:r>
              <a:rPr lang="en-US" altLang="en-US" dirty="0">
                <a:sym typeface="Symbol" panose="05050102010706020507" pitchFamily="18" charset="2"/>
              </a:rPr>
              <a:t> or -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∞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       		           or f ≠ 0: 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NaN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(not a number)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9144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2192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4478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6764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9050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1336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3622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25908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28194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1242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33528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5814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8100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0386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2672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4958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57912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60198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62484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64770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7056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69342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1628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391400" y="2362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953000" y="22098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914400" y="2286000"/>
            <a:ext cx="22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19050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3429000" y="2667000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 = b</a:t>
            </a:r>
            <a:r>
              <a:rPr lang="en-US" altLang="en-US" sz="1800" baseline="-25000">
                <a:latin typeface="Times New Roman" panose="02020603050405020304" pitchFamily="18" charset="0"/>
              </a:rPr>
              <a:t>-1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aseline="30000">
                <a:latin typeface="Times New Roman" panose="02020603050405020304" pitchFamily="18" charset="0"/>
              </a:rPr>
              <a:t>-1</a:t>
            </a:r>
            <a:r>
              <a:rPr lang="en-US" altLang="en-US" sz="1800">
                <a:latin typeface="Times New Roman" panose="02020603050405020304" pitchFamily="18" charset="0"/>
              </a:rPr>
              <a:t> + b</a:t>
            </a:r>
            <a:r>
              <a:rPr lang="en-US" altLang="en-US" sz="1800" baseline="-25000">
                <a:latin typeface="Times New Roman" panose="02020603050405020304" pitchFamily="18" charset="0"/>
              </a:rPr>
              <a:t>-2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aseline="30000">
                <a:latin typeface="Times New Roman" panose="02020603050405020304" pitchFamily="18" charset="0"/>
              </a:rPr>
              <a:t>-2</a:t>
            </a:r>
            <a:r>
              <a:rPr lang="en-US" altLang="en-US" sz="1800">
                <a:latin typeface="Times New Roman" panose="02020603050405020304" pitchFamily="18" charset="0"/>
              </a:rPr>
              <a:t> + … + b</a:t>
            </a:r>
            <a:r>
              <a:rPr lang="en-US" altLang="en-US" sz="1800" baseline="-25000">
                <a:latin typeface="Times New Roman" panose="02020603050405020304" pitchFamily="18" charset="0"/>
              </a:rPr>
              <a:t>-23</a:t>
            </a:r>
            <a:r>
              <a:rPr lang="en-US" altLang="en-US" sz="1800">
                <a:latin typeface="Times New Roman" panose="02020603050405020304" pitchFamily="18" charset="0"/>
              </a:rPr>
              <a:t>2</a:t>
            </a:r>
            <a:r>
              <a:rPr lang="en-US" altLang="en-US" sz="1800" baseline="30000">
                <a:latin typeface="Times New Roman" panose="02020603050405020304" pitchFamily="18" charset="0"/>
              </a:rPr>
              <a:t>-23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3048000" y="22860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</a:t>
            </a:r>
            <a:r>
              <a:rPr lang="en-US" altLang="en-US" sz="1600" baseline="-25000">
                <a:latin typeface="Times New Roman" panose="02020603050405020304" pitchFamily="18" charset="0"/>
              </a:rPr>
              <a:t>-1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276600" y="2286000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</a:t>
            </a:r>
            <a:r>
              <a:rPr lang="en-US" altLang="en-US" sz="1600" baseline="-25000">
                <a:latin typeface="Times New Roman" panose="02020603050405020304" pitchFamily="18" charset="0"/>
              </a:rPr>
              <a:t>-2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7315200" y="2286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b</a:t>
            </a:r>
            <a:r>
              <a:rPr lang="en-US" altLang="en-US" sz="1000" baseline="-25000">
                <a:latin typeface="Times New Roman" panose="02020603050405020304" pitchFamily="18" charset="0"/>
              </a:rPr>
              <a:t>-23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7165-23FE-48E6-A394-BA5F7A52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computer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7BBF2-98FC-405A-853D-73DE71FA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77" y="1743310"/>
            <a:ext cx="7998645" cy="3371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6C8FAA-4E79-4FCA-8FA6-E57967D6B116}"/>
              </a:ext>
            </a:extLst>
          </p:cNvPr>
          <p:cNvSpPr txBox="1"/>
          <p:nvPr/>
        </p:nvSpPr>
        <p:spPr>
          <a:xfrm>
            <a:off x="3962400" y="5638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 1950s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3697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10.1 in single precision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Write 10.1 = b</a:t>
            </a:r>
            <a:r>
              <a:rPr lang="en-US" sz="2400" baseline="-25000" dirty="0"/>
              <a:t>3</a:t>
            </a:r>
            <a:r>
              <a:rPr lang="en-US" sz="2400" dirty="0"/>
              <a:t>2</a:t>
            </a:r>
            <a:r>
              <a:rPr lang="en-US" sz="2400" baseline="30000" dirty="0"/>
              <a:t>3</a:t>
            </a:r>
            <a:r>
              <a:rPr lang="en-US" sz="2400" dirty="0"/>
              <a:t>+b</a:t>
            </a:r>
            <a:r>
              <a:rPr lang="en-US" sz="2400" baseline="-25000" dirty="0"/>
              <a:t>2</a:t>
            </a:r>
            <a:r>
              <a:rPr lang="en-US" sz="24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+b</a:t>
            </a:r>
            <a:r>
              <a:rPr lang="en-US" sz="2400" baseline="-25000" dirty="0"/>
              <a:t>1</a:t>
            </a:r>
            <a:r>
              <a:rPr lang="en-US" sz="2400" dirty="0"/>
              <a:t>2</a:t>
            </a:r>
            <a:r>
              <a:rPr lang="en-US" sz="2400" baseline="30000" dirty="0"/>
              <a:t>1</a:t>
            </a:r>
            <a:r>
              <a:rPr lang="en-US" sz="2400" dirty="0"/>
              <a:t>+b</a:t>
            </a:r>
            <a:r>
              <a:rPr lang="en-US" sz="2400" baseline="-25000" dirty="0"/>
              <a:t>0</a:t>
            </a:r>
            <a:r>
              <a:rPr lang="en-US" sz="2400" dirty="0"/>
              <a:t>2</a:t>
            </a:r>
            <a:r>
              <a:rPr lang="en-US" sz="2400" baseline="30000" dirty="0"/>
              <a:t>0</a:t>
            </a:r>
            <a:r>
              <a:rPr lang="en-US" sz="2400" dirty="0"/>
              <a:t>+b</a:t>
            </a:r>
            <a:r>
              <a:rPr lang="en-US" sz="2400" baseline="-25000" dirty="0"/>
              <a:t>-1</a:t>
            </a:r>
            <a:r>
              <a:rPr lang="en-US" sz="2400" dirty="0"/>
              <a:t>2</a:t>
            </a:r>
            <a:r>
              <a:rPr lang="en-US" sz="2400" baseline="30000" dirty="0"/>
              <a:t>-1</a:t>
            </a:r>
            <a:r>
              <a:rPr lang="en-US" sz="2400" dirty="0"/>
              <a:t>+b</a:t>
            </a:r>
            <a:r>
              <a:rPr lang="en-US" sz="2400" baseline="-25000" dirty="0"/>
              <a:t>-2</a:t>
            </a:r>
            <a:r>
              <a:rPr lang="en-US" sz="2400" dirty="0"/>
              <a:t>2</a:t>
            </a:r>
            <a:r>
              <a:rPr lang="en-US" sz="2400" baseline="30000" dirty="0"/>
              <a:t>-2</a:t>
            </a:r>
            <a:r>
              <a:rPr lang="en-US" sz="2400" dirty="0"/>
              <a:t>+…+b</a:t>
            </a:r>
            <a:r>
              <a:rPr lang="en-US" sz="2400" baseline="-25000" dirty="0"/>
              <a:t>-24</a:t>
            </a:r>
            <a:r>
              <a:rPr lang="en-US" sz="2400" dirty="0"/>
              <a:t>2</a:t>
            </a:r>
            <a:r>
              <a:rPr lang="en-US" sz="2400" baseline="30000" dirty="0"/>
              <a:t>-24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10 = 1*8 + 0*4 + 1*2+0*1  =&gt; 1010</a:t>
            </a:r>
            <a:r>
              <a:rPr lang="en-US" sz="2400" baseline="-25000" dirty="0"/>
              <a:t>2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0.1 = b</a:t>
            </a:r>
            <a:r>
              <a:rPr lang="en-US" sz="2400" baseline="-25000" dirty="0"/>
              <a:t>-1</a:t>
            </a:r>
            <a:r>
              <a:rPr lang="en-US" sz="2400" dirty="0"/>
              <a:t>1/2 + b</a:t>
            </a:r>
            <a:r>
              <a:rPr lang="en-US" sz="2400" baseline="-25000" dirty="0"/>
              <a:t>-2</a:t>
            </a:r>
            <a:r>
              <a:rPr lang="en-US" sz="2400" dirty="0"/>
              <a:t>1/4+ …  find b</a:t>
            </a:r>
            <a:r>
              <a:rPr lang="en-US" sz="2400" baseline="-25000" dirty="0"/>
              <a:t>-1</a:t>
            </a:r>
            <a:r>
              <a:rPr lang="en-US" sz="2400" dirty="0"/>
              <a:t> by multiplying 2 (repeatedly) and take the digit before the decimal point.</a:t>
            </a:r>
          </a:p>
          <a:p>
            <a:pPr marL="0" indent="0">
              <a:buNone/>
            </a:pPr>
            <a:r>
              <a:rPr lang="en-US" sz="2400" dirty="0"/>
              <a:t>0.1 = 0.00011001100110011001100110…</a:t>
            </a:r>
          </a:p>
          <a:p>
            <a:pPr marL="0" indent="0">
              <a:buNone/>
            </a:pPr>
            <a:r>
              <a:rPr lang="en-US" sz="2400" dirty="0"/>
              <a:t>Normalized form 10.1 = 1.01000011001100…× 2</a:t>
            </a:r>
            <a:r>
              <a:rPr lang="en-US" sz="2400" baseline="30000" dirty="0"/>
              <a:t>3</a:t>
            </a:r>
          </a:p>
          <a:p>
            <a:pPr marL="0" indent="0">
              <a:buNone/>
            </a:pPr>
            <a:r>
              <a:rPr lang="en-US" sz="2400" dirty="0"/>
              <a:t>biased exponent  e = 127 + 3 = 130 = 10000010 </a:t>
            </a:r>
          </a:p>
          <a:p>
            <a:pPr marL="0" indent="0">
              <a:buNone/>
            </a:pPr>
            <a:r>
              <a:rPr lang="en-US" sz="2400" dirty="0"/>
              <a:t>fractional part  f = 0.01000011001100110011010</a:t>
            </a:r>
          </a:p>
          <a:p>
            <a:pPr marL="0" indent="0">
              <a:buNone/>
            </a:pPr>
            <a:r>
              <a:rPr lang="en-US" sz="2400" dirty="0"/>
              <a:t>10.1</a:t>
            </a:r>
            <a:r>
              <a:rPr lang="en-US" sz="2400" baseline="-25000" dirty="0"/>
              <a:t>10  </a:t>
            </a:r>
            <a:r>
              <a:rPr lang="en-US" sz="2400" dirty="0"/>
              <a:t>=&gt; 0 100,0001,0 010,0001,1001,1001,1001,1010</a:t>
            </a:r>
          </a:p>
          <a:p>
            <a:pPr marL="0" indent="0">
              <a:buNone/>
            </a:pPr>
            <a:r>
              <a:rPr lang="en-US" sz="2400" dirty="0"/>
              <a:t>In hexadecimal notation: 4121999A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15727-71E3-4AF4-91B5-C7821F2BDE9D}"/>
              </a:ext>
            </a:extLst>
          </p:cNvPr>
          <p:cNvSpPr txBox="1"/>
          <p:nvPr/>
        </p:nvSpPr>
        <p:spPr>
          <a:xfrm>
            <a:off x="4191000" y="622140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rounding in the last bit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9353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in Numerical Computation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overflow (not happening in Python)</a:t>
            </a:r>
          </a:p>
          <a:p>
            <a:pPr eaLnBrk="1" hangingPunct="1"/>
            <a:r>
              <a:rPr lang="en-US" altLang="en-US" dirty="0"/>
              <a:t>Round off error</a:t>
            </a:r>
          </a:p>
          <a:p>
            <a:pPr lvl="1" eaLnBrk="1" hangingPunct="1"/>
            <a:r>
              <a:rPr lang="en-US" altLang="en-US" dirty="0"/>
              <a:t>E.g., adding a big number with a small number, subtracting two nearby numbers,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How does round off error accumulate?</a:t>
            </a:r>
          </a:p>
          <a:p>
            <a:pPr eaLnBrk="1" hangingPunct="1"/>
            <a:r>
              <a:rPr lang="en-US" altLang="en-US" dirty="0"/>
              <a:t>Truncation error (i.e., discretization error)</a:t>
            </a:r>
          </a:p>
          <a:p>
            <a:pPr lvl="1" eaLnBrk="1" hangingPunct="1"/>
            <a:r>
              <a:rPr lang="en-US" altLang="en-US" dirty="0"/>
              <a:t>The field of numerical analysis is to control truncation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(Machine) Accuracy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Limited precision in floating point.  We define machine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dirty="0">
                <a:cs typeface="Arial" panose="020B0604020202020204" pitchFamily="34" charset="0"/>
              </a:rPr>
              <a:t> as such that the next representable floating-point number larger than 1 is (1 +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dirty="0">
                <a:cs typeface="Arial" panose="020B0604020202020204" pitchFamily="34" charset="0"/>
              </a:rPr>
              <a:t>).</a:t>
            </a:r>
          </a:p>
          <a:p>
            <a:pPr marL="0" indent="0" eaLnBrk="1" hangingPunct="1"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l-GR" altLang="en-US" dirty="0">
                <a:cs typeface="Arial" panose="020B0604020202020204" pitchFamily="34" charset="0"/>
              </a:rPr>
              <a:t>ε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l-GR" altLang="en-US" dirty="0">
                <a:cs typeface="Arial" panose="020B0604020202020204" pitchFamily="34" charset="0"/>
                <a:sym typeface="Symbol" panose="05050102010706020507" pitchFamily="18" charset="2"/>
              </a:rPr>
              <a:t>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10</a:t>
            </a:r>
            <a:r>
              <a:rPr lang="en-US" alt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-16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 in Python (IEEE double precision)</a:t>
            </a:r>
            <a:endParaRPr lang="el-GR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Stability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An example of computing </a:t>
            </a:r>
            <a:r>
              <a:rPr lang="el-GR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i="1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</a:rPr>
              <a:t>where</a:t>
            </a:r>
            <a:r>
              <a:rPr lang="en-US" altLang="en-US" i="1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i="1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i="1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We can compute either by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		  </a:t>
            </a:r>
            <a:r>
              <a:rPr lang="el-GR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n+1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l-GR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l-GR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Φ</a:t>
            </a:r>
            <a:endParaRPr lang="en-US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cs typeface="Arial" panose="020B0604020202020204" pitchFamily="34" charset="0"/>
              </a:rPr>
              <a:t>	or   </a:t>
            </a:r>
            <a:r>
              <a:rPr lang="el-GR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n+1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l-GR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n-1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l-GR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Φ</a:t>
            </a:r>
            <a:r>
              <a:rPr lang="en-US" altLang="en-US" i="1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altLang="en-US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altLang="en-US" dirty="0">
                <a:cs typeface="Arial" panose="020B0604020202020204" pitchFamily="34" charset="0"/>
              </a:rPr>
              <a:t>Results are shown in stability.py program	</a:t>
            </a:r>
            <a:endParaRPr lang="el-GR" altLang="en-US" dirty="0">
              <a:cs typeface="Arial" panose="020B0604020202020204" pitchFamily="34" charset="0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905000" y="2362200"/>
          <a:ext cx="456088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727200" imgH="431800" progId="Equation.DSMT4">
                  <p:embed/>
                </p:oleObj>
              </mc:Choice>
              <mc:Fallback>
                <p:oleObj name="Equation" r:id="rId4" imgW="1727200" imgH="431800" progId="Equation.DSMT4">
                  <p:embed/>
                  <p:pic>
                    <p:nvPicPr>
                      <p:cNvPr id="48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4560888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Materials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“Numerical Recipes”, Chap 1.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“What every computer scientist should know about floating-point arithmetic”. Can be downloaded from </a:t>
            </a:r>
            <a:r>
              <a:rPr lang="en-US" altLang="en-US" sz="2800" i="1" dirty="0">
                <a:hlinkClick r:id="rId3"/>
              </a:rPr>
              <a:t>http://perso.ens-lyon.fr/jean-michel.muller/goldberg.pdf</a:t>
            </a:r>
            <a:r>
              <a:rPr lang="en-US" altLang="en-US" sz="2800" i="1" dirty="0"/>
              <a:t> </a:t>
            </a:r>
          </a:p>
          <a:p>
            <a:pPr eaLnBrk="1" hangingPunct="1"/>
            <a:endParaRPr lang="en-US" altLang="en-US" sz="2800" i="1" dirty="0"/>
          </a:p>
          <a:p>
            <a:pPr eaLnBrk="1" hangingPunct="1"/>
            <a:r>
              <a:rPr lang="en-US" altLang="en-US" sz="2800" dirty="0"/>
              <a:t>“Introducing Python’’, </a:t>
            </a:r>
            <a:r>
              <a:rPr lang="en-US" altLang="en-US" sz="2800" dirty="0" err="1"/>
              <a:t>Lubanovic</a:t>
            </a:r>
            <a:r>
              <a:rPr lang="en-US" altLang="en-US" sz="2800" dirty="0"/>
              <a:t>.  See also </a:t>
            </a:r>
            <a:r>
              <a:rPr lang="en-US" altLang="en-US" sz="2800" dirty="0">
                <a:hlinkClick r:id="rId4"/>
              </a:rPr>
              <a:t>https://docs.python.org/3/tutorial/index.html</a:t>
            </a:r>
            <a:r>
              <a:rPr lang="en-US" altLang="en-US" sz="2800" dirty="0"/>
              <a:t>  </a:t>
            </a:r>
            <a:endParaRPr lang="en-US" altLang="en-US" sz="2800" i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76200" y="419100"/>
            <a:ext cx="8991600" cy="59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Problems for Lecture 1 (Python programming, representation of numbers in computer, error, accuracy, and stability.)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.   Define a Python function to generate and print the first 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Fibonacci numbers, based on the recursion, F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</a:rPr>
              <a:t>=0, F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=1, F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+1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F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+ F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-1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=1, 2, 3, …).  Also, print out the ratio F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n-1</a:t>
            </a:r>
            <a:r>
              <a:rPr lang="en-US" altLang="en-US" sz="2000" dirty="0">
                <a:latin typeface="Times New Roman" panose="02020603050405020304" pitchFamily="18" charset="0"/>
              </a:rPr>
              <a:t>/F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. Let </a:t>
            </a:r>
            <a:r>
              <a:rPr lang="en-US" altLang="en-US" sz="2000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be a user input to the function!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endParaRPr lang="en-US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.	(a) Study the IEEE 754 standard floating-point representation for 32-bit single precision numbers (float in C) and write out the bit-patterns for the float numbers 0.0, 1.0, 0.1, and 1/3. No need for programming.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(b) For the double-precision floating point representation (64-bit number), what is the exact value of the machine epsilon? What is the largest representable positive floating point number?  Test your claim in Python.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3</a:t>
            </a:r>
            <a:r>
              <a:rPr lang="en-US" altLang="en-US" sz="2000" dirty="0">
                <a:latin typeface="Times New Roman" panose="02020603050405020304" pitchFamily="18" charset="0"/>
              </a:rPr>
              <a:t>.   From the recursion relation:  </a:t>
            </a:r>
            <a:endParaRPr lang="en-US" altLang="en-US" sz="200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		F 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n+1</a:t>
            </a:r>
            <a:r>
              <a:rPr lang="en-US" altLang="en-US" sz="2000" i="1" dirty="0">
                <a:latin typeface="Times New Roman" panose="02020603050405020304" pitchFamily="18" charset="0"/>
              </a:rPr>
              <a:t> = F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n-1</a:t>
            </a:r>
            <a:r>
              <a:rPr lang="en-US" altLang="en-US" sz="2000" i="1" dirty="0">
                <a:latin typeface="Times New Roman" panose="02020603050405020304" pitchFamily="18" charset="0"/>
              </a:rPr>
              <a:t> –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n</a:t>
            </a:r>
            <a:endParaRPr lang="en-US" altLang="en-US" sz="2000" baseline="-25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with </a:t>
            </a:r>
            <a:r>
              <a:rPr lang="en-US" altLang="en-US" sz="2000" i="1" dirty="0">
                <a:latin typeface="Times New Roman" panose="02020603050405020304" pitchFamily="18" charset="0"/>
              </a:rPr>
              <a:t>F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</a:rPr>
              <a:t>F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arbitrary, find the general solution </a:t>
            </a:r>
            <a:r>
              <a:rPr lang="en-US" altLang="en-US" sz="2000" i="1" dirty="0">
                <a:latin typeface="Times New Roman" panose="02020603050405020304" pitchFamily="18" charset="0"/>
              </a:rPr>
              <a:t>F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.  Based on its solution, discuss why it is unstable for computing the power of golden mean Φ?   (Hint: consider the trial solution of the form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F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en-US" sz="2000" i="1" dirty="0">
                <a:latin typeface="Times New Roman" panose="02020603050405020304" pitchFamily="18" charset="0"/>
              </a:rPr>
              <a:t> =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Ar</a:t>
            </a:r>
            <a:r>
              <a:rPr lang="en-US" altLang="en-US" sz="2000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. There are two solutions!).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Compiled vs Interpreted programming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73312"/>
            <a:ext cx="4040188" cy="3951288"/>
          </a:xfrm>
        </p:spPr>
        <p:txBody>
          <a:bodyPr/>
          <a:lstStyle/>
          <a:p>
            <a:r>
              <a:rPr lang="en-US" dirty="0"/>
              <a:t>Fortran, C, C++, 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Advantage: fast execution, efficient, detailed control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Disadvantage: slow/difficult code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73312"/>
            <a:ext cx="4041775" cy="3951288"/>
          </a:xfrm>
        </p:spPr>
        <p:txBody>
          <a:bodyPr/>
          <a:lstStyle/>
          <a:p>
            <a:r>
              <a:rPr lang="en-US" dirty="0"/>
              <a:t>MATLAB, Mathematica, Python, …</a:t>
            </a:r>
          </a:p>
          <a:p>
            <a:endParaRPr lang="en-US" dirty="0"/>
          </a:p>
          <a:p>
            <a:r>
              <a:rPr lang="en-US" dirty="0"/>
              <a:t>Advantage: ease of use, immediate feedback</a:t>
            </a:r>
          </a:p>
          <a:p>
            <a:endParaRPr lang="en-US" dirty="0"/>
          </a:p>
          <a:p>
            <a:r>
              <a:rPr lang="en-US" dirty="0"/>
              <a:t>Disadvantage: typically slow, catches some errors only at run time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969A-5174-43E1-872C-035E083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D50D3-2D30-4155-BC6C-08B8DE668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43001" y="1503414"/>
            <a:ext cx="7086600" cy="639762"/>
          </a:xfrm>
        </p:spPr>
        <p:txBody>
          <a:bodyPr/>
          <a:lstStyle/>
          <a:p>
            <a:r>
              <a:rPr lang="en-SG" dirty="0">
                <a:hlinkClick r:id="rId2"/>
              </a:rPr>
              <a:t>https://www.anaconda.com/download/success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BF28E-B445-4B25-9518-4963DA12D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43001" y="2174875"/>
            <a:ext cx="7543800" cy="39512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Choose your OS (Windows, Mac, or Linux)</a:t>
            </a:r>
          </a:p>
          <a:p>
            <a:r>
              <a:rPr lang="en-US" dirty="0"/>
              <a:t>Download the distribution graphical installer</a:t>
            </a:r>
          </a:p>
          <a:p>
            <a:endParaRPr lang="en-US" dirty="0"/>
          </a:p>
          <a:p>
            <a:r>
              <a:rPr lang="en-US" dirty="0"/>
              <a:t>Advantage: you get </a:t>
            </a:r>
            <a:r>
              <a:rPr lang="en-US" dirty="0" err="1"/>
              <a:t>jupyter</a:t>
            </a:r>
            <a:r>
              <a:rPr lang="en-US" dirty="0"/>
              <a:t> notebook, </a:t>
            </a:r>
            <a:r>
              <a:rPr lang="en-US" dirty="0" err="1"/>
              <a:t>numpy</a:t>
            </a:r>
            <a:r>
              <a:rPr lang="en-US" dirty="0"/>
              <a:t>, as well as many other packages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360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Python Example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8001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program prints hello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world!")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 = x + y</a:t>
            </a: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print(x, "+", y, "=", z)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0" y="28194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run the script? </a:t>
            </a:r>
          </a:p>
          <a:p>
            <a:endParaRPr lang="en-US" dirty="0"/>
          </a:p>
          <a:p>
            <a:r>
              <a:rPr lang="en-US" dirty="0"/>
              <a:t>Press shift-enter on </a:t>
            </a:r>
            <a:r>
              <a:rPr lang="en-US" dirty="0" err="1"/>
              <a:t>jupyter</a:t>
            </a:r>
            <a:r>
              <a:rPr lang="en-US" dirty="0"/>
              <a:t> notebook cell.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Types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 err="1">
                <a:cs typeface="Courier New" panose="02070309020205020404" pitchFamily="49" charset="0"/>
              </a:rPr>
              <a:t>booleans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en-US" altLang="en-US" sz="2400" dirty="0">
                <a:cs typeface="Courier New" panose="02070309020205020404" pitchFamily="49" charset="0"/>
              </a:rPr>
              <a:t>or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r>
              <a:rPr lang="en-US" altLang="en-US" sz="2400" dirty="0"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integers: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42</a:t>
            </a:r>
            <a:r>
              <a:rPr lang="en-US" altLang="en-US" sz="2400" dirty="0">
                <a:cs typeface="Courier New" panose="02070309020205020404" pitchFamily="49" charset="0"/>
              </a:rPr>
              <a:t>,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r>
              <a:rPr lang="en-US" altLang="en-US" sz="2400" dirty="0">
                <a:cs typeface="Courier New" panose="02070309020205020404" pitchFamily="49" charset="0"/>
              </a:rPr>
              <a:t>,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2**100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floats: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 = 3.14159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complex: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 = 1.0 + 2.5j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string, four ways: single quote,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'like'</a:t>
            </a:r>
            <a:r>
              <a:rPr lang="en-US" altLang="en-US" sz="2400" dirty="0">
                <a:cs typeface="Courier New" panose="02070309020205020404" pitchFamily="49" charset="0"/>
              </a:rPr>
              <a:t>,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double quote,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"open or close"</a:t>
            </a:r>
            <a:r>
              <a:rPr lang="en-US" altLang="en-US" sz="2400" dirty="0">
                <a:cs typeface="Courier New" panose="02070309020205020404" pitchFamily="49" charset="0"/>
              </a:rPr>
              <a:t>,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or triple quotes,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"""this"""</a:t>
            </a:r>
            <a:r>
              <a:rPr lang="en-US" altLang="en-US" sz="2400" dirty="0">
                <a:cs typeface="Courier New" panose="02070309020205020404" pitchFamily="49" charset="0"/>
              </a:rPr>
              <a:t>,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or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'''this and that is in "a" la'''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serves as a handle to refer to the data (</a:t>
            </a:r>
            <a:r>
              <a:rPr lang="en-US" dirty="0" err="1"/>
              <a:t>boolean</a:t>
            </a:r>
            <a:r>
              <a:rPr lang="en-US" dirty="0"/>
              <a:t>, integer,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name is case sensitive, cannot start with a digit.  Special character underscore can be used: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a,  a1,  A,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cannot be used as ordinary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3037"/>
            <a:ext cx="1524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05000" y="1873037"/>
            <a:ext cx="2133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marL="0" indent="0">
              <a:buFontTx/>
              <a:buNone/>
            </a:pPr>
            <a:r>
              <a:rPr lang="en-US" sz="2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en-US" sz="2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  <a:p>
            <a:pPr marL="0" indent="0">
              <a:buFontTx/>
              <a:buNone/>
            </a:pPr>
            <a:r>
              <a:rPr lang="en-US" sz="28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28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733800" y="1874837"/>
            <a:ext cx="1752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finally 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buFontTx/>
              <a:buNone/>
            </a:pP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410200" y="1874837"/>
            <a:ext cx="198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239000" y="1874837"/>
            <a:ext cx="15240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</a:pPr>
            <a:r>
              <a:rPr lang="en-US" sz="2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</p:txBody>
      </p:sp>
    </p:spTree>
    <p:extLst>
      <p:ext uri="{BB962C8B-B14F-4D97-AF65-F5344CB8AC3E}">
        <p14:creationId xmlns:p14="http://schemas.microsoft.com/office/powerpoint/2010/main" val="1001552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umerical Recipe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Computer Architecture&amp;quot;&quot;/&gt;&lt;property id=&quot;20307&quot; value=&quot;284&quot;/&gt;&lt;/object&gt;&lt;object type=&quot;3&quot; unique_id=&quot;10006&quot;&gt;&lt;property id=&quot;20148&quot; value=&quot;5&quot;/&gt;&lt;property id=&quot;20300&quot; value=&quot;Slide 3 - &amp;quot;Program Organization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First Example&amp;quot;&quot;/&gt;&lt;property id=&quot;20307&quot; value=&quot;285&quot;/&gt;&lt;/object&gt;&lt;object type=&quot;3&quot; unique_id=&quot;10008&quot;&gt;&lt;property id=&quot;20148&quot; value=&quot;5&quot;/&gt;&lt;property id=&quot;20300&quot; value=&quot;Slide 5 - &amp;quot;Data Types&amp;quot;&quot;/&gt;&lt;property id=&quot;20307&quot; value=&quot;286&quot;/&gt;&lt;/object&gt;&lt;object type=&quot;3&quot; unique_id=&quot;10009&quot;&gt;&lt;property id=&quot;20148&quot; value=&quot;5&quot;/&gt;&lt;property id=&quot;20300&quot; value=&quot;Slide 6 - &amp;quot;Equal is not equal&amp;quot;&quot;/&gt;&lt;property id=&quot;20307&quot; value=&quot;287&quot;/&gt;&lt;/object&gt;&lt;object type=&quot;3&quot; unique_id=&quot;10010&quot;&gt;&lt;property id=&quot;20148&quot; value=&quot;5&quot;/&gt;&lt;property id=&quot;20300&quot; value=&quot;Slide 7 - &amp;quot;Expressions&amp;quot;&quot;/&gt;&lt;property id=&quot;20307&quot; value=&quot;288&quot;/&gt;&lt;/object&gt;&lt;object type=&quot;3&quot; unique_id=&quot;10011&quot;&gt;&lt;property id=&quot;20148&quot; value=&quot;5&quot;/&gt;&lt;property id=&quot;20300&quot; value=&quot;Slide 8 - &amp;quot;Use a Clear Styl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Control Structures in C - loop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Control Structure - conditional&amp;quot;&quot;/&gt;&lt;property id=&quot;20307&quot; value=&quot;264&quot;/&gt;&lt;/object&gt;&lt;object type=&quot;3&quot; unique_id=&quot;10014&quot;&gt;&lt;property id=&quot;20148&quot; value=&quot;5&quot;/&gt;&lt;property id=&quot;20300&quot; value=&quot;Slide 11 - &amp;quot;Control Structure - break&amp;quot;&quot;/&gt;&lt;property id=&quot;20307&quot; value=&quot;265&quot;/&gt;&lt;/object&gt;&lt;object type=&quot;3&quot; unique_id=&quot;10015&quot;&gt;&lt;property id=&quot;20148&quot; value=&quot;5&quot;/&gt;&lt;property id=&quot;20300&quot; value=&quot;Slide 12 - &amp;quot;Pointers&amp;quot;&quot;/&gt;&lt;property id=&quot;20307&quot; value=&quot;289&quot;/&gt;&lt;/object&gt;&lt;object type=&quot;3&quot; unique_id=&quot;10016&quot;&gt;&lt;property id=&quot;20148&quot; value=&quot;5&quot;/&gt;&lt;property id=&quot;20300&quot; value=&quot;Slide 13 - &amp;quot;1D Array in C&amp;quot;&quot;/&gt;&lt;property id=&quot;20307&quot; value=&quot;273&quot;/&gt;&lt;/object&gt;&lt;object type=&quot;3&quot; unique_id=&quot;10017&quot;&gt;&lt;property id=&quot;20148&quot; value=&quot;5&quot;/&gt;&lt;property id=&quot;20300&quot; value=&quot;Slide 14 - &amp;quot;1D Array Argument Passing&amp;quot;&quot;/&gt;&lt;property id=&quot;20307&quot; value=&quot;277&quot;/&gt;&lt;/object&gt;&lt;object type=&quot;3&quot; unique_id=&quot;10018&quot;&gt;&lt;property id=&quot;20148&quot; value=&quot;5&quot;/&gt;&lt;property id=&quot;20300&quot; value=&quot;Slide 15 - &amp;quot;2D Array in C&amp;quot;&quot;/&gt;&lt;property id=&quot;20307&quot; value=&quot;274&quot;/&gt;&lt;/object&gt;&lt;object type=&quot;3&quot; unique_id=&quot;10019&quot;&gt;&lt;property id=&quot;20148&quot; value=&quot;5&quot;/&gt;&lt;property id=&quot;20300&quot; value=&quot;Slide 16 - &amp;quot;Representation of 2D Array, fixed size vs dynamic&amp;quot;&quot;/&gt;&lt;property id=&quot;20307&quot; value=&quot;278&quot;/&gt;&lt;/object&gt;&lt;object type=&quot;3&quot; unique_id=&quot;10020&quot;&gt;&lt;property id=&quot;20148&quot; value=&quot;5&quot;/&gt;&lt;property id=&quot;20300&quot; value=&quot;Slide 17 - &amp;quot;Special Treatment of Array in NR&amp;quot;&quot;/&gt;&lt;property id=&quot;20307&quot; value=&quot;275&quot;/&gt;&lt;/object&gt;&lt;object type=&quot;3&quot; unique_id=&quot;10021&quot;&gt;&lt;property id=&quot;20148&quot; value=&quot;5&quot;/&gt;&lt;property id=&quot;20300&quot; value=&quot;Slide 18 - &amp;quot;Header File in NR&amp;quot;&quot;/&gt;&lt;property id=&quot;20307&quot; value=&quot;276&quot;/&gt;&lt;/object&gt;&lt;object type=&quot;3&quot; unique_id=&quot;10022&quot;&gt;&lt;property id=&quot;20148&quot; value=&quot;5&quot;/&gt;&lt;property id=&quot;20300&quot; value=&quot;Slide 19 - &amp;quot;Precedence and Association&amp;quot;&quot;/&gt;&lt;property id=&quot;20307&quot; value=&quot;271&quot;/&gt;&lt;/object&gt;&lt;object type=&quot;3&quot; unique_id=&quot;10023&quot;&gt;&lt;property id=&quot;20148&quot; value=&quot;5&quot;/&gt;&lt;property id=&quot;20300&quot; value=&quot;Slide 20 - &amp;quot;Pre/post Increment, Address of&amp;quot;&quot;/&gt;&lt;property id=&quot;20307&quot; value=&quot;283&quot;/&gt;&lt;/object&gt;&lt;object type=&quot;3&quot; unique_id=&quot;10024&quot;&gt;&lt;property id=&quot;20148&quot; value=&quot;5&quot;/&gt;&lt;property id=&quot;20300&quot; value=&quot;Slide 21 - &amp;quot;Macros in C&amp;quot;&quot;/&gt;&lt;property id=&quot;20307&quot; value=&quot;272&quot;/&gt;&lt;/object&gt;&lt;object type=&quot;3&quot; unique_id=&quot;10025&quot;&gt;&lt;property id=&quot;20148&quot; value=&quot;5&quot;/&gt;&lt;property id=&quot;20300&quot; value=&quot;Slide 22 - &amp;quot;Computer Representation of Numbers&amp;quot;&quot;/&gt;&lt;property id=&quot;20307&quot; value=&quot;266&quot;/&gt;&lt;/object&gt;&lt;object type=&quot;3&quot; unique_id=&quot;10026&quot;&gt;&lt;property id=&quot;20148&quot; value=&quot;5&quot;/&gt;&lt;property id=&quot;20300&quot; value=&quot;Slide 23 - &amp;quot;Real Numbers on Computer&amp;quot;&quot;/&gt;&lt;property id=&quot;20307&quot; value=&quot;280&quot;/&gt;&lt;/object&gt;&lt;object type=&quot;3&quot; unique_id=&quot;10027&quot;&gt;&lt;property id=&quot;20148&quot; value=&quot;5&quot;/&gt;&lt;property id=&quot;20300&quot; value=&quot;Slide 24 - &amp;quot;Floating Point, sMBe-E, not IEEE&amp;quot;&quot;/&gt;&lt;property id=&quot;20307&quot; value=&quot;267&quot;/&gt;&lt;/object&gt;&lt;object type=&quot;3&quot; unique_id=&quot;10028&quot;&gt;&lt;property id=&quot;20148&quot; value=&quot;5&quot;/&gt;&lt;property id=&quot;20300&quot; value=&quot;Slide 25 - &amp;quot;IEEE 754 Standard (32-bit)&amp;quot;&quot;/&gt;&lt;property id=&quot;20307&quot; value=&quot;281&quot;/&gt;&lt;/object&gt;&lt;object type=&quot;3&quot; unique_id=&quot;10029&quot;&gt;&lt;property id=&quot;20148&quot; value=&quot;5&quot;/&gt;&lt;property id=&quot;20300&quot; value=&quot;Slide 26 - &amp;quot;Error in Numerical Computation&amp;quot;&quot;/&gt;&lt;property id=&quot;20307&quot; value=&quot;268&quot;/&gt;&lt;/object&gt;&lt;object type=&quot;3&quot; unique_id=&quot;10030&quot;&gt;&lt;property id=&quot;20148&quot; value=&quot;5&quot;/&gt;&lt;property id=&quot;20300&quot; value=&quot;Slide 27 - &amp;quot;(Machine) Accuracy&amp;quot;&quot;/&gt;&lt;property id=&quot;20307&quot; value=&quot;269&quot;/&gt;&lt;/object&gt;&lt;object type=&quot;3&quot; unique_id=&quot;10031&quot;&gt;&lt;property id=&quot;20148&quot; value=&quot;5&quot;/&gt;&lt;property id=&quot;20300&quot; value=&quot;Slide 28 - &amp;quot;Stability&amp;quot;&quot;/&gt;&lt;property id=&quot;20307&quot; value=&quot;270&quot;/&gt;&lt;/object&gt;&lt;object type=&quot;3&quot; unique_id=&quot;10032&quot;&gt;&lt;property id=&quot;20148&quot; value=&quot;5&quot;/&gt;&lt;property id=&quot;20300&quot; value=&quot;Slide 29 - &amp;quot;Reading Materials&amp;quot;&quot;/&gt;&lt;property id=&quot;20307&quot; value=&quot;282&quot;/&gt;&lt;/object&gt;&lt;object type=&quot;3&quot; unique_id=&quot;10033&quot;&gt;&lt;property id=&quot;20148&quot; value=&quot;5&quot;/&gt;&lt;property id=&quot;20300&quot; value=&quot;Slide 30&quot;/&gt;&lt;property id=&quot;20307&quot; value=&quot;27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3098</Words>
  <Application>Microsoft Office PowerPoint</Application>
  <PresentationFormat>On-screen Show (4:3)</PresentationFormat>
  <Paragraphs>436</Paragraphs>
  <Slides>35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Symbol</vt:lpstr>
      <vt:lpstr>Times New Roman</vt:lpstr>
      <vt:lpstr>Default Design</vt:lpstr>
      <vt:lpstr>Equation</vt:lpstr>
      <vt:lpstr>Numerical Recipes</vt:lpstr>
      <vt:lpstr>Computer Architecture</vt:lpstr>
      <vt:lpstr>Programming a computer</vt:lpstr>
      <vt:lpstr>Compiled vs Interpreted programming languages</vt:lpstr>
      <vt:lpstr>Install Python</vt:lpstr>
      <vt:lpstr>First Python Example</vt:lpstr>
      <vt:lpstr>Data Types</vt:lpstr>
      <vt:lpstr>Name of a Variable</vt:lpstr>
      <vt:lpstr>Reserved words cannot be used as ordinary variables</vt:lpstr>
      <vt:lpstr>Equal is not equal</vt:lpstr>
      <vt:lpstr>Expressions</vt:lpstr>
      <vt:lpstr>Bitwise operations</vt:lpstr>
      <vt:lpstr>Control Structures - loop</vt:lpstr>
      <vt:lpstr>Control Structure - conditional</vt:lpstr>
      <vt:lpstr>Control Structure – break, continue, else</vt:lpstr>
      <vt:lpstr>Structured Data Type - List</vt:lpstr>
      <vt:lpstr>List “processing” method</vt:lpstr>
      <vt:lpstr>Tuples and Dictionaries</vt:lpstr>
      <vt:lpstr>Set: dictionaries without value</vt:lpstr>
      <vt:lpstr>Use Packages</vt:lpstr>
      <vt:lpstr>Define Functions</vt:lpstr>
      <vt:lpstr>Function argument types</vt:lpstr>
      <vt:lpstr>Class</vt:lpstr>
      <vt:lpstr>Inheritance</vt:lpstr>
      <vt:lpstr>Use Files</vt:lpstr>
      <vt:lpstr>Call by Value vs Call by Reference</vt:lpstr>
      <vt:lpstr>Computer Representation of Numbers</vt:lpstr>
      <vt:lpstr>Real Numbers on Computer</vt:lpstr>
      <vt:lpstr>IEEE 754 Standard (32-bit)</vt:lpstr>
      <vt:lpstr>10.1 in single precision float</vt:lpstr>
      <vt:lpstr>Error in Numerical Computation</vt:lpstr>
      <vt:lpstr>(Machine) Accuracy</vt:lpstr>
      <vt:lpstr>Stability</vt:lpstr>
      <vt:lpstr>Reading Materials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Recipes</dc:title>
  <dc:creator>Wang Jian-Sheng</dc:creator>
  <cp:lastModifiedBy>Wang Jian-Sheng</cp:lastModifiedBy>
  <cp:revision>170</cp:revision>
  <dcterms:created xsi:type="dcterms:W3CDTF">2004-07-20T07:26:04Z</dcterms:created>
  <dcterms:modified xsi:type="dcterms:W3CDTF">2025-08-12T06:35:32Z</dcterms:modified>
</cp:coreProperties>
</file>